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0"/>
  </p:notesMasterIdLst>
  <p:handoutMasterIdLst>
    <p:handoutMasterId r:id="rId31"/>
  </p:handoutMasterIdLst>
  <p:sldIdLst>
    <p:sldId id="278" r:id="rId2"/>
    <p:sldId id="479" r:id="rId3"/>
    <p:sldId id="480" r:id="rId4"/>
    <p:sldId id="500" r:id="rId5"/>
    <p:sldId id="527" r:id="rId6"/>
    <p:sldId id="342" r:id="rId7"/>
    <p:sldId id="526" r:id="rId8"/>
    <p:sldId id="524" r:id="rId9"/>
    <p:sldId id="459" r:id="rId10"/>
    <p:sldId id="501" r:id="rId11"/>
    <p:sldId id="503" r:id="rId12"/>
    <p:sldId id="516" r:id="rId13"/>
    <p:sldId id="505" r:id="rId14"/>
    <p:sldId id="517" r:id="rId15"/>
    <p:sldId id="508" r:id="rId16"/>
    <p:sldId id="519" r:id="rId17"/>
    <p:sldId id="520" r:id="rId18"/>
    <p:sldId id="507" r:id="rId19"/>
    <p:sldId id="510" r:id="rId20"/>
    <p:sldId id="512" r:id="rId21"/>
    <p:sldId id="525" r:id="rId22"/>
    <p:sldId id="515" r:id="rId23"/>
    <p:sldId id="509" r:id="rId24"/>
    <p:sldId id="502" r:id="rId25"/>
    <p:sldId id="521" r:id="rId26"/>
    <p:sldId id="522" r:id="rId27"/>
    <p:sldId id="314" r:id="rId28"/>
    <p:sldId id="451" r:id="rId29"/>
  </p:sldIdLst>
  <p:sldSz cx="9144000" cy="6858000" type="screen4x3"/>
  <p:notesSz cx="6858000" cy="908367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clrMode="bw"/>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p:scale>
          <a:sx n="75" d="100"/>
          <a:sy n="75" d="100"/>
        </p:scale>
        <p:origin x="-366" y="2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4184"/>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4184"/>
          </a:xfrm>
          <a:prstGeom prst="rect">
            <a:avLst/>
          </a:prstGeom>
        </p:spPr>
        <p:txBody>
          <a:bodyPr vert="horz" lIns="91440" tIns="45720" rIns="91440" bIns="45720" rtlCol="0"/>
          <a:lstStyle>
            <a:lvl1pPr algn="r">
              <a:defRPr sz="1200"/>
            </a:lvl1pPr>
          </a:lstStyle>
          <a:p>
            <a:fld id="{BFF20783-3226-7642-A738-6F9F72B494FE}" type="datetimeFigureOut">
              <a:rPr lang="en-US" smtClean="0"/>
              <a:t>12/2/2015</a:t>
            </a:fld>
            <a:endParaRPr lang="en-US"/>
          </a:p>
        </p:txBody>
      </p:sp>
      <p:sp>
        <p:nvSpPr>
          <p:cNvPr id="4" name="Footer Placeholder 3"/>
          <p:cNvSpPr>
            <a:spLocks noGrp="1"/>
          </p:cNvSpPr>
          <p:nvPr>
            <p:ph type="ftr" sz="quarter" idx="2"/>
          </p:nvPr>
        </p:nvSpPr>
        <p:spPr>
          <a:xfrm>
            <a:off x="0" y="8627915"/>
            <a:ext cx="2971800" cy="454184"/>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27915"/>
            <a:ext cx="2971800" cy="454184"/>
          </a:xfrm>
          <a:prstGeom prst="rect">
            <a:avLst/>
          </a:prstGeom>
        </p:spPr>
        <p:txBody>
          <a:bodyPr vert="horz" lIns="91440" tIns="45720" rIns="91440" bIns="45720" rtlCol="0" anchor="b"/>
          <a:lstStyle>
            <a:lvl1pPr algn="r">
              <a:defRPr sz="1200"/>
            </a:lvl1pPr>
          </a:lstStyle>
          <a:p>
            <a:fld id="{1664F4F1-4E9A-FF4B-A746-31CA9037AB93}" type="slidenum">
              <a:rPr lang="en-US" smtClean="0"/>
              <a:t>‹#›</a:t>
            </a:fld>
            <a:endParaRPr lang="en-US"/>
          </a:p>
        </p:txBody>
      </p:sp>
    </p:spTree>
    <p:extLst>
      <p:ext uri="{BB962C8B-B14F-4D97-AF65-F5344CB8AC3E}">
        <p14:creationId xmlns:p14="http://schemas.microsoft.com/office/powerpoint/2010/main" val="225367562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4184"/>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4184"/>
          </a:xfrm>
          <a:prstGeom prst="rect">
            <a:avLst/>
          </a:prstGeom>
        </p:spPr>
        <p:txBody>
          <a:bodyPr vert="horz" lIns="91440" tIns="45720" rIns="91440" bIns="45720" rtlCol="0"/>
          <a:lstStyle>
            <a:lvl1pPr algn="r">
              <a:defRPr sz="1200"/>
            </a:lvl1pPr>
          </a:lstStyle>
          <a:p>
            <a:fld id="{BE2EAEA2-C396-0D46-8861-B7B277687D4E}" type="datetimeFigureOut">
              <a:rPr lang="en-US" smtClean="0"/>
              <a:t>12/2/2015</a:t>
            </a:fld>
            <a:endParaRPr lang="en-US"/>
          </a:p>
        </p:txBody>
      </p:sp>
      <p:sp>
        <p:nvSpPr>
          <p:cNvPr id="4" name="Slide Image Placeholder 3"/>
          <p:cNvSpPr>
            <a:spLocks noGrp="1" noRot="1" noChangeAspect="1"/>
          </p:cNvSpPr>
          <p:nvPr>
            <p:ph type="sldImg" idx="2"/>
          </p:nvPr>
        </p:nvSpPr>
        <p:spPr>
          <a:xfrm>
            <a:off x="1157288" y="681038"/>
            <a:ext cx="4543425" cy="340677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14746"/>
            <a:ext cx="5486400" cy="4087654"/>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27915"/>
            <a:ext cx="2971800" cy="454184"/>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27915"/>
            <a:ext cx="2971800" cy="454184"/>
          </a:xfrm>
          <a:prstGeom prst="rect">
            <a:avLst/>
          </a:prstGeom>
        </p:spPr>
        <p:txBody>
          <a:bodyPr vert="horz" lIns="91440" tIns="45720" rIns="91440" bIns="45720" rtlCol="0" anchor="b"/>
          <a:lstStyle>
            <a:lvl1pPr algn="r">
              <a:defRPr sz="1200"/>
            </a:lvl1pPr>
          </a:lstStyle>
          <a:p>
            <a:fld id="{62FA11AD-6424-E44E-ACE1-AB6F6EF856A8}" type="slidenum">
              <a:rPr lang="en-US" smtClean="0"/>
              <a:t>‹#›</a:t>
            </a:fld>
            <a:endParaRPr lang="en-US"/>
          </a:p>
        </p:txBody>
      </p:sp>
    </p:spTree>
    <p:extLst>
      <p:ext uri="{BB962C8B-B14F-4D97-AF65-F5344CB8AC3E}">
        <p14:creationId xmlns:p14="http://schemas.microsoft.com/office/powerpoint/2010/main" val="413299778"/>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Shape 102"/>
          <p:cNvSpPr>
            <a:spLocks noGrp="1" noRot="1" noChangeAspect="1"/>
          </p:cNvSpPr>
          <p:nvPr>
            <p:ph type="sldImg" idx="2"/>
          </p:nvPr>
        </p:nvSpPr>
        <p:spPr>
          <a:xfrm>
            <a:off x="1157288" y="681038"/>
            <a:ext cx="4543425" cy="3406775"/>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103" name="Shape 103"/>
          <p:cNvSpPr txBox="1">
            <a:spLocks noGrp="1"/>
          </p:cNvSpPr>
          <p:nvPr>
            <p:ph type="body" idx="1"/>
          </p:nvPr>
        </p:nvSpPr>
        <p:spPr>
          <a:xfrm>
            <a:off x="685801" y="4314746"/>
            <a:ext cx="5486399" cy="4087654"/>
          </a:xfrm>
          <a:prstGeom prst="rect">
            <a:avLst/>
          </a:prstGeom>
        </p:spPr>
        <p:txBody>
          <a:bodyPr lIns="91425" tIns="91425" rIns="91425" bIns="91425" anchor="t" anchorCtr="0">
            <a:noAutofit/>
          </a:bodyPr>
          <a:lstStyle/>
          <a:p>
            <a:pPr>
              <a:spcBef>
                <a:spcPts val="0"/>
              </a:spcBef>
              <a:buNone/>
            </a:pPr>
            <a:endParaRPr/>
          </a:p>
        </p:txBody>
      </p:sp>
      <p:sp>
        <p:nvSpPr>
          <p:cNvPr id="104" name="Shape 104"/>
          <p:cNvSpPr txBox="1">
            <a:spLocks noGrp="1"/>
          </p:cNvSpPr>
          <p:nvPr>
            <p:ph type="sldNum" idx="12"/>
          </p:nvPr>
        </p:nvSpPr>
        <p:spPr>
          <a:xfrm>
            <a:off x="3884613" y="8627915"/>
            <a:ext cx="2971799" cy="454184"/>
          </a:xfrm>
          <a:prstGeom prst="rect">
            <a:avLst/>
          </a:prstGeom>
        </p:spPr>
        <p:txBody>
          <a:bodyPr lIns="91425" tIns="45700" rIns="91425" bIns="45700" anchor="b" anchorCtr="0">
            <a:noAutofit/>
          </a:bodyPr>
          <a:lstStyle/>
          <a:p>
            <a:pPr lvl="0">
              <a:spcBef>
                <a:spcPts val="0"/>
              </a:spcBef>
              <a:buClr>
                <a:srgbClr val="000000"/>
              </a:buClr>
              <a:buSzPct val="25000"/>
              <a:buFont typeface="Arial"/>
              <a:buNone/>
            </a:pPr>
            <a:fld id="{00000000-1234-1234-1234-123412341234}" type="slidenum">
              <a:rPr lang="en-US"/>
              <a:t>2</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Shape 109"/>
          <p:cNvSpPr txBox="1">
            <a:spLocks noGrp="1"/>
          </p:cNvSpPr>
          <p:nvPr>
            <p:ph type="body" idx="1"/>
          </p:nvPr>
        </p:nvSpPr>
        <p:spPr>
          <a:xfrm>
            <a:off x="685801" y="4314746"/>
            <a:ext cx="5486399" cy="4087654"/>
          </a:xfrm>
          <a:prstGeom prst="rect">
            <a:avLst/>
          </a:prstGeom>
        </p:spPr>
        <p:txBody>
          <a:bodyPr lIns="91425" tIns="91425" rIns="91425" bIns="91425" anchor="t" anchorCtr="0">
            <a:noAutofit/>
          </a:bodyPr>
          <a:lstStyle/>
          <a:p>
            <a:pPr>
              <a:spcBef>
                <a:spcPts val="0"/>
              </a:spcBef>
              <a:buNone/>
            </a:pPr>
            <a:endParaRPr/>
          </a:p>
        </p:txBody>
      </p:sp>
      <p:sp>
        <p:nvSpPr>
          <p:cNvPr id="110" name="Shape 110"/>
          <p:cNvSpPr>
            <a:spLocks noGrp="1" noRot="1" noChangeAspect="1"/>
          </p:cNvSpPr>
          <p:nvPr>
            <p:ph type="sldImg" idx="2"/>
          </p:nvPr>
        </p:nvSpPr>
        <p:spPr>
          <a:xfrm>
            <a:off x="1157288" y="681038"/>
            <a:ext cx="4543425" cy="3406775"/>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 –</a:t>
            </a:r>
          </a:p>
          <a:p>
            <a:endParaRPr lang="en-US" dirty="0" smtClean="0"/>
          </a:p>
          <a:p>
            <a:r>
              <a:rPr lang="en-US" dirty="0" smtClean="0"/>
              <a:t>The Shaklee journey ..   Wants to be made ..    And made through each one of us </a:t>
            </a:r>
          </a:p>
          <a:p>
            <a:endParaRPr lang="en-US" dirty="0" smtClean="0"/>
          </a:p>
          <a:p>
            <a:endParaRPr lang="en-US" dirty="0" smtClean="0"/>
          </a:p>
          <a:p>
            <a:r>
              <a:rPr lang="en-US" dirty="0" smtClean="0"/>
              <a:t>Joseph</a:t>
            </a:r>
            <a:r>
              <a:rPr lang="en-US" baseline="0" dirty="0" smtClean="0"/>
              <a:t> Campbell  .   The Heroes’ Journey    we all start out on the path ..   And then the first challenge ..  The witch .. The dragon..  And they are our teachers   .. So who will persevere  will make it to the goal.</a:t>
            </a:r>
            <a:endParaRPr lang="en-US" dirty="0" smtClean="0"/>
          </a:p>
          <a:p>
            <a:endParaRPr lang="en-US" dirty="0" smtClean="0"/>
          </a:p>
          <a:p>
            <a:r>
              <a:rPr lang="en-US" dirty="0" smtClean="0"/>
              <a:t>We all start with a blank canvas.. The beauty of our Shaklee business  .. Is that is uniquely expressed through each one of us ..   Because we are all unique  ..  We will each meet different people ..   And we will meet different needs ..   </a:t>
            </a:r>
          </a:p>
          <a:p>
            <a:endParaRPr lang="en-US" dirty="0" smtClean="0"/>
          </a:p>
          <a:p>
            <a:endParaRPr lang="en-US" dirty="0" smtClean="0"/>
          </a:p>
          <a:p>
            <a:endParaRPr lang="en-US" dirty="0" smtClean="0"/>
          </a:p>
          <a:p>
            <a:r>
              <a:rPr lang="en-US" dirty="0" smtClean="0"/>
              <a:t>It is one beautiful chorus .. </a:t>
            </a:r>
            <a:r>
              <a:rPr lang="en-US" baseline="0" dirty="0" smtClean="0"/>
              <a:t> With each of us the singers </a:t>
            </a:r>
          </a:p>
          <a:p>
            <a:endParaRPr lang="en-US" baseline="0" dirty="0" smtClean="0"/>
          </a:p>
          <a:p>
            <a:r>
              <a:rPr lang="en-US" baseline="0" dirty="0" smtClean="0"/>
              <a:t>Unique to each of us will also be ..    the challenges ..  The rewards .. The lessons ..       the business to be made through us ..  So let’s let it . </a:t>
            </a:r>
          </a:p>
          <a:p>
            <a:endParaRPr lang="en-US" baseline="0" dirty="0" smtClean="0"/>
          </a:p>
          <a:p>
            <a:endParaRPr lang="en-US" baseline="0" dirty="0" smtClean="0"/>
          </a:p>
          <a:p>
            <a:endParaRPr lang="en-US" baseline="0" dirty="0" smtClean="0"/>
          </a:p>
        </p:txBody>
      </p:sp>
      <p:sp>
        <p:nvSpPr>
          <p:cNvPr id="4" name="Slide Number Placeholder 3"/>
          <p:cNvSpPr>
            <a:spLocks noGrp="1"/>
          </p:cNvSpPr>
          <p:nvPr>
            <p:ph type="sldNum" sz="quarter" idx="10"/>
          </p:nvPr>
        </p:nvSpPr>
        <p:spPr/>
        <p:txBody>
          <a:bodyPr/>
          <a:lstStyle/>
          <a:p>
            <a:fld id="{62FA11AD-6424-E44E-ACE1-AB6F6EF856A8}" type="slidenum">
              <a:rPr lang="en-US" smtClean="0"/>
              <a:t>10</a:t>
            </a:fld>
            <a:endParaRPr lang="en-US"/>
          </a:p>
        </p:txBody>
      </p:sp>
    </p:spTree>
    <p:extLst>
      <p:ext uri="{BB962C8B-B14F-4D97-AF65-F5344CB8AC3E}">
        <p14:creationId xmlns:p14="http://schemas.microsoft.com/office/powerpoint/2010/main" val="39371184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2FA11AD-6424-E44E-ACE1-AB6F6EF856A8}" type="slidenum">
              <a:rPr lang="en-US" smtClean="0"/>
              <a:t>11</a:t>
            </a:fld>
            <a:endParaRPr lang="en-US"/>
          </a:p>
        </p:txBody>
      </p:sp>
    </p:spTree>
    <p:extLst>
      <p:ext uri="{BB962C8B-B14F-4D97-AF65-F5344CB8AC3E}">
        <p14:creationId xmlns:p14="http://schemas.microsoft.com/office/powerpoint/2010/main" val="35515841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 when you are going through your  daily Shaklee activities… and something doesn’t quite work out …. </a:t>
            </a:r>
          </a:p>
          <a:p>
            <a:endParaRPr lang="en-US" dirty="0" smtClean="0"/>
          </a:p>
          <a:p>
            <a:r>
              <a:rPr lang="en-US" dirty="0" smtClean="0"/>
              <a:t>And then you feel the fear creeping in …. </a:t>
            </a:r>
          </a:p>
          <a:p>
            <a:endParaRPr lang="en-US" dirty="0" smtClean="0"/>
          </a:p>
          <a:p>
            <a:r>
              <a:rPr lang="en-US" dirty="0" smtClean="0"/>
              <a:t>PAUSE  </a:t>
            </a:r>
          </a:p>
          <a:p>
            <a:endParaRPr lang="en-US" dirty="0" smtClean="0"/>
          </a:p>
          <a:p>
            <a:r>
              <a:rPr lang="en-US" dirty="0" smtClean="0"/>
              <a:t>And say …. </a:t>
            </a:r>
            <a:endParaRPr lang="en-US" dirty="0"/>
          </a:p>
        </p:txBody>
      </p:sp>
      <p:sp>
        <p:nvSpPr>
          <p:cNvPr id="4" name="Slide Number Placeholder 3"/>
          <p:cNvSpPr>
            <a:spLocks noGrp="1"/>
          </p:cNvSpPr>
          <p:nvPr>
            <p:ph type="sldNum" sz="quarter" idx="10"/>
          </p:nvPr>
        </p:nvSpPr>
        <p:spPr/>
        <p:txBody>
          <a:bodyPr/>
          <a:lstStyle/>
          <a:p>
            <a:fld id="{62FA11AD-6424-E44E-ACE1-AB6F6EF856A8}" type="slidenum">
              <a:rPr lang="en-US" smtClean="0"/>
              <a:t>13</a:t>
            </a:fld>
            <a:endParaRPr lang="en-US"/>
          </a:p>
        </p:txBody>
      </p:sp>
    </p:spTree>
    <p:extLst>
      <p:ext uri="{BB962C8B-B14F-4D97-AF65-F5344CB8AC3E}">
        <p14:creationId xmlns:p14="http://schemas.microsoft.com/office/powerpoint/2010/main" val="31437465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fact I cordially invite fear to come along with me .. </a:t>
            </a:r>
          </a:p>
          <a:p>
            <a:endParaRPr lang="en-US" dirty="0" smtClean="0"/>
          </a:p>
          <a:p>
            <a:r>
              <a:rPr lang="en-US" dirty="0" smtClean="0"/>
              <a:t>Dearest</a:t>
            </a:r>
            <a:r>
              <a:rPr lang="en-US" baseline="0" dirty="0" smtClean="0"/>
              <a:t> Fear…  My Shaklee business and I are going on a road trip together .. And I understand you will be coming too…</a:t>
            </a:r>
            <a:endParaRPr lang="en-US" dirty="0"/>
          </a:p>
        </p:txBody>
      </p:sp>
      <p:sp>
        <p:nvSpPr>
          <p:cNvPr id="4" name="Slide Number Placeholder 3"/>
          <p:cNvSpPr>
            <a:spLocks noGrp="1"/>
          </p:cNvSpPr>
          <p:nvPr>
            <p:ph type="sldNum" sz="quarter" idx="10"/>
          </p:nvPr>
        </p:nvSpPr>
        <p:spPr/>
        <p:txBody>
          <a:bodyPr/>
          <a:lstStyle/>
          <a:p>
            <a:fld id="{62FA11AD-6424-E44E-ACE1-AB6F6EF856A8}" type="slidenum">
              <a:rPr lang="en-US" smtClean="0"/>
              <a:t>14</a:t>
            </a:fld>
            <a:endParaRPr lang="en-US"/>
          </a:p>
        </p:txBody>
      </p:sp>
    </p:spTree>
    <p:extLst>
      <p:ext uri="{BB962C8B-B14F-4D97-AF65-F5344CB8AC3E}">
        <p14:creationId xmlns:p14="http://schemas.microsoft.com/office/powerpoint/2010/main" val="19801411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400" dirty="0"/>
          </a:p>
        </p:txBody>
      </p:sp>
      <p:sp>
        <p:nvSpPr>
          <p:cNvPr id="4" name="Slide Number Placeholder 3"/>
          <p:cNvSpPr>
            <a:spLocks noGrp="1"/>
          </p:cNvSpPr>
          <p:nvPr>
            <p:ph type="sldNum" sz="quarter" idx="10"/>
          </p:nvPr>
        </p:nvSpPr>
        <p:spPr/>
        <p:txBody>
          <a:bodyPr/>
          <a:lstStyle/>
          <a:p>
            <a:fld id="{62FA11AD-6424-E44E-ACE1-AB6F6EF856A8}" type="slidenum">
              <a:rPr lang="en-US" smtClean="0"/>
              <a:t>16</a:t>
            </a:fld>
            <a:endParaRPr lang="en-US"/>
          </a:p>
        </p:txBody>
      </p:sp>
    </p:spTree>
    <p:extLst>
      <p:ext uri="{BB962C8B-B14F-4D97-AF65-F5344CB8AC3E}">
        <p14:creationId xmlns:p14="http://schemas.microsoft.com/office/powerpoint/2010/main" val="22042390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smtClean="0"/>
              <a:t>What can I learn from this difficult customer… this missed goal .. </a:t>
            </a:r>
          </a:p>
          <a:p>
            <a:endParaRPr lang="en-US" sz="1400" dirty="0" smtClean="0"/>
          </a:p>
          <a:p>
            <a:endParaRPr lang="en-US" sz="1400" dirty="0"/>
          </a:p>
        </p:txBody>
      </p:sp>
      <p:sp>
        <p:nvSpPr>
          <p:cNvPr id="4" name="Slide Number Placeholder 3"/>
          <p:cNvSpPr>
            <a:spLocks noGrp="1"/>
          </p:cNvSpPr>
          <p:nvPr>
            <p:ph type="sldNum" sz="quarter" idx="10"/>
          </p:nvPr>
        </p:nvSpPr>
        <p:spPr/>
        <p:txBody>
          <a:bodyPr/>
          <a:lstStyle/>
          <a:p>
            <a:fld id="{62FA11AD-6424-E44E-ACE1-AB6F6EF856A8}" type="slidenum">
              <a:rPr lang="en-US" smtClean="0"/>
              <a:t>17</a:t>
            </a:fld>
            <a:endParaRPr lang="en-US"/>
          </a:p>
        </p:txBody>
      </p:sp>
    </p:spTree>
    <p:extLst>
      <p:ext uri="{BB962C8B-B14F-4D97-AF65-F5344CB8AC3E}">
        <p14:creationId xmlns:p14="http://schemas.microsoft.com/office/powerpoint/2010/main" val="39991493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6"/>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E16E2CC-BFAD-514E-801F-2B547D8552C4}" type="datetimeFigureOut">
              <a:rPr lang="en-US" smtClean="0"/>
              <a:t>12/2/2015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A355C8-5AA7-8844-AF45-FB6BE9013D4C}" type="slidenum">
              <a:rPr lang="en-US" smtClean="0"/>
              <a:t>‹#›</a:t>
            </a:fld>
            <a:endParaRPr lang="en-US"/>
          </a:p>
        </p:txBody>
      </p:sp>
    </p:spTree>
    <p:extLst>
      <p:ext uri="{BB962C8B-B14F-4D97-AF65-F5344CB8AC3E}">
        <p14:creationId xmlns:p14="http://schemas.microsoft.com/office/powerpoint/2010/main" val="1953373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E16E2CC-BFAD-514E-801F-2B547D8552C4}" type="datetimeFigureOut">
              <a:rPr lang="en-US" smtClean="0"/>
              <a:t>12/2/2015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A355C8-5AA7-8844-AF45-FB6BE9013D4C}" type="slidenum">
              <a:rPr lang="en-US" smtClean="0"/>
              <a:t>‹#›</a:t>
            </a:fld>
            <a:endParaRPr lang="en-US"/>
          </a:p>
        </p:txBody>
      </p:sp>
    </p:spTree>
    <p:extLst>
      <p:ext uri="{BB962C8B-B14F-4D97-AF65-F5344CB8AC3E}">
        <p14:creationId xmlns:p14="http://schemas.microsoft.com/office/powerpoint/2010/main" val="2296820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0"/>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40"/>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E16E2CC-BFAD-514E-801F-2B547D8552C4}" type="datetimeFigureOut">
              <a:rPr lang="en-US" smtClean="0"/>
              <a:t>12/2/2015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A355C8-5AA7-8844-AF45-FB6BE9013D4C}" type="slidenum">
              <a:rPr lang="en-US" smtClean="0"/>
              <a:t>‹#›</a:t>
            </a:fld>
            <a:endParaRPr lang="en-US"/>
          </a:p>
        </p:txBody>
      </p:sp>
    </p:spTree>
    <p:extLst>
      <p:ext uri="{BB962C8B-B14F-4D97-AF65-F5344CB8AC3E}">
        <p14:creationId xmlns:p14="http://schemas.microsoft.com/office/powerpoint/2010/main" val="418228540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pic>
        <p:nvPicPr>
          <p:cNvPr id="5" name="Picture 4" descr="Shaklee Workshop PPT 1920x1080 Template-08.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3" name="Content Placeholder 2"/>
          <p:cNvSpPr>
            <a:spLocks noGrp="1"/>
          </p:cNvSpPr>
          <p:nvPr>
            <p:ph idx="1"/>
          </p:nvPr>
        </p:nvSpPr>
        <p:spPr>
          <a:xfrm>
            <a:off x="457200" y="2480742"/>
            <a:ext cx="8229600" cy="3645431"/>
          </a:xfrm>
        </p:spPr>
        <p:txBody>
          <a:bodyPr>
            <a:normAutofit/>
          </a:bodyPr>
          <a:lstStyle>
            <a:lvl1pPr marL="342900" indent="-342900">
              <a:buSzPct val="100000"/>
              <a:buFontTx/>
              <a:buBlip>
                <a:blip r:embed="rId3"/>
              </a:buBlip>
              <a:defRPr sz="2000">
                <a:solidFill>
                  <a:srgbClr val="6F6E6F"/>
                </a:solidFill>
              </a:defRPr>
            </a:lvl1pPr>
            <a:lvl2pPr marL="742950" indent="-285750">
              <a:buSzPct val="100000"/>
              <a:buFontTx/>
              <a:buBlip>
                <a:blip r:embed="rId3"/>
              </a:buBlip>
              <a:defRPr sz="1800">
                <a:solidFill>
                  <a:srgbClr val="6F6E6F"/>
                </a:solidFill>
              </a:defRPr>
            </a:lvl2pPr>
            <a:lvl3pPr marL="1143000" indent="-228600">
              <a:buSzPct val="100000"/>
              <a:buFontTx/>
              <a:buBlip>
                <a:blip r:embed="rId3"/>
              </a:buBlip>
              <a:defRPr sz="1600">
                <a:solidFill>
                  <a:srgbClr val="6F6E6F"/>
                </a:solidFill>
              </a:defRPr>
            </a:lvl3pPr>
            <a:lvl4pPr marL="1600200" indent="-228600">
              <a:buSzPct val="100000"/>
              <a:buFontTx/>
              <a:buBlip>
                <a:blip r:embed="rId3"/>
              </a:buBlip>
              <a:defRPr sz="1400">
                <a:solidFill>
                  <a:srgbClr val="6F6E6F"/>
                </a:solidFill>
              </a:defRPr>
            </a:lvl4pPr>
            <a:lvl5pPr marL="2057400" indent="-228600">
              <a:buSzPct val="100000"/>
              <a:buFontTx/>
              <a:buBlip>
                <a:blip r:embed="rId3"/>
              </a:buBlip>
              <a:defRPr sz="1400">
                <a:solidFill>
                  <a:srgbClr val="6F6E6F"/>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Title 8"/>
          <p:cNvSpPr>
            <a:spLocks noGrp="1"/>
          </p:cNvSpPr>
          <p:nvPr>
            <p:ph type="title"/>
          </p:nvPr>
        </p:nvSpPr>
        <p:spPr>
          <a:xfrm>
            <a:off x="457200" y="1083205"/>
            <a:ext cx="8229600" cy="1143000"/>
          </a:xfrm>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2259260131"/>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3_Section Header">
    <p:bg>
      <p:bgPr>
        <a:solidFill>
          <a:schemeClr val="bg1"/>
        </a:solidFill>
        <a:effectLst/>
      </p:bgPr>
    </p:bg>
    <p:spTree>
      <p:nvGrpSpPr>
        <p:cNvPr id="1" name=""/>
        <p:cNvGrpSpPr/>
        <p:nvPr/>
      </p:nvGrpSpPr>
      <p:grpSpPr>
        <a:xfrm>
          <a:off x="0" y="0"/>
          <a:ext cx="0" cy="0"/>
          <a:chOff x="0" y="0"/>
          <a:chExt cx="0" cy="0"/>
        </a:xfrm>
      </p:grpSpPr>
      <p:pic>
        <p:nvPicPr>
          <p:cNvPr id="6" name="Picture 5" descr="Shaklee Workshop PPT 1920x1080 Template-08.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722313" y="2465617"/>
            <a:ext cx="4455168" cy="1362075"/>
          </a:xfrm>
        </p:spPr>
        <p:txBody>
          <a:bodyPr anchor="b" anchorCtr="0">
            <a:noAutofit/>
          </a:bodyPr>
          <a:lstStyle>
            <a:lvl1pPr algn="l">
              <a:defRPr sz="3200" b="1" cap="all">
                <a:solidFill>
                  <a:srgbClr val="537E2F"/>
                </a:solidFil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3827693"/>
            <a:ext cx="7772400" cy="1500187"/>
          </a:xfrm>
        </p:spPr>
        <p:txBody>
          <a:bodyPr anchor="t" anchorCtr="0"/>
          <a:lstStyle>
            <a:lvl1pPr marL="0" indent="0">
              <a:spcBef>
                <a:spcPts val="0"/>
              </a:spcBef>
              <a:buNone/>
              <a:defRPr sz="2000">
                <a:solidFill>
                  <a:srgbClr val="6F6E6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5" name="Picture Placeholder 4"/>
          <p:cNvSpPr>
            <a:spLocks noGrp="1"/>
          </p:cNvSpPr>
          <p:nvPr>
            <p:ph type="pic" sz="quarter" idx="10"/>
          </p:nvPr>
        </p:nvSpPr>
        <p:spPr>
          <a:xfrm>
            <a:off x="5301093" y="2119625"/>
            <a:ext cx="2779712" cy="3708400"/>
          </a:xfrm>
          <a:prstGeom prst="ellipse">
            <a:avLst/>
          </a:prstGeom>
        </p:spPr>
        <p:txBody>
          <a:bodyPr/>
          <a:lstStyle/>
          <a:p>
            <a:endParaRPr lang="en-US"/>
          </a:p>
        </p:txBody>
      </p:sp>
    </p:spTree>
    <p:extLst>
      <p:ext uri="{BB962C8B-B14F-4D97-AF65-F5344CB8AC3E}">
        <p14:creationId xmlns:p14="http://schemas.microsoft.com/office/powerpoint/2010/main" val="101042156"/>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E16E2CC-BFAD-514E-801F-2B547D8552C4}" type="datetimeFigureOut">
              <a:rPr lang="en-US" smtClean="0"/>
              <a:t>12/2/2015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A355C8-5AA7-8844-AF45-FB6BE9013D4C}" type="slidenum">
              <a:rPr lang="en-US" smtClean="0"/>
              <a:t>‹#›</a:t>
            </a:fld>
            <a:endParaRPr lang="en-US"/>
          </a:p>
        </p:txBody>
      </p:sp>
    </p:spTree>
    <p:extLst>
      <p:ext uri="{BB962C8B-B14F-4D97-AF65-F5344CB8AC3E}">
        <p14:creationId xmlns:p14="http://schemas.microsoft.com/office/powerpoint/2010/main" val="29087286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1"/>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E16E2CC-BFAD-514E-801F-2B547D8552C4}" type="datetimeFigureOut">
              <a:rPr lang="en-US" smtClean="0"/>
              <a:t>12/2/2015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A355C8-5AA7-8844-AF45-FB6BE9013D4C}" type="slidenum">
              <a:rPr lang="en-US" smtClean="0"/>
              <a:t>‹#›</a:t>
            </a:fld>
            <a:endParaRPr lang="en-US"/>
          </a:p>
        </p:txBody>
      </p:sp>
    </p:spTree>
    <p:extLst>
      <p:ext uri="{BB962C8B-B14F-4D97-AF65-F5344CB8AC3E}">
        <p14:creationId xmlns:p14="http://schemas.microsoft.com/office/powerpoint/2010/main" val="26374540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E16E2CC-BFAD-514E-801F-2B547D8552C4}" type="datetimeFigureOut">
              <a:rPr lang="en-US" smtClean="0"/>
              <a:t>12/2/2015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7A355C8-5AA7-8844-AF45-FB6BE9013D4C}" type="slidenum">
              <a:rPr lang="en-US" smtClean="0"/>
              <a:t>‹#›</a:t>
            </a:fld>
            <a:endParaRPr lang="en-US"/>
          </a:p>
        </p:txBody>
      </p:sp>
    </p:spTree>
    <p:extLst>
      <p:ext uri="{BB962C8B-B14F-4D97-AF65-F5344CB8AC3E}">
        <p14:creationId xmlns:p14="http://schemas.microsoft.com/office/powerpoint/2010/main" val="12517807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3" y="1535113"/>
            <a:ext cx="4041775"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3"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E16E2CC-BFAD-514E-801F-2B547D8552C4}" type="datetimeFigureOut">
              <a:rPr lang="en-US" smtClean="0"/>
              <a:t>12/2/2015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7A355C8-5AA7-8844-AF45-FB6BE9013D4C}" type="slidenum">
              <a:rPr lang="en-US" smtClean="0"/>
              <a:t>‹#›</a:t>
            </a:fld>
            <a:endParaRPr lang="en-US"/>
          </a:p>
        </p:txBody>
      </p:sp>
    </p:spTree>
    <p:extLst>
      <p:ext uri="{BB962C8B-B14F-4D97-AF65-F5344CB8AC3E}">
        <p14:creationId xmlns:p14="http://schemas.microsoft.com/office/powerpoint/2010/main" val="10352593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E16E2CC-BFAD-514E-801F-2B547D8552C4}" type="datetimeFigureOut">
              <a:rPr lang="en-US" smtClean="0"/>
              <a:t>12/2/2015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7A355C8-5AA7-8844-AF45-FB6BE9013D4C}" type="slidenum">
              <a:rPr lang="en-US" smtClean="0"/>
              <a:t>‹#›</a:t>
            </a:fld>
            <a:endParaRPr lang="en-US"/>
          </a:p>
        </p:txBody>
      </p:sp>
    </p:spTree>
    <p:extLst>
      <p:ext uri="{BB962C8B-B14F-4D97-AF65-F5344CB8AC3E}">
        <p14:creationId xmlns:p14="http://schemas.microsoft.com/office/powerpoint/2010/main" val="15447504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E16E2CC-BFAD-514E-801F-2B547D8552C4}" type="datetimeFigureOut">
              <a:rPr lang="en-US" smtClean="0"/>
              <a:t>12/2/2015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7A355C8-5AA7-8844-AF45-FB6BE9013D4C}" type="slidenum">
              <a:rPr lang="en-US" smtClean="0"/>
              <a:t>‹#›</a:t>
            </a:fld>
            <a:endParaRPr lang="en-US"/>
          </a:p>
        </p:txBody>
      </p:sp>
    </p:spTree>
    <p:extLst>
      <p:ext uri="{BB962C8B-B14F-4D97-AF65-F5344CB8AC3E}">
        <p14:creationId xmlns:p14="http://schemas.microsoft.com/office/powerpoint/2010/main" val="12454984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16" y="273049"/>
            <a:ext cx="3008313" cy="1162051"/>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61"/>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16" y="1435104"/>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E16E2CC-BFAD-514E-801F-2B547D8552C4}" type="datetimeFigureOut">
              <a:rPr lang="en-US" smtClean="0"/>
              <a:t>12/2/2015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7A355C8-5AA7-8844-AF45-FB6BE9013D4C}" type="slidenum">
              <a:rPr lang="en-US" smtClean="0"/>
              <a:t>‹#›</a:t>
            </a:fld>
            <a:endParaRPr lang="en-US"/>
          </a:p>
        </p:txBody>
      </p:sp>
    </p:spTree>
    <p:extLst>
      <p:ext uri="{BB962C8B-B14F-4D97-AF65-F5344CB8AC3E}">
        <p14:creationId xmlns:p14="http://schemas.microsoft.com/office/powerpoint/2010/main" val="437052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9"/>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47"/>
            <a:ext cx="54864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E16E2CC-BFAD-514E-801F-2B547D8552C4}" type="datetimeFigureOut">
              <a:rPr lang="en-US" smtClean="0"/>
              <a:t>12/2/2015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7A355C8-5AA7-8844-AF45-FB6BE9013D4C}" type="slidenum">
              <a:rPr lang="en-US" smtClean="0"/>
              <a:t>‹#›</a:t>
            </a:fld>
            <a:endParaRPr lang="en-US"/>
          </a:p>
        </p:txBody>
      </p:sp>
    </p:spTree>
    <p:extLst>
      <p:ext uri="{BB962C8B-B14F-4D97-AF65-F5344CB8AC3E}">
        <p14:creationId xmlns:p14="http://schemas.microsoft.com/office/powerpoint/2010/main" val="31336514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9"/>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1"/>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2"/>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E16E2CC-BFAD-514E-801F-2B547D8552C4}" type="datetimeFigureOut">
              <a:rPr lang="en-US" smtClean="0"/>
              <a:t>12/2/2015</a:t>
            </a:fld>
            <a:endParaRPr lang="en-US"/>
          </a:p>
        </p:txBody>
      </p:sp>
      <p:sp>
        <p:nvSpPr>
          <p:cNvPr id="5" name="Footer Placeholder 4"/>
          <p:cNvSpPr>
            <a:spLocks noGrp="1"/>
          </p:cNvSpPr>
          <p:nvPr>
            <p:ph type="ftr" sz="quarter" idx="3"/>
          </p:nvPr>
        </p:nvSpPr>
        <p:spPr>
          <a:xfrm>
            <a:off x="3124200" y="6356352"/>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7A355C8-5AA7-8844-AF45-FB6BE9013D4C}" type="slidenum">
              <a:rPr lang="en-US" smtClean="0"/>
              <a:t>‹#›</a:t>
            </a:fld>
            <a:endParaRPr lang="en-US"/>
          </a:p>
        </p:txBody>
      </p:sp>
    </p:spTree>
    <p:extLst>
      <p:ext uri="{BB962C8B-B14F-4D97-AF65-F5344CB8AC3E}">
        <p14:creationId xmlns:p14="http://schemas.microsoft.com/office/powerpoint/2010/main" val="294832533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 id="2147483663" r:id="rId13"/>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2.xml"/><Relationship Id="rId4" Type="http://schemas.openxmlformats.org/officeDocument/2006/relationships/image" Target="../media/image23.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image" Target="../media/image31.gif"/><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7" Type="http://schemas.openxmlformats.org/officeDocument/2006/relationships/image" Target="../media/image12.jpg"/><Relationship Id="rId2" Type="http://schemas.openxmlformats.org/officeDocument/2006/relationships/slideLayout" Target="../slideLayouts/slideLayout13.xml"/><Relationship Id="rId1" Type="http://schemas.openxmlformats.org/officeDocument/2006/relationships/tags" Target="../tags/tag1.xml"/><Relationship Id="rId6" Type="http://schemas.openxmlformats.org/officeDocument/2006/relationships/image" Target="../media/image11.png"/><Relationship Id="rId5" Type="http://schemas.openxmlformats.org/officeDocument/2006/relationships/image" Target="../media/image10.jpeg"/><Relationship Id="rId4" Type="http://schemas.openxmlformats.org/officeDocument/2006/relationships/image" Target="../media/image9.jpeg"/></Relationships>
</file>

<file path=ppt/slides/_rels/slide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15693" y="833166"/>
            <a:ext cx="8071108" cy="4665934"/>
          </a:xfrm>
        </p:spPr>
        <p:txBody>
          <a:bodyPr>
            <a:normAutofit lnSpcReduction="10000"/>
          </a:bodyPr>
          <a:lstStyle/>
          <a:p>
            <a:pPr marL="0" indent="0">
              <a:buNone/>
            </a:pPr>
            <a:endParaRPr lang="en-US" dirty="0" smtClean="0"/>
          </a:p>
          <a:p>
            <a:pPr marL="0" indent="0">
              <a:buNone/>
            </a:pPr>
            <a:endParaRPr lang="en-US" dirty="0"/>
          </a:p>
          <a:p>
            <a:pPr marL="0" indent="0">
              <a:buNone/>
            </a:pPr>
            <a:r>
              <a:rPr lang="en-US" dirty="0" smtClean="0">
                <a:solidFill>
                  <a:schemeClr val="tx1"/>
                </a:solidFill>
              </a:rPr>
              <a:t>Dec 7  -- Gary Burke, Presidential Master and master teacher</a:t>
            </a:r>
            <a:r>
              <a:rPr lang="en-US" dirty="0">
                <a:solidFill>
                  <a:schemeClr val="tx1"/>
                </a:solidFill>
              </a:rPr>
              <a:t>, </a:t>
            </a:r>
            <a:r>
              <a:rPr lang="en-US" dirty="0" smtClean="0">
                <a:solidFill>
                  <a:schemeClr val="tx1"/>
                </a:solidFill>
              </a:rPr>
              <a:t> </a:t>
            </a:r>
            <a:r>
              <a:rPr lang="en-US" dirty="0">
                <a:solidFill>
                  <a:schemeClr val="tx1"/>
                </a:solidFill>
              </a:rPr>
              <a:t>will  review the key benefits of a Shaklee Home business </a:t>
            </a:r>
            <a:r>
              <a:rPr lang="en-US" dirty="0" smtClean="0">
                <a:solidFill>
                  <a:schemeClr val="tx1"/>
                </a:solidFill>
              </a:rPr>
              <a:t>that </a:t>
            </a:r>
            <a:r>
              <a:rPr lang="en-US" dirty="0">
                <a:solidFill>
                  <a:schemeClr val="tx1"/>
                </a:solidFill>
              </a:rPr>
              <a:t>has helped </a:t>
            </a:r>
            <a:r>
              <a:rPr lang="en-US" dirty="0" smtClean="0">
                <a:solidFill>
                  <a:schemeClr val="tx1"/>
                </a:solidFill>
              </a:rPr>
              <a:t>him and </a:t>
            </a:r>
            <a:r>
              <a:rPr lang="en-US" dirty="0">
                <a:solidFill>
                  <a:schemeClr val="tx1"/>
                </a:solidFill>
              </a:rPr>
              <a:t>his wife, Faye, generate a $400,000 income .. and the story of what he has </a:t>
            </a:r>
            <a:r>
              <a:rPr lang="en-US" dirty="0" smtClean="0">
                <a:solidFill>
                  <a:schemeClr val="tx1"/>
                </a:solidFill>
              </a:rPr>
              <a:t>learned </a:t>
            </a:r>
            <a:r>
              <a:rPr lang="en-US" dirty="0">
                <a:solidFill>
                  <a:schemeClr val="tx1"/>
                </a:solidFill>
              </a:rPr>
              <a:t>along the </a:t>
            </a:r>
            <a:r>
              <a:rPr lang="en-US" dirty="0" smtClean="0">
                <a:solidFill>
                  <a:schemeClr val="tx1"/>
                </a:solidFill>
              </a:rPr>
              <a:t>way</a:t>
            </a:r>
          </a:p>
          <a:p>
            <a:pPr marL="0" indent="0">
              <a:buNone/>
            </a:pPr>
            <a:endParaRPr lang="en-US" dirty="0">
              <a:solidFill>
                <a:schemeClr val="tx1"/>
              </a:solidFill>
            </a:endParaRPr>
          </a:p>
          <a:p>
            <a:pPr marL="0" lvl="0" indent="0">
              <a:buNone/>
            </a:pPr>
            <a:r>
              <a:rPr lang="en-US" dirty="0" smtClean="0">
                <a:solidFill>
                  <a:schemeClr val="tx1"/>
                </a:solidFill>
              </a:rPr>
              <a:t>Dec 14 – Staying Healthy for the Holidays with a Natural </a:t>
            </a:r>
            <a:r>
              <a:rPr lang="en-US" dirty="0">
                <a:solidFill>
                  <a:schemeClr val="tx1"/>
                </a:solidFill>
              </a:rPr>
              <a:t>Medicine Cabinet</a:t>
            </a:r>
          </a:p>
          <a:p>
            <a:pPr marL="0" indent="0">
              <a:buNone/>
            </a:pPr>
            <a:endParaRPr lang="en-US" dirty="0" smtClean="0">
              <a:solidFill>
                <a:schemeClr val="tx1"/>
              </a:solidFill>
            </a:endParaRPr>
          </a:p>
          <a:p>
            <a:pPr marL="0" indent="0">
              <a:buNone/>
            </a:pPr>
            <a:endParaRPr lang="en-US" sz="900" dirty="0" smtClean="0">
              <a:solidFill>
                <a:schemeClr val="tx1"/>
              </a:solidFill>
            </a:endParaRPr>
          </a:p>
          <a:p>
            <a:pPr marL="0" indent="0">
              <a:buNone/>
            </a:pPr>
            <a:r>
              <a:rPr lang="en-US" dirty="0">
                <a:solidFill>
                  <a:schemeClr val="tx1"/>
                </a:solidFill>
              </a:rPr>
              <a:t>	</a:t>
            </a:r>
            <a:r>
              <a:rPr lang="en-US" dirty="0" smtClean="0">
                <a:solidFill>
                  <a:schemeClr val="tx1"/>
                </a:solidFill>
              </a:rPr>
              <a:t>Break</a:t>
            </a:r>
          </a:p>
          <a:p>
            <a:pPr marL="0" indent="0">
              <a:buNone/>
            </a:pPr>
            <a:endParaRPr lang="en-US" dirty="0">
              <a:solidFill>
                <a:schemeClr val="tx1"/>
              </a:solidFill>
            </a:endParaRPr>
          </a:p>
          <a:p>
            <a:pPr marL="0" indent="0">
              <a:buNone/>
            </a:pPr>
            <a:r>
              <a:rPr lang="en-US" dirty="0" smtClean="0">
                <a:solidFill>
                  <a:schemeClr val="tx1"/>
                </a:solidFill>
              </a:rPr>
              <a:t>January 4</a:t>
            </a:r>
            <a:r>
              <a:rPr lang="en-US" baseline="30000" dirty="0" smtClean="0">
                <a:solidFill>
                  <a:schemeClr val="tx1"/>
                </a:solidFill>
              </a:rPr>
              <a:t>th, 2016</a:t>
            </a:r>
            <a:r>
              <a:rPr lang="en-US" dirty="0" smtClean="0">
                <a:solidFill>
                  <a:schemeClr val="tx1"/>
                </a:solidFill>
              </a:rPr>
              <a:t> – Gary Burke on the </a:t>
            </a:r>
          </a:p>
          <a:p>
            <a:pPr marL="0" indent="0">
              <a:buNone/>
            </a:pPr>
            <a:r>
              <a:rPr lang="en-US" dirty="0" smtClean="0">
                <a:solidFill>
                  <a:schemeClr val="tx1"/>
                </a:solidFill>
              </a:rPr>
              <a:t>benefits of a Shaklee Home Business.</a:t>
            </a:r>
            <a:endParaRPr lang="en-US" dirty="0">
              <a:solidFill>
                <a:schemeClr val="tx1"/>
              </a:solidFill>
            </a:endParaRPr>
          </a:p>
          <a:p>
            <a:pPr marL="0" indent="0">
              <a:buNone/>
            </a:pPr>
            <a:endParaRPr lang="en-US" dirty="0"/>
          </a:p>
        </p:txBody>
      </p:sp>
      <p:sp>
        <p:nvSpPr>
          <p:cNvPr id="3" name="Title 2"/>
          <p:cNvSpPr>
            <a:spLocks noGrp="1"/>
          </p:cNvSpPr>
          <p:nvPr>
            <p:ph type="title"/>
          </p:nvPr>
        </p:nvSpPr>
        <p:spPr>
          <a:xfrm>
            <a:off x="1358900" y="511713"/>
            <a:ext cx="6502400" cy="642921"/>
          </a:xfrm>
          <a:solidFill>
            <a:schemeClr val="accent2">
              <a:lumMod val="40000"/>
              <a:lumOff val="60000"/>
            </a:schemeClr>
          </a:solidFill>
        </p:spPr>
        <p:txBody>
          <a:bodyPr>
            <a:normAutofit/>
          </a:bodyPr>
          <a:lstStyle/>
          <a:p>
            <a:r>
              <a:rPr lang="en-US" sz="3600" dirty="0" smtClean="0"/>
              <a:t>Monday Wellness Webinars </a:t>
            </a:r>
            <a:endParaRPr lang="en-US" sz="3600" dirty="0"/>
          </a:p>
        </p:txBody>
      </p:sp>
      <p:pic>
        <p:nvPicPr>
          <p:cNvPr id="4" name="Picture 3" descr="http://www.imgion.com/images/01/Ful-l-Enjoy-Everyone-.jpg"/>
          <p:cNvPicPr/>
          <p:nvPr/>
        </p:nvPicPr>
        <p:blipFill>
          <a:blip r:embed="rId2">
            <a:extLst>
              <a:ext uri="{28A0092B-C50C-407E-A947-70E740481C1C}">
                <a14:useLocalDpi xmlns:a14="http://schemas.microsoft.com/office/drawing/2010/main" val="0"/>
              </a:ext>
            </a:extLst>
          </a:blip>
          <a:srcRect/>
          <a:stretch>
            <a:fillRect/>
          </a:stretch>
        </p:blipFill>
        <p:spPr bwMode="auto">
          <a:xfrm>
            <a:off x="4991100" y="3695700"/>
            <a:ext cx="4038600" cy="2785427"/>
          </a:xfrm>
          <a:prstGeom prst="rect">
            <a:avLst/>
          </a:prstGeom>
          <a:noFill/>
          <a:ln>
            <a:noFill/>
          </a:ln>
        </p:spPr>
      </p:pic>
      <p:sp>
        <p:nvSpPr>
          <p:cNvPr id="5" name="TextBox 4"/>
          <p:cNvSpPr txBox="1"/>
          <p:nvPr/>
        </p:nvSpPr>
        <p:spPr>
          <a:xfrm>
            <a:off x="1993900" y="5715000"/>
            <a:ext cx="1854200" cy="369332"/>
          </a:xfrm>
          <a:prstGeom prst="rect">
            <a:avLst/>
          </a:prstGeom>
          <a:noFill/>
        </p:spPr>
        <p:txBody>
          <a:bodyPr wrap="square" rtlCol="0">
            <a:spAutoFit/>
          </a:bodyPr>
          <a:lstStyle/>
          <a:p>
            <a:r>
              <a:rPr lang="en-US" dirty="0" err="1" smtClean="0"/>
              <a:t>becky</a:t>
            </a:r>
            <a:endParaRPr lang="en-US" dirty="0"/>
          </a:p>
        </p:txBody>
      </p:sp>
    </p:spTree>
    <p:extLst>
      <p:ext uri="{BB962C8B-B14F-4D97-AF65-F5344CB8AC3E}">
        <p14:creationId xmlns:p14="http://schemas.microsoft.com/office/powerpoint/2010/main" val="172836001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2032784"/>
            <a:ext cx="7585287" cy="3253902"/>
          </a:xfrm>
        </p:spPr>
        <p:txBody>
          <a:bodyPr>
            <a:normAutofit/>
          </a:bodyPr>
          <a:lstStyle/>
          <a:p>
            <a:r>
              <a:rPr lang="en-US" sz="2400" dirty="0" smtClean="0">
                <a:solidFill>
                  <a:schemeClr val="tx1"/>
                </a:solidFill>
              </a:rPr>
              <a:t>This business wants to be made ..  And it wants to be made through you.</a:t>
            </a:r>
          </a:p>
          <a:p>
            <a:pPr marL="0" indent="0">
              <a:buNone/>
            </a:pPr>
            <a:endParaRPr lang="en-US" sz="800" dirty="0" smtClean="0">
              <a:solidFill>
                <a:schemeClr val="tx1"/>
              </a:solidFill>
            </a:endParaRPr>
          </a:p>
          <a:p>
            <a:r>
              <a:rPr lang="en-US" sz="2400" dirty="0" smtClean="0">
                <a:solidFill>
                  <a:schemeClr val="tx1"/>
                </a:solidFill>
              </a:rPr>
              <a:t>The time it will take to reach your goals is unknowable – Persist anyway.  </a:t>
            </a:r>
          </a:p>
          <a:p>
            <a:r>
              <a:rPr lang="en-US" sz="2400" dirty="0" smtClean="0">
                <a:solidFill>
                  <a:schemeClr val="tx1"/>
                </a:solidFill>
              </a:rPr>
              <a:t>There will be obstacles.  They are your teachers. </a:t>
            </a:r>
          </a:p>
          <a:p>
            <a:endParaRPr lang="en-US" sz="2400" dirty="0">
              <a:solidFill>
                <a:schemeClr val="tx1"/>
              </a:solidFill>
            </a:endParaRPr>
          </a:p>
          <a:p>
            <a:pPr marL="0" indent="0">
              <a:buNone/>
            </a:pPr>
            <a:endParaRPr lang="en-US" sz="2400" dirty="0" smtClean="0">
              <a:solidFill>
                <a:schemeClr val="tx1"/>
              </a:solidFill>
            </a:endParaRPr>
          </a:p>
        </p:txBody>
      </p:sp>
      <p:sp>
        <p:nvSpPr>
          <p:cNvPr id="3" name="Title 2"/>
          <p:cNvSpPr>
            <a:spLocks noGrp="1"/>
          </p:cNvSpPr>
          <p:nvPr>
            <p:ph type="title"/>
          </p:nvPr>
        </p:nvSpPr>
        <p:spPr>
          <a:xfrm>
            <a:off x="457200" y="698329"/>
            <a:ext cx="8229600" cy="1143000"/>
          </a:xfrm>
          <a:ln>
            <a:solidFill>
              <a:schemeClr val="accent5">
                <a:lumMod val="75000"/>
              </a:schemeClr>
            </a:solidFill>
          </a:ln>
        </p:spPr>
        <p:txBody>
          <a:bodyPr>
            <a:normAutofit fontScale="90000"/>
          </a:bodyPr>
          <a:lstStyle/>
          <a:p>
            <a:r>
              <a:rPr lang="en-US" sz="4000" dirty="0" smtClean="0"/>
              <a:t>Miraculous things can happen to those who persist in showing up.</a:t>
            </a:r>
            <a:endParaRPr lang="en-US" sz="4000" dirty="0"/>
          </a:p>
        </p:txBody>
      </p:sp>
      <p:pic>
        <p:nvPicPr>
          <p:cNvPr id="4" name="Picture 3"/>
          <p:cNvPicPr>
            <a:picLocks noChangeAspect="1"/>
          </p:cNvPicPr>
          <p:nvPr/>
        </p:nvPicPr>
        <p:blipFill>
          <a:blip r:embed="rId3"/>
          <a:stretch>
            <a:fillRect/>
          </a:stretch>
        </p:blipFill>
        <p:spPr>
          <a:xfrm>
            <a:off x="3505200" y="4467482"/>
            <a:ext cx="2810933" cy="1864092"/>
          </a:xfrm>
          <a:prstGeom prst="rect">
            <a:avLst/>
          </a:prstGeom>
        </p:spPr>
      </p:pic>
    </p:spTree>
    <p:extLst>
      <p:ext uri="{BB962C8B-B14F-4D97-AF65-F5344CB8AC3E}">
        <p14:creationId xmlns:p14="http://schemas.microsoft.com/office/powerpoint/2010/main" val="33584623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923538" y="2276091"/>
            <a:ext cx="7138190" cy="2549909"/>
          </a:xfrm>
        </p:spPr>
        <p:txBody>
          <a:bodyPr>
            <a:normAutofit fontScale="40000" lnSpcReduction="20000"/>
          </a:bodyPr>
          <a:lstStyle/>
          <a:p>
            <a:endParaRPr lang="en-US" sz="2400" dirty="0" smtClean="0">
              <a:solidFill>
                <a:schemeClr val="tx1"/>
              </a:solidFill>
            </a:endParaRPr>
          </a:p>
          <a:p>
            <a:r>
              <a:rPr lang="en-US" sz="5000" dirty="0" smtClean="0">
                <a:solidFill>
                  <a:schemeClr val="tx1"/>
                </a:solidFill>
              </a:rPr>
              <a:t>Consistently do the activities we know build a business - Approach, invite, present, follow up, train, approach, invite, present, follow up, train … approach, invite, present, follow up, train … approach, invite, present, follow up, train…</a:t>
            </a:r>
          </a:p>
          <a:p>
            <a:pPr marL="0" indent="0">
              <a:buNone/>
            </a:pPr>
            <a:endParaRPr lang="en-US" sz="5000" dirty="0" smtClean="0">
              <a:solidFill>
                <a:schemeClr val="tx1"/>
              </a:solidFill>
            </a:endParaRPr>
          </a:p>
          <a:p>
            <a:r>
              <a:rPr lang="en-US" sz="5000" dirty="0" smtClean="0">
                <a:solidFill>
                  <a:schemeClr val="tx1"/>
                </a:solidFill>
              </a:rPr>
              <a:t>Month in and month out, for </a:t>
            </a:r>
            <a:r>
              <a:rPr lang="en-US" sz="5000" dirty="0">
                <a:solidFill>
                  <a:schemeClr val="tx1"/>
                </a:solidFill>
              </a:rPr>
              <a:t>100 days and then another 100 days and then another 100 days</a:t>
            </a:r>
            <a:r>
              <a:rPr lang="en-US" sz="3200" dirty="0">
                <a:solidFill>
                  <a:schemeClr val="tx1"/>
                </a:solidFill>
              </a:rPr>
              <a:t>	</a:t>
            </a:r>
            <a:endParaRPr lang="en-US" sz="3200" dirty="0" smtClean="0">
              <a:solidFill>
                <a:schemeClr val="tx1"/>
              </a:solidFill>
            </a:endParaRPr>
          </a:p>
          <a:p>
            <a:pPr marL="0" indent="0">
              <a:buNone/>
            </a:pPr>
            <a:endParaRPr lang="en-US" sz="3200" dirty="0" smtClean="0">
              <a:solidFill>
                <a:schemeClr val="tx1"/>
              </a:solidFill>
            </a:endParaRPr>
          </a:p>
          <a:p>
            <a:pPr marL="0" indent="0">
              <a:buNone/>
            </a:pPr>
            <a:r>
              <a:rPr lang="en-US" sz="2800" dirty="0" smtClean="0">
                <a:solidFill>
                  <a:schemeClr val="tx1"/>
                </a:solidFill>
              </a:rPr>
              <a:t>	</a:t>
            </a:r>
            <a:endParaRPr lang="en-US" sz="2800" dirty="0"/>
          </a:p>
        </p:txBody>
      </p:sp>
      <p:sp>
        <p:nvSpPr>
          <p:cNvPr id="3" name="Title 2"/>
          <p:cNvSpPr>
            <a:spLocks noGrp="1"/>
          </p:cNvSpPr>
          <p:nvPr>
            <p:ph type="title"/>
          </p:nvPr>
        </p:nvSpPr>
        <p:spPr>
          <a:xfrm>
            <a:off x="923538" y="511705"/>
            <a:ext cx="7138189" cy="893091"/>
          </a:xfrm>
          <a:ln>
            <a:solidFill>
              <a:schemeClr val="accent5">
                <a:lumMod val="75000"/>
              </a:schemeClr>
            </a:solidFill>
          </a:ln>
        </p:spPr>
        <p:txBody>
          <a:bodyPr>
            <a:normAutofit fontScale="90000"/>
          </a:bodyPr>
          <a:lstStyle/>
          <a:p>
            <a:r>
              <a:rPr lang="en-US" sz="3600" dirty="0" smtClean="0"/>
              <a:t>Tips on Perseverance and Reaching Goals  </a:t>
            </a:r>
            <a:endParaRPr lang="en-US" sz="3600" dirty="0"/>
          </a:p>
        </p:txBody>
      </p:sp>
      <p:sp>
        <p:nvSpPr>
          <p:cNvPr id="4" name="Rectangle 3"/>
          <p:cNvSpPr/>
          <p:nvPr/>
        </p:nvSpPr>
        <p:spPr>
          <a:xfrm>
            <a:off x="923538" y="1654705"/>
            <a:ext cx="5742025" cy="584776"/>
          </a:xfrm>
          <a:prstGeom prst="rect">
            <a:avLst/>
          </a:prstGeom>
        </p:spPr>
        <p:txBody>
          <a:bodyPr wrap="square">
            <a:spAutoFit/>
          </a:bodyPr>
          <a:lstStyle/>
          <a:p>
            <a:r>
              <a:rPr lang="en-US" sz="3200" dirty="0" smtClean="0"/>
              <a:t>1 ) Trust the </a:t>
            </a:r>
            <a:r>
              <a:rPr lang="en-US" sz="3200" dirty="0"/>
              <a:t>Process</a:t>
            </a:r>
          </a:p>
        </p:txBody>
      </p:sp>
      <p:sp>
        <p:nvSpPr>
          <p:cNvPr id="5" name="Rectangle 4"/>
          <p:cNvSpPr/>
          <p:nvPr/>
        </p:nvSpPr>
        <p:spPr>
          <a:xfrm>
            <a:off x="2272819" y="4541531"/>
            <a:ext cx="184666" cy="646331"/>
          </a:xfrm>
          <a:prstGeom prst="rect">
            <a:avLst/>
          </a:prstGeom>
        </p:spPr>
        <p:txBody>
          <a:bodyPr wrap="none">
            <a:spAutoFit/>
          </a:bodyPr>
          <a:lstStyle/>
          <a:p>
            <a:r>
              <a:rPr lang="en-US" sz="3600" dirty="0" smtClean="0"/>
              <a:t> </a:t>
            </a:r>
            <a:endParaRPr lang="en-US" sz="3600" dirty="0"/>
          </a:p>
        </p:txBody>
      </p:sp>
      <p:sp>
        <p:nvSpPr>
          <p:cNvPr id="8" name="TextBox 7"/>
          <p:cNvSpPr txBox="1"/>
          <p:nvPr/>
        </p:nvSpPr>
        <p:spPr>
          <a:xfrm>
            <a:off x="355599" y="4682067"/>
            <a:ext cx="8449733" cy="1938992"/>
          </a:xfrm>
          <a:prstGeom prst="rect">
            <a:avLst/>
          </a:prstGeom>
          <a:noFill/>
          <a:ln>
            <a:solidFill>
              <a:schemeClr val="accent5">
                <a:lumMod val="75000"/>
              </a:schemeClr>
            </a:solidFill>
          </a:ln>
        </p:spPr>
        <p:txBody>
          <a:bodyPr wrap="square" rtlCol="0">
            <a:spAutoFit/>
          </a:bodyPr>
          <a:lstStyle/>
          <a:p>
            <a:r>
              <a:rPr lang="en-US" sz="2400" dirty="0" smtClean="0">
                <a:solidFill>
                  <a:srgbClr val="008000"/>
                </a:solidFill>
              </a:rPr>
              <a:t>It’s a simple and generous rule of life that whatever you practice, you will improve at.  ~ Elizabeth Gilbert, writer</a:t>
            </a:r>
          </a:p>
          <a:p>
            <a:endParaRPr lang="en-US" sz="2400" dirty="0" smtClean="0">
              <a:solidFill>
                <a:srgbClr val="008000"/>
              </a:solidFill>
            </a:endParaRPr>
          </a:p>
          <a:p>
            <a:r>
              <a:rPr lang="en-US" sz="2400" dirty="0" smtClean="0">
                <a:solidFill>
                  <a:srgbClr val="008000"/>
                </a:solidFill>
              </a:rPr>
              <a:t>The most effective way to do it … is to do it.</a:t>
            </a:r>
          </a:p>
          <a:p>
            <a:r>
              <a:rPr lang="en-US" sz="2400" dirty="0" smtClean="0">
                <a:solidFill>
                  <a:srgbClr val="008000"/>
                </a:solidFill>
              </a:rPr>
              <a:t>						~Amelia Earhart, aviator</a:t>
            </a:r>
            <a:endParaRPr lang="en-US" sz="2400" dirty="0">
              <a:solidFill>
                <a:srgbClr val="008000"/>
              </a:solidFill>
            </a:endParaRPr>
          </a:p>
        </p:txBody>
      </p:sp>
    </p:spTree>
    <p:extLst>
      <p:ext uri="{BB962C8B-B14F-4D97-AF65-F5344CB8AC3E}">
        <p14:creationId xmlns:p14="http://schemas.microsoft.com/office/powerpoint/2010/main" val="17982824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948267" y="2480743"/>
            <a:ext cx="7247466" cy="2429924"/>
          </a:xfrm>
        </p:spPr>
        <p:txBody>
          <a:bodyPr>
            <a:normAutofit/>
          </a:bodyPr>
          <a:lstStyle/>
          <a:p>
            <a:r>
              <a:rPr lang="en-US" sz="2400" dirty="0" smtClean="0">
                <a:solidFill>
                  <a:schemeClr val="tx1"/>
                </a:solidFill>
              </a:rPr>
              <a:t>Become aware of and self</a:t>
            </a:r>
            <a:r>
              <a:rPr lang="en-US" sz="2400" dirty="0">
                <a:solidFill>
                  <a:schemeClr val="tx1"/>
                </a:solidFill>
              </a:rPr>
              <a:t>-examine your inner </a:t>
            </a:r>
            <a:r>
              <a:rPr lang="en-US" sz="2400" dirty="0" smtClean="0">
                <a:solidFill>
                  <a:schemeClr val="tx1"/>
                </a:solidFill>
              </a:rPr>
              <a:t>world</a:t>
            </a:r>
          </a:p>
          <a:p>
            <a:pPr marL="0" indent="0">
              <a:buNone/>
            </a:pPr>
            <a:endParaRPr lang="en-US" sz="1200" dirty="0">
              <a:solidFill>
                <a:schemeClr val="tx1"/>
              </a:solidFill>
            </a:endParaRPr>
          </a:p>
          <a:p>
            <a:r>
              <a:rPr lang="en-US" sz="2400" dirty="0" smtClean="0">
                <a:solidFill>
                  <a:schemeClr val="tx1"/>
                </a:solidFill>
              </a:rPr>
              <a:t>Learn how to manage fears and disappointments so they don’t derail your efforts</a:t>
            </a:r>
          </a:p>
          <a:p>
            <a:pPr marL="0" indent="0">
              <a:buNone/>
            </a:pPr>
            <a:endParaRPr lang="en-US" sz="1200" dirty="0" smtClean="0">
              <a:solidFill>
                <a:schemeClr val="tx1"/>
              </a:solidFill>
            </a:endParaRPr>
          </a:p>
          <a:p>
            <a:r>
              <a:rPr lang="en-US" sz="2400" dirty="0" smtClean="0">
                <a:solidFill>
                  <a:schemeClr val="tx1"/>
                </a:solidFill>
              </a:rPr>
              <a:t>Bless the bumps, they are our greatest teachers</a:t>
            </a:r>
          </a:p>
          <a:p>
            <a:pPr marL="0" indent="0">
              <a:buNone/>
            </a:pPr>
            <a:endParaRPr lang="en-US" sz="2400" dirty="0" smtClean="0"/>
          </a:p>
          <a:p>
            <a:pPr marL="0" indent="0">
              <a:buNone/>
            </a:pPr>
            <a:endParaRPr lang="en-US" dirty="0"/>
          </a:p>
          <a:p>
            <a:endParaRPr lang="en-US" dirty="0" smtClean="0"/>
          </a:p>
          <a:p>
            <a:endParaRPr lang="en-US" dirty="0" smtClean="0"/>
          </a:p>
          <a:p>
            <a:endParaRPr lang="en-US" dirty="0"/>
          </a:p>
          <a:p>
            <a:endParaRPr lang="en-US" dirty="0"/>
          </a:p>
        </p:txBody>
      </p:sp>
      <p:sp>
        <p:nvSpPr>
          <p:cNvPr id="3" name="Title 2"/>
          <p:cNvSpPr>
            <a:spLocks noGrp="1"/>
          </p:cNvSpPr>
          <p:nvPr>
            <p:ph type="title"/>
          </p:nvPr>
        </p:nvSpPr>
        <p:spPr>
          <a:xfrm>
            <a:off x="457200" y="592667"/>
            <a:ext cx="4182533" cy="1202266"/>
          </a:xfrm>
          <a:ln>
            <a:solidFill>
              <a:schemeClr val="accent5">
                <a:lumMod val="50000"/>
              </a:schemeClr>
            </a:solidFill>
          </a:ln>
        </p:spPr>
        <p:txBody>
          <a:bodyPr>
            <a:normAutofit/>
          </a:bodyPr>
          <a:lstStyle/>
          <a:p>
            <a:r>
              <a:rPr lang="en-US" sz="3200" dirty="0" smtClean="0"/>
              <a:t>2) Courageously work on personal growth</a:t>
            </a:r>
            <a:endParaRPr lang="en-US" sz="3200" dirty="0"/>
          </a:p>
        </p:txBody>
      </p:sp>
      <p:sp>
        <p:nvSpPr>
          <p:cNvPr id="4" name="TextBox 3"/>
          <p:cNvSpPr txBox="1"/>
          <p:nvPr/>
        </p:nvSpPr>
        <p:spPr>
          <a:xfrm>
            <a:off x="694268" y="5113868"/>
            <a:ext cx="7992532" cy="1384995"/>
          </a:xfrm>
          <a:prstGeom prst="rect">
            <a:avLst/>
          </a:prstGeom>
          <a:noFill/>
          <a:ln>
            <a:solidFill>
              <a:schemeClr val="accent5">
                <a:lumMod val="75000"/>
              </a:schemeClr>
            </a:solidFill>
          </a:ln>
        </p:spPr>
        <p:txBody>
          <a:bodyPr wrap="square" rtlCol="0">
            <a:spAutoFit/>
          </a:bodyPr>
          <a:lstStyle/>
          <a:p>
            <a:r>
              <a:rPr lang="en-US" sz="2800" dirty="0" smtClean="0"/>
              <a:t>What you think … You look</a:t>
            </a:r>
          </a:p>
          <a:p>
            <a:r>
              <a:rPr lang="en-US" sz="2800" dirty="0" smtClean="0"/>
              <a:t>What you think .. You do..</a:t>
            </a:r>
          </a:p>
          <a:p>
            <a:r>
              <a:rPr lang="en-US" sz="2800" dirty="0" smtClean="0"/>
              <a:t>What you think …. You are.  </a:t>
            </a:r>
            <a:r>
              <a:rPr lang="en-US" sz="2400" dirty="0" err="1" smtClean="0"/>
              <a:t>Dr</a:t>
            </a:r>
            <a:r>
              <a:rPr lang="en-US" sz="2400" dirty="0" smtClean="0"/>
              <a:t> Forrest Shaklee </a:t>
            </a:r>
            <a:endParaRPr lang="en-US" sz="2400" dirty="0"/>
          </a:p>
        </p:txBody>
      </p:sp>
      <p:pic>
        <p:nvPicPr>
          <p:cNvPr id="5" name="Picture 4"/>
          <p:cNvPicPr>
            <a:picLocks noChangeAspect="1"/>
          </p:cNvPicPr>
          <p:nvPr/>
        </p:nvPicPr>
        <p:blipFill>
          <a:blip r:embed="rId2"/>
          <a:stretch>
            <a:fillRect/>
          </a:stretch>
        </p:blipFill>
        <p:spPr>
          <a:xfrm>
            <a:off x="6675966" y="179917"/>
            <a:ext cx="2146300" cy="2146300"/>
          </a:xfrm>
          <a:prstGeom prst="rect">
            <a:avLst/>
          </a:prstGeom>
        </p:spPr>
      </p:pic>
    </p:spTree>
    <p:extLst>
      <p:ext uri="{BB962C8B-B14F-4D97-AF65-F5344CB8AC3E}">
        <p14:creationId xmlns:p14="http://schemas.microsoft.com/office/powerpoint/2010/main" val="23874019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96452" y="731969"/>
            <a:ext cx="8229600" cy="713722"/>
          </a:xfrm>
          <a:ln>
            <a:solidFill>
              <a:schemeClr val="accent5">
                <a:lumMod val="75000"/>
              </a:schemeClr>
            </a:solidFill>
          </a:ln>
        </p:spPr>
        <p:txBody>
          <a:bodyPr>
            <a:normAutofit/>
          </a:bodyPr>
          <a:lstStyle/>
          <a:p>
            <a:pPr marL="0" indent="0" algn="ctr">
              <a:buNone/>
            </a:pPr>
            <a:r>
              <a:rPr lang="en-US" sz="3600" dirty="0" smtClean="0">
                <a:solidFill>
                  <a:schemeClr val="tx1"/>
                </a:solidFill>
              </a:rPr>
              <a:t>Fear Patterns – “Know Thyself”</a:t>
            </a:r>
            <a:endParaRPr lang="en-US" sz="3600" dirty="0">
              <a:solidFill>
                <a:schemeClr val="tx1"/>
              </a:solidFill>
            </a:endParaRPr>
          </a:p>
        </p:txBody>
      </p:sp>
      <p:sp>
        <p:nvSpPr>
          <p:cNvPr id="5" name="Rectangle 4"/>
          <p:cNvSpPr/>
          <p:nvPr/>
        </p:nvSpPr>
        <p:spPr>
          <a:xfrm>
            <a:off x="735704" y="1629190"/>
            <a:ext cx="8090348" cy="1631216"/>
          </a:xfrm>
          <a:prstGeom prst="rect">
            <a:avLst/>
          </a:prstGeom>
        </p:spPr>
        <p:txBody>
          <a:bodyPr wrap="square">
            <a:spAutoFit/>
          </a:bodyPr>
          <a:lstStyle/>
          <a:p>
            <a:r>
              <a:rPr lang="en-US" sz="2000" dirty="0" smtClean="0"/>
              <a:t>Identify fear thought patterns </a:t>
            </a:r>
            <a:r>
              <a:rPr lang="en-US" sz="2000" dirty="0"/>
              <a:t>so </a:t>
            </a:r>
            <a:r>
              <a:rPr lang="en-US" sz="2000" dirty="0" smtClean="0"/>
              <a:t>that when they surface, you can move through them without believing them, shutting down, </a:t>
            </a:r>
            <a:r>
              <a:rPr lang="en-US" sz="2000" dirty="0"/>
              <a:t>or </a:t>
            </a:r>
            <a:r>
              <a:rPr lang="en-US" sz="2000" dirty="0" smtClean="0"/>
              <a:t>giving up.</a:t>
            </a:r>
            <a:endParaRPr lang="en-US" sz="2000" dirty="0"/>
          </a:p>
          <a:p>
            <a:r>
              <a:rPr lang="en-US" sz="2000" dirty="0"/>
              <a:t> </a:t>
            </a:r>
          </a:p>
          <a:p>
            <a:r>
              <a:rPr lang="en-US" sz="2000" dirty="0"/>
              <a:t>  </a:t>
            </a:r>
          </a:p>
          <a:p>
            <a:endParaRPr lang="en-US" sz="2000" dirty="0"/>
          </a:p>
        </p:txBody>
      </p:sp>
      <p:sp>
        <p:nvSpPr>
          <p:cNvPr id="3" name="Rectangle 2"/>
          <p:cNvSpPr/>
          <p:nvPr/>
        </p:nvSpPr>
        <p:spPr>
          <a:xfrm>
            <a:off x="2709332" y="5465339"/>
            <a:ext cx="5858933" cy="1200329"/>
          </a:xfrm>
          <a:prstGeom prst="rect">
            <a:avLst/>
          </a:prstGeom>
          <a:solidFill>
            <a:schemeClr val="bg1"/>
          </a:solidFill>
        </p:spPr>
        <p:txBody>
          <a:bodyPr wrap="square">
            <a:spAutoFit/>
          </a:bodyPr>
          <a:lstStyle/>
          <a:p>
            <a:r>
              <a:rPr lang="en-US" b="1" i="1" dirty="0">
                <a:solidFill>
                  <a:schemeClr val="accent5">
                    <a:lumMod val="50000"/>
                  </a:schemeClr>
                </a:solidFill>
              </a:rPr>
              <a:t>“Oh, this is the part of my fear pattern when after a business partner quits, I tell myself that I’m a terrible leader and I’ll never reach my goal and will never approach anyone ever again…”</a:t>
            </a:r>
          </a:p>
        </p:txBody>
      </p:sp>
      <p:sp>
        <p:nvSpPr>
          <p:cNvPr id="4" name="Rectangle 3"/>
          <p:cNvSpPr/>
          <p:nvPr/>
        </p:nvSpPr>
        <p:spPr>
          <a:xfrm>
            <a:off x="596452" y="4460735"/>
            <a:ext cx="4572000" cy="1200329"/>
          </a:xfrm>
          <a:prstGeom prst="rect">
            <a:avLst/>
          </a:prstGeom>
        </p:spPr>
        <p:txBody>
          <a:bodyPr>
            <a:spAutoFit/>
          </a:bodyPr>
          <a:lstStyle/>
          <a:p>
            <a:r>
              <a:rPr lang="en-US" b="1" i="1" dirty="0">
                <a:solidFill>
                  <a:schemeClr val="accent5">
                    <a:lumMod val="50000"/>
                  </a:schemeClr>
                </a:solidFill>
              </a:rPr>
              <a:t>“Oh, this is the part of my fear pattern when somebody says ‘yes’ &amp; I panic because I’m not sure what to do next.”</a:t>
            </a:r>
          </a:p>
          <a:p>
            <a:r>
              <a:rPr lang="en-US" dirty="0"/>
              <a:t>or</a:t>
            </a:r>
          </a:p>
        </p:txBody>
      </p:sp>
      <p:sp>
        <p:nvSpPr>
          <p:cNvPr id="6" name="Rectangle 5"/>
          <p:cNvSpPr/>
          <p:nvPr/>
        </p:nvSpPr>
        <p:spPr>
          <a:xfrm>
            <a:off x="4254052" y="3260406"/>
            <a:ext cx="4572000" cy="1200329"/>
          </a:xfrm>
          <a:prstGeom prst="rect">
            <a:avLst/>
          </a:prstGeom>
        </p:spPr>
        <p:txBody>
          <a:bodyPr>
            <a:spAutoFit/>
          </a:bodyPr>
          <a:lstStyle/>
          <a:p>
            <a:r>
              <a:rPr lang="en-US" b="1" i="1" dirty="0">
                <a:solidFill>
                  <a:schemeClr val="accent5">
                    <a:lumMod val="50000"/>
                  </a:schemeClr>
                </a:solidFill>
              </a:rPr>
              <a:t>“Oh, this is the part of my fear pattern where I tell myself I don’t know enough and need to get a nutrition degree or MBA.”</a:t>
            </a:r>
          </a:p>
          <a:p>
            <a:r>
              <a:rPr lang="en-US" dirty="0"/>
              <a:t>Or</a:t>
            </a:r>
          </a:p>
        </p:txBody>
      </p:sp>
      <p:sp>
        <p:nvSpPr>
          <p:cNvPr id="7" name="Rectangle 6"/>
          <p:cNvSpPr/>
          <p:nvPr/>
        </p:nvSpPr>
        <p:spPr>
          <a:xfrm>
            <a:off x="596452" y="2383241"/>
            <a:ext cx="4572000" cy="1200329"/>
          </a:xfrm>
          <a:prstGeom prst="rect">
            <a:avLst/>
          </a:prstGeom>
        </p:spPr>
        <p:txBody>
          <a:bodyPr>
            <a:spAutoFit/>
          </a:bodyPr>
          <a:lstStyle/>
          <a:p>
            <a:r>
              <a:rPr lang="en-US" b="1" i="1" dirty="0">
                <a:solidFill>
                  <a:schemeClr val="accent5">
                    <a:lumMod val="50000"/>
                  </a:schemeClr>
                </a:solidFill>
              </a:rPr>
              <a:t>“Oh, this is the part of my fear pattern where I tell myself this will never work, I’ll never reach my goal, and I’m not good enough.”</a:t>
            </a:r>
          </a:p>
          <a:p>
            <a:r>
              <a:rPr lang="en-US" dirty="0"/>
              <a:t>Or</a:t>
            </a:r>
          </a:p>
        </p:txBody>
      </p:sp>
    </p:spTree>
    <p:extLst>
      <p:ext uri="{BB962C8B-B14F-4D97-AF65-F5344CB8AC3E}">
        <p14:creationId xmlns:p14="http://schemas.microsoft.com/office/powerpoint/2010/main" val="38943973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654706"/>
            <a:ext cx="7840133" cy="4064000"/>
          </a:xfrm>
        </p:spPr>
        <p:txBody>
          <a:bodyPr>
            <a:normAutofit/>
          </a:bodyPr>
          <a:lstStyle/>
          <a:p>
            <a:pPr lvl="0"/>
            <a:r>
              <a:rPr lang="en-US" sz="2400" dirty="0" smtClean="0">
                <a:solidFill>
                  <a:schemeClr val="tx1"/>
                </a:solidFill>
              </a:rPr>
              <a:t>Notice the pattern, become a witness of the fear</a:t>
            </a:r>
          </a:p>
          <a:p>
            <a:pPr lvl="0"/>
            <a:r>
              <a:rPr lang="en-US" sz="2400" dirty="0" smtClean="0">
                <a:solidFill>
                  <a:schemeClr val="tx1"/>
                </a:solidFill>
              </a:rPr>
              <a:t>Remember its an emotional response and it can blow through like weather</a:t>
            </a:r>
          </a:p>
          <a:p>
            <a:pPr lvl="0"/>
            <a:r>
              <a:rPr lang="en-US" sz="2400" dirty="0" smtClean="0">
                <a:solidFill>
                  <a:schemeClr val="tx1"/>
                </a:solidFill>
              </a:rPr>
              <a:t>Take </a:t>
            </a:r>
            <a:r>
              <a:rPr lang="en-US" sz="2400" dirty="0">
                <a:solidFill>
                  <a:schemeClr val="tx1"/>
                </a:solidFill>
              </a:rPr>
              <a:t>a </a:t>
            </a:r>
            <a:r>
              <a:rPr lang="en-US" sz="2400" dirty="0" smtClean="0">
                <a:solidFill>
                  <a:schemeClr val="tx1"/>
                </a:solidFill>
              </a:rPr>
              <a:t>breath, don’t feed it</a:t>
            </a:r>
          </a:p>
          <a:p>
            <a:pPr lvl="0"/>
            <a:r>
              <a:rPr lang="en-US" sz="2400" dirty="0" smtClean="0">
                <a:solidFill>
                  <a:schemeClr val="tx1"/>
                </a:solidFill>
              </a:rPr>
              <a:t>Consider talking to it</a:t>
            </a:r>
          </a:p>
          <a:p>
            <a:pPr lvl="0"/>
            <a:r>
              <a:rPr lang="en-US" sz="2400" dirty="0">
                <a:solidFill>
                  <a:schemeClr val="tx1"/>
                </a:solidFill>
              </a:rPr>
              <a:t>From “Big Magic” by Elizabeth Gilbert, writer:</a:t>
            </a:r>
          </a:p>
          <a:p>
            <a:pPr marL="0" lvl="0" indent="0">
              <a:buNone/>
            </a:pPr>
            <a:r>
              <a:rPr lang="en-US" sz="2400" dirty="0">
                <a:solidFill>
                  <a:schemeClr val="tx1"/>
                </a:solidFill>
              </a:rPr>
              <a:t>	“It seems to me that the less I fight my fear, the less it fights </a:t>
            </a:r>
            <a:r>
              <a:rPr lang="en-US" sz="2400" dirty="0" smtClean="0">
                <a:solidFill>
                  <a:schemeClr val="tx1"/>
                </a:solidFill>
              </a:rPr>
              <a:t>back</a:t>
            </a:r>
            <a:r>
              <a:rPr lang="en-US" sz="2400" dirty="0">
                <a:solidFill>
                  <a:schemeClr val="tx1"/>
                </a:solidFill>
              </a:rPr>
              <a:t>.  If I can relax, fear relaxes, too…” P. 25</a:t>
            </a:r>
          </a:p>
          <a:p>
            <a:pPr lvl="0"/>
            <a:r>
              <a:rPr lang="en-US" sz="2400" dirty="0" smtClean="0">
                <a:solidFill>
                  <a:schemeClr val="tx1"/>
                </a:solidFill>
              </a:rPr>
              <a:t>Take action in the direction of your goal</a:t>
            </a:r>
            <a:endParaRPr lang="en-US" sz="2400" dirty="0">
              <a:solidFill>
                <a:schemeClr val="tx1"/>
              </a:solidFill>
            </a:endParaRPr>
          </a:p>
          <a:p>
            <a:pPr marL="0" lvl="0" indent="0">
              <a:buNone/>
            </a:pPr>
            <a:endParaRPr lang="en-US" sz="2400" dirty="0" smtClean="0">
              <a:solidFill>
                <a:schemeClr val="tx1"/>
              </a:solidFill>
            </a:endParaRPr>
          </a:p>
          <a:p>
            <a:pPr marL="0" lvl="0" indent="0">
              <a:buNone/>
            </a:pPr>
            <a:endParaRPr lang="en-US" sz="2400" dirty="0">
              <a:solidFill>
                <a:schemeClr val="tx1"/>
              </a:solidFill>
            </a:endParaRPr>
          </a:p>
          <a:p>
            <a:pPr marL="0" lvl="0" indent="0">
              <a:buNone/>
            </a:pPr>
            <a:endParaRPr lang="en-US" sz="2400" dirty="0" smtClean="0">
              <a:solidFill>
                <a:schemeClr val="tx1"/>
              </a:solidFill>
            </a:endParaRPr>
          </a:p>
          <a:p>
            <a:pPr marL="0" indent="0">
              <a:buNone/>
            </a:pPr>
            <a:endParaRPr lang="en-US" sz="2400" dirty="0">
              <a:solidFill>
                <a:schemeClr val="tx1"/>
              </a:solidFill>
            </a:endParaRPr>
          </a:p>
          <a:p>
            <a:endParaRPr lang="en-US" sz="2800" dirty="0"/>
          </a:p>
        </p:txBody>
      </p:sp>
      <p:sp>
        <p:nvSpPr>
          <p:cNvPr id="3" name="Title 2"/>
          <p:cNvSpPr>
            <a:spLocks noGrp="1"/>
          </p:cNvSpPr>
          <p:nvPr>
            <p:ph type="title"/>
          </p:nvPr>
        </p:nvSpPr>
        <p:spPr>
          <a:xfrm>
            <a:off x="457200" y="393172"/>
            <a:ext cx="4656667" cy="927628"/>
          </a:xfrm>
          <a:ln>
            <a:solidFill>
              <a:schemeClr val="accent5">
                <a:lumMod val="75000"/>
              </a:schemeClr>
            </a:solidFill>
          </a:ln>
        </p:spPr>
        <p:txBody>
          <a:bodyPr>
            <a:normAutofit/>
          </a:bodyPr>
          <a:lstStyle/>
          <a:p>
            <a:r>
              <a:rPr lang="en-US" sz="3600" dirty="0" smtClean="0"/>
              <a:t>When fear visits… </a:t>
            </a:r>
            <a:endParaRPr lang="en-US" sz="3600" dirty="0"/>
          </a:p>
        </p:txBody>
      </p:sp>
      <p:sp>
        <p:nvSpPr>
          <p:cNvPr id="4" name="TextBox 3"/>
          <p:cNvSpPr txBox="1"/>
          <p:nvPr/>
        </p:nvSpPr>
        <p:spPr>
          <a:xfrm>
            <a:off x="982133" y="5816598"/>
            <a:ext cx="6129866" cy="646331"/>
          </a:xfrm>
          <a:prstGeom prst="rect">
            <a:avLst/>
          </a:prstGeom>
          <a:noFill/>
          <a:ln>
            <a:solidFill>
              <a:schemeClr val="accent5">
                <a:lumMod val="75000"/>
              </a:schemeClr>
            </a:solidFill>
          </a:ln>
        </p:spPr>
        <p:txBody>
          <a:bodyPr wrap="square" rtlCol="0">
            <a:spAutoFit/>
          </a:bodyPr>
          <a:lstStyle/>
          <a:p>
            <a:r>
              <a:rPr lang="en-US" dirty="0" smtClean="0"/>
              <a:t>See </a:t>
            </a:r>
            <a:r>
              <a:rPr lang="en-US" smtClean="0"/>
              <a:t>Session </a:t>
            </a:r>
            <a:r>
              <a:rPr lang="en-US" smtClean="0"/>
              <a:t>6:  </a:t>
            </a:r>
            <a:r>
              <a:rPr lang="en-US" dirty="0" smtClean="0"/>
              <a:t>Our Business Grows as </a:t>
            </a:r>
            <a:r>
              <a:rPr lang="en-US" smtClean="0"/>
              <a:t>We </a:t>
            </a:r>
            <a:r>
              <a:rPr lang="en-US" smtClean="0"/>
              <a:t>Grow-- </a:t>
            </a:r>
            <a:r>
              <a:rPr lang="en-US" dirty="0" smtClean="0"/>
              <a:t>Summer 2015 for more on fear </a:t>
            </a:r>
            <a:endParaRPr lang="en-US" dirty="0"/>
          </a:p>
        </p:txBody>
      </p:sp>
      <p:pic>
        <p:nvPicPr>
          <p:cNvPr id="6" name="Picture 5"/>
          <p:cNvPicPr>
            <a:picLocks noChangeAspect="1"/>
          </p:cNvPicPr>
          <p:nvPr/>
        </p:nvPicPr>
        <p:blipFill>
          <a:blip r:embed="rId3"/>
          <a:stretch>
            <a:fillRect/>
          </a:stretch>
        </p:blipFill>
        <p:spPr>
          <a:xfrm>
            <a:off x="5994401" y="79885"/>
            <a:ext cx="2931582" cy="1698115"/>
          </a:xfrm>
          <a:prstGeom prst="rect">
            <a:avLst/>
          </a:prstGeom>
        </p:spPr>
      </p:pic>
    </p:spTree>
    <p:extLst>
      <p:ext uri="{BB962C8B-B14F-4D97-AF65-F5344CB8AC3E}">
        <p14:creationId xmlns:p14="http://schemas.microsoft.com/office/powerpoint/2010/main" val="391970903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654706"/>
            <a:ext cx="8229600" cy="3848628"/>
          </a:xfrm>
        </p:spPr>
        <p:txBody>
          <a:bodyPr>
            <a:normAutofit/>
          </a:bodyPr>
          <a:lstStyle/>
          <a:p>
            <a:pPr marL="0" indent="0">
              <a:buNone/>
            </a:pPr>
            <a:endParaRPr lang="en-US" sz="2400" dirty="0"/>
          </a:p>
          <a:p>
            <a:pPr lvl="0"/>
            <a:r>
              <a:rPr lang="en-US" sz="2400" dirty="0" smtClean="0">
                <a:solidFill>
                  <a:schemeClr val="tx1"/>
                </a:solidFill>
              </a:rPr>
              <a:t>Learning how to bounce back from disappointments and frustrations is part of the process of setting a goal, stepping out of your comfort zone, and going for it.</a:t>
            </a:r>
          </a:p>
          <a:p>
            <a:pPr marL="0" lvl="0" indent="0">
              <a:buNone/>
            </a:pPr>
            <a:endParaRPr lang="en-US" sz="2400" dirty="0" smtClean="0">
              <a:solidFill>
                <a:schemeClr val="tx1"/>
              </a:solidFill>
            </a:endParaRPr>
          </a:p>
          <a:p>
            <a:pPr lvl="0"/>
            <a:r>
              <a:rPr lang="en-US" sz="2400" dirty="0" smtClean="0">
                <a:solidFill>
                  <a:schemeClr val="tx1"/>
                </a:solidFill>
              </a:rPr>
              <a:t>Know there will be challenges and 							lessons along the way.</a:t>
            </a:r>
          </a:p>
          <a:p>
            <a:pPr lvl="0"/>
            <a:r>
              <a:rPr lang="en-US" sz="2400" dirty="0" smtClean="0">
                <a:solidFill>
                  <a:schemeClr val="tx1"/>
                </a:solidFill>
              </a:rPr>
              <a:t>This is the process of growing, of creating, of life.</a:t>
            </a:r>
            <a:endParaRPr lang="en-US" sz="2400" dirty="0">
              <a:solidFill>
                <a:schemeClr val="tx1"/>
              </a:solidFill>
            </a:endParaRPr>
          </a:p>
          <a:p>
            <a:pPr marL="0" indent="0">
              <a:buNone/>
            </a:pPr>
            <a:endParaRPr lang="en-US" sz="2400" dirty="0">
              <a:solidFill>
                <a:schemeClr val="tx1"/>
              </a:solidFill>
            </a:endParaRPr>
          </a:p>
          <a:p>
            <a:pPr marL="0" indent="0">
              <a:buNone/>
            </a:pPr>
            <a:endParaRPr lang="en-US" sz="2800" dirty="0"/>
          </a:p>
        </p:txBody>
      </p:sp>
      <p:sp>
        <p:nvSpPr>
          <p:cNvPr id="3" name="Title 2"/>
          <p:cNvSpPr>
            <a:spLocks noGrp="1"/>
          </p:cNvSpPr>
          <p:nvPr>
            <p:ph type="title"/>
          </p:nvPr>
        </p:nvSpPr>
        <p:spPr>
          <a:xfrm>
            <a:off x="457200" y="511705"/>
            <a:ext cx="8229600" cy="1143000"/>
          </a:xfrm>
          <a:ln>
            <a:solidFill>
              <a:schemeClr val="accent5">
                <a:lumMod val="75000"/>
              </a:schemeClr>
            </a:solidFill>
          </a:ln>
        </p:spPr>
        <p:txBody>
          <a:bodyPr>
            <a:normAutofit fontScale="90000"/>
          </a:bodyPr>
          <a:lstStyle/>
          <a:p>
            <a:r>
              <a:rPr lang="en-US" sz="3200" dirty="0">
                <a:solidFill>
                  <a:srgbClr val="008000"/>
                </a:solidFill>
              </a:rPr>
              <a:t>Life is not about how fast you run or how high you </a:t>
            </a:r>
            <a:r>
              <a:rPr lang="en-US" sz="3200" dirty="0" smtClean="0">
                <a:solidFill>
                  <a:srgbClr val="008000"/>
                </a:solidFill>
              </a:rPr>
              <a:t>climb, </a:t>
            </a:r>
            <a:r>
              <a:rPr lang="en-US" sz="3200" dirty="0">
                <a:solidFill>
                  <a:srgbClr val="008000"/>
                </a:solidFill>
              </a:rPr>
              <a:t>but how well you bounce. </a:t>
            </a:r>
            <a:r>
              <a:rPr lang="en-US" sz="3200" dirty="0" smtClean="0">
                <a:solidFill>
                  <a:srgbClr val="008000"/>
                </a:solidFill>
              </a:rPr>
              <a:t> ~</a:t>
            </a:r>
            <a:r>
              <a:rPr lang="en-US" sz="3200" dirty="0">
                <a:solidFill>
                  <a:srgbClr val="008000"/>
                </a:solidFill>
              </a:rPr>
              <a:t>Vivian Komori</a:t>
            </a:r>
          </a:p>
        </p:txBody>
      </p:sp>
      <p:sp>
        <p:nvSpPr>
          <p:cNvPr id="4" name="Rectangle 3"/>
          <p:cNvSpPr/>
          <p:nvPr/>
        </p:nvSpPr>
        <p:spPr>
          <a:xfrm>
            <a:off x="457200" y="5216436"/>
            <a:ext cx="7552267" cy="1200328"/>
          </a:xfrm>
          <a:prstGeom prst="rect">
            <a:avLst/>
          </a:prstGeom>
          <a:solidFill>
            <a:schemeClr val="bg1"/>
          </a:solidFill>
          <a:ln>
            <a:solidFill>
              <a:schemeClr val="accent5">
                <a:lumMod val="75000"/>
              </a:schemeClr>
            </a:solidFill>
          </a:ln>
        </p:spPr>
        <p:txBody>
          <a:bodyPr wrap="square">
            <a:spAutoFit/>
          </a:bodyPr>
          <a:lstStyle/>
          <a:p>
            <a:pPr algn="ctr"/>
            <a:r>
              <a:rPr lang="en-US" sz="2400" dirty="0">
                <a:solidFill>
                  <a:srgbClr val="008000"/>
                </a:solidFill>
              </a:rPr>
              <a:t>If people knew how hard I worked to achieve my mastery, it wouldn’t seem so wonderful after all.  												~Michelangelo</a:t>
            </a:r>
          </a:p>
        </p:txBody>
      </p:sp>
      <p:pic>
        <p:nvPicPr>
          <p:cNvPr id="5" name="Picture 4"/>
          <p:cNvPicPr>
            <a:picLocks noChangeAspect="1"/>
          </p:cNvPicPr>
          <p:nvPr/>
        </p:nvPicPr>
        <p:blipFill>
          <a:blip r:embed="rId2"/>
          <a:stretch>
            <a:fillRect/>
          </a:stretch>
        </p:blipFill>
        <p:spPr>
          <a:xfrm>
            <a:off x="6129867" y="3352800"/>
            <a:ext cx="2678807" cy="1230147"/>
          </a:xfrm>
          <a:prstGeom prst="rect">
            <a:avLst/>
          </a:prstGeom>
        </p:spPr>
      </p:pic>
    </p:spTree>
    <p:extLst>
      <p:ext uri="{BB962C8B-B14F-4D97-AF65-F5344CB8AC3E}">
        <p14:creationId xmlns:p14="http://schemas.microsoft.com/office/powerpoint/2010/main" val="42934944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654706"/>
            <a:ext cx="8229600" cy="3341674"/>
          </a:xfrm>
        </p:spPr>
        <p:txBody>
          <a:bodyPr>
            <a:normAutofit/>
          </a:bodyPr>
          <a:lstStyle/>
          <a:p>
            <a:pPr lvl="0"/>
            <a:r>
              <a:rPr lang="en-US" sz="2400" dirty="0" smtClean="0">
                <a:solidFill>
                  <a:schemeClr val="tx1"/>
                </a:solidFill>
              </a:rPr>
              <a:t>Acknowledge </a:t>
            </a:r>
            <a:r>
              <a:rPr lang="en-US" sz="2400" dirty="0">
                <a:solidFill>
                  <a:schemeClr val="tx1"/>
                </a:solidFill>
              </a:rPr>
              <a:t>your disappointment </a:t>
            </a:r>
            <a:endParaRPr lang="en-US" sz="2400" dirty="0" smtClean="0">
              <a:solidFill>
                <a:schemeClr val="tx1"/>
              </a:solidFill>
            </a:endParaRPr>
          </a:p>
          <a:p>
            <a:pPr lvl="0"/>
            <a:r>
              <a:rPr lang="en-US" sz="2400" dirty="0" smtClean="0">
                <a:solidFill>
                  <a:schemeClr val="tx1"/>
                </a:solidFill>
              </a:rPr>
              <a:t>Call </a:t>
            </a:r>
            <a:r>
              <a:rPr lang="en-US" sz="2400" dirty="0">
                <a:solidFill>
                  <a:schemeClr val="tx1"/>
                </a:solidFill>
              </a:rPr>
              <a:t>a friend, your </a:t>
            </a:r>
            <a:r>
              <a:rPr lang="en-US" sz="2400" dirty="0" err="1">
                <a:solidFill>
                  <a:schemeClr val="tx1"/>
                </a:solidFill>
              </a:rPr>
              <a:t>upline</a:t>
            </a:r>
            <a:r>
              <a:rPr lang="en-US" sz="2400" dirty="0">
                <a:solidFill>
                  <a:schemeClr val="tx1"/>
                </a:solidFill>
              </a:rPr>
              <a:t>, a mentor, a coach</a:t>
            </a:r>
          </a:p>
          <a:p>
            <a:pPr lvl="0"/>
            <a:r>
              <a:rPr lang="en-US" sz="2400" dirty="0">
                <a:solidFill>
                  <a:schemeClr val="tx1"/>
                </a:solidFill>
              </a:rPr>
              <a:t>T</a:t>
            </a:r>
            <a:r>
              <a:rPr lang="en-US" sz="2400" dirty="0" smtClean="0">
                <a:solidFill>
                  <a:schemeClr val="tx1"/>
                </a:solidFill>
              </a:rPr>
              <a:t>ake </a:t>
            </a:r>
            <a:r>
              <a:rPr lang="en-US" sz="2400" dirty="0">
                <a:solidFill>
                  <a:schemeClr val="tx1"/>
                </a:solidFill>
              </a:rPr>
              <a:t>a break – fresh air, </a:t>
            </a:r>
            <a:r>
              <a:rPr lang="en-US" sz="2400" dirty="0" smtClean="0">
                <a:solidFill>
                  <a:schemeClr val="tx1"/>
                </a:solidFill>
              </a:rPr>
              <a:t>breathe</a:t>
            </a:r>
          </a:p>
          <a:p>
            <a:pPr lvl="0"/>
            <a:r>
              <a:rPr lang="en-US" sz="2400" dirty="0" smtClean="0">
                <a:solidFill>
                  <a:schemeClr val="tx1"/>
                </a:solidFill>
              </a:rPr>
              <a:t>Do something you love – paint, play, cook, sing</a:t>
            </a:r>
            <a:endParaRPr lang="en-US" sz="2400" dirty="0">
              <a:solidFill>
                <a:schemeClr val="tx1"/>
              </a:solidFill>
            </a:endParaRPr>
          </a:p>
          <a:p>
            <a:pPr lvl="0"/>
            <a:r>
              <a:rPr lang="en-US" sz="2400" dirty="0">
                <a:solidFill>
                  <a:schemeClr val="tx1"/>
                </a:solidFill>
              </a:rPr>
              <a:t>W</a:t>
            </a:r>
            <a:r>
              <a:rPr lang="en-US" sz="2400" dirty="0" smtClean="0">
                <a:solidFill>
                  <a:schemeClr val="tx1"/>
                </a:solidFill>
              </a:rPr>
              <a:t>rite </a:t>
            </a:r>
            <a:r>
              <a:rPr lang="en-US" sz="2400" dirty="0">
                <a:solidFill>
                  <a:schemeClr val="tx1"/>
                </a:solidFill>
              </a:rPr>
              <a:t>down/remember what is working – </a:t>
            </a:r>
            <a:r>
              <a:rPr lang="en-US" sz="2400" dirty="0" smtClean="0">
                <a:solidFill>
                  <a:schemeClr val="tx1"/>
                </a:solidFill>
              </a:rPr>
              <a:t>Gratitude</a:t>
            </a:r>
          </a:p>
          <a:p>
            <a:r>
              <a:rPr lang="en-US" sz="2400" dirty="0" smtClean="0">
                <a:solidFill>
                  <a:schemeClr val="tx1"/>
                </a:solidFill>
              </a:rPr>
              <a:t>Skill up </a:t>
            </a:r>
            <a:r>
              <a:rPr lang="en-US" sz="2400" dirty="0" smtClean="0">
                <a:solidFill>
                  <a:schemeClr val="tx1"/>
                </a:solidFill>
              </a:rPr>
              <a:t>– </a:t>
            </a:r>
            <a:r>
              <a:rPr lang="en-US" sz="2400" dirty="0">
                <a:solidFill>
                  <a:schemeClr val="tx1"/>
                </a:solidFill>
              </a:rPr>
              <a:t>determine what you want to get better </a:t>
            </a:r>
            <a:r>
              <a:rPr lang="en-US" sz="2400" dirty="0" smtClean="0">
                <a:solidFill>
                  <a:schemeClr val="tx1"/>
                </a:solidFill>
              </a:rPr>
              <a:t>at</a:t>
            </a:r>
            <a:endParaRPr lang="en-US" sz="2400" dirty="0">
              <a:solidFill>
                <a:schemeClr val="tx1"/>
              </a:solidFill>
            </a:endParaRPr>
          </a:p>
          <a:p>
            <a:pPr lvl="0"/>
            <a:r>
              <a:rPr lang="en-US" sz="2400" dirty="0">
                <a:solidFill>
                  <a:schemeClr val="tx1"/>
                </a:solidFill>
              </a:rPr>
              <a:t>C</a:t>
            </a:r>
            <a:r>
              <a:rPr lang="en-US" sz="2400" dirty="0" smtClean="0">
                <a:solidFill>
                  <a:schemeClr val="tx1"/>
                </a:solidFill>
              </a:rPr>
              <a:t>reate </a:t>
            </a:r>
            <a:r>
              <a:rPr lang="en-US" sz="2400" dirty="0">
                <a:solidFill>
                  <a:schemeClr val="tx1"/>
                </a:solidFill>
              </a:rPr>
              <a:t>a new plan, move </a:t>
            </a:r>
            <a:r>
              <a:rPr lang="en-US" sz="2400" dirty="0" smtClean="0">
                <a:solidFill>
                  <a:schemeClr val="tx1"/>
                </a:solidFill>
              </a:rPr>
              <a:t>on, persevere.</a:t>
            </a:r>
            <a:endParaRPr lang="en-US" sz="2400" dirty="0" smtClean="0"/>
          </a:p>
          <a:p>
            <a:pPr marL="0" indent="0">
              <a:buNone/>
            </a:pPr>
            <a:endParaRPr lang="en-US" sz="2400" dirty="0">
              <a:solidFill>
                <a:schemeClr val="tx1"/>
              </a:solidFill>
            </a:endParaRPr>
          </a:p>
        </p:txBody>
      </p:sp>
      <p:sp>
        <p:nvSpPr>
          <p:cNvPr id="3" name="Title 2"/>
          <p:cNvSpPr>
            <a:spLocks noGrp="1"/>
          </p:cNvSpPr>
          <p:nvPr>
            <p:ph type="title"/>
          </p:nvPr>
        </p:nvSpPr>
        <p:spPr>
          <a:xfrm>
            <a:off x="254001" y="308505"/>
            <a:ext cx="6079066" cy="859895"/>
          </a:xfrm>
          <a:ln>
            <a:solidFill>
              <a:schemeClr val="accent5">
                <a:lumMod val="75000"/>
              </a:schemeClr>
            </a:solidFill>
          </a:ln>
        </p:spPr>
        <p:txBody>
          <a:bodyPr>
            <a:normAutofit/>
          </a:bodyPr>
          <a:lstStyle/>
          <a:p>
            <a:r>
              <a:rPr lang="en-US" sz="3600" dirty="0" smtClean="0"/>
              <a:t>When disappointment visits…</a:t>
            </a:r>
            <a:endParaRPr lang="en-US" sz="3600" dirty="0"/>
          </a:p>
        </p:txBody>
      </p:sp>
      <p:sp>
        <p:nvSpPr>
          <p:cNvPr id="4" name="Rectangle 3"/>
          <p:cNvSpPr/>
          <p:nvPr/>
        </p:nvSpPr>
        <p:spPr>
          <a:xfrm>
            <a:off x="626535" y="4996380"/>
            <a:ext cx="7941732" cy="1384995"/>
          </a:xfrm>
          <a:prstGeom prst="rect">
            <a:avLst/>
          </a:prstGeom>
          <a:ln>
            <a:solidFill>
              <a:schemeClr val="accent5">
                <a:lumMod val="75000"/>
              </a:schemeClr>
            </a:solidFill>
          </a:ln>
        </p:spPr>
        <p:txBody>
          <a:bodyPr wrap="square">
            <a:spAutoFit/>
          </a:bodyPr>
          <a:lstStyle/>
          <a:p>
            <a:pPr lvl="0">
              <a:spcBef>
                <a:spcPct val="20000"/>
              </a:spcBef>
              <a:buSzPct val="100000"/>
            </a:pPr>
            <a:r>
              <a:rPr lang="en-US" sz="2800" dirty="0">
                <a:solidFill>
                  <a:srgbClr val="008000"/>
                </a:solidFill>
              </a:rPr>
              <a:t>I </a:t>
            </a:r>
            <a:r>
              <a:rPr lang="en-US" sz="2800" i="1" dirty="0">
                <a:solidFill>
                  <a:srgbClr val="008000"/>
                </a:solidFill>
              </a:rPr>
              <a:t>frequently-regularly-often</a:t>
            </a:r>
            <a:r>
              <a:rPr lang="en-US" sz="2800" dirty="0">
                <a:solidFill>
                  <a:srgbClr val="008000"/>
                </a:solidFill>
              </a:rPr>
              <a:t> trip while reaching for my high ideals. Then I giggle, or cry, and get back up.   	</a:t>
            </a:r>
            <a:r>
              <a:rPr lang="en-US" sz="2000" dirty="0">
                <a:solidFill>
                  <a:srgbClr val="008000"/>
                </a:solidFill>
              </a:rPr>
              <a:t>~Erika Harris, </a:t>
            </a:r>
            <a:r>
              <a:rPr lang="en-US" sz="2000" dirty="0" smtClean="0">
                <a:solidFill>
                  <a:srgbClr val="008000"/>
                </a:solidFill>
              </a:rPr>
              <a:t>writer</a:t>
            </a:r>
            <a:endParaRPr lang="en-US" sz="2000" dirty="0">
              <a:solidFill>
                <a:srgbClr val="008000"/>
              </a:solidFill>
            </a:endParaRPr>
          </a:p>
        </p:txBody>
      </p:sp>
      <p:pic>
        <p:nvPicPr>
          <p:cNvPr id="5" name="Picture 4"/>
          <p:cNvPicPr>
            <a:picLocks noChangeAspect="1"/>
          </p:cNvPicPr>
          <p:nvPr/>
        </p:nvPicPr>
        <p:blipFill>
          <a:blip r:embed="rId3"/>
          <a:stretch>
            <a:fillRect/>
          </a:stretch>
        </p:blipFill>
        <p:spPr>
          <a:xfrm>
            <a:off x="6536267" y="308505"/>
            <a:ext cx="2286654" cy="2366434"/>
          </a:xfrm>
          <a:prstGeom prst="rect">
            <a:avLst/>
          </a:prstGeom>
        </p:spPr>
      </p:pic>
    </p:spTree>
    <p:extLst>
      <p:ext uri="{BB962C8B-B14F-4D97-AF65-F5344CB8AC3E}">
        <p14:creationId xmlns:p14="http://schemas.microsoft.com/office/powerpoint/2010/main" val="32826469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905134"/>
            <a:ext cx="8229600" cy="3360459"/>
          </a:xfrm>
        </p:spPr>
        <p:txBody>
          <a:bodyPr>
            <a:normAutofit lnSpcReduction="10000"/>
          </a:bodyPr>
          <a:lstStyle/>
          <a:p>
            <a:r>
              <a:rPr lang="en-US" sz="2400" dirty="0" smtClean="0">
                <a:solidFill>
                  <a:schemeClr val="tx1"/>
                </a:solidFill>
              </a:rPr>
              <a:t>Often when things “go wrong” is when we stretch and grow the most. We identify where we need to skill up . It’s when we open ourselves to new options … new ways to do things. 								It’s when we discover the leader within.</a:t>
            </a:r>
            <a:endParaRPr lang="en-US" sz="2400" dirty="0">
              <a:solidFill>
                <a:schemeClr val="tx1"/>
              </a:solidFill>
            </a:endParaRPr>
          </a:p>
          <a:p>
            <a:r>
              <a:rPr lang="en-US" sz="2400" dirty="0">
                <a:solidFill>
                  <a:schemeClr val="tx1"/>
                </a:solidFill>
              </a:rPr>
              <a:t>Develop </a:t>
            </a:r>
            <a:r>
              <a:rPr lang="en-US" sz="2400" dirty="0" smtClean="0">
                <a:solidFill>
                  <a:schemeClr val="tx1"/>
                </a:solidFill>
              </a:rPr>
              <a:t>curiosity so you can look at the challenges differently.  Shift from “This is a disaster” to “This is interesting…”</a:t>
            </a:r>
            <a:endParaRPr lang="en-US" sz="2400" dirty="0">
              <a:solidFill>
                <a:schemeClr val="tx1"/>
              </a:solidFill>
            </a:endParaRPr>
          </a:p>
          <a:p>
            <a:r>
              <a:rPr lang="en-US" sz="2400" dirty="0">
                <a:solidFill>
                  <a:schemeClr val="tx1"/>
                </a:solidFill>
              </a:rPr>
              <a:t> </a:t>
            </a:r>
            <a:r>
              <a:rPr lang="en-US" sz="2400" dirty="0" smtClean="0">
                <a:solidFill>
                  <a:schemeClr val="tx1"/>
                </a:solidFill>
              </a:rPr>
              <a:t>”</a:t>
            </a:r>
            <a:r>
              <a:rPr lang="en-US" sz="2400" dirty="0" err="1" smtClean="0">
                <a:solidFill>
                  <a:schemeClr val="tx1"/>
                </a:solidFill>
              </a:rPr>
              <a:t>Hmmmm</a:t>
            </a:r>
            <a:r>
              <a:rPr lang="en-US" sz="2400" dirty="0" smtClean="0">
                <a:solidFill>
                  <a:schemeClr val="tx1"/>
                </a:solidFill>
              </a:rPr>
              <a:t>, what can I learn from this no-show, this difficult customer, this missed goal….”</a:t>
            </a:r>
            <a:endParaRPr lang="en-US" sz="2400" dirty="0">
              <a:solidFill>
                <a:schemeClr val="tx1"/>
              </a:solidFill>
            </a:endParaRPr>
          </a:p>
        </p:txBody>
      </p:sp>
      <p:sp>
        <p:nvSpPr>
          <p:cNvPr id="3" name="Title 2"/>
          <p:cNvSpPr>
            <a:spLocks noGrp="1"/>
          </p:cNvSpPr>
          <p:nvPr>
            <p:ph type="title"/>
          </p:nvPr>
        </p:nvSpPr>
        <p:spPr>
          <a:xfrm>
            <a:off x="838200" y="475021"/>
            <a:ext cx="7242769" cy="1430113"/>
          </a:xfrm>
        </p:spPr>
        <p:txBody>
          <a:bodyPr>
            <a:normAutofit/>
          </a:bodyPr>
          <a:lstStyle/>
          <a:p>
            <a:r>
              <a:rPr lang="en-US" sz="3600" dirty="0" smtClean="0"/>
              <a:t>3) Bless the bumps. 						</a:t>
            </a:r>
            <a:r>
              <a:rPr lang="en-US" sz="3200" dirty="0" smtClean="0"/>
              <a:t>They are often our greatest teachers</a:t>
            </a:r>
            <a:endParaRPr lang="en-US" sz="3200" dirty="0"/>
          </a:p>
        </p:txBody>
      </p:sp>
      <p:sp>
        <p:nvSpPr>
          <p:cNvPr id="4" name="Rectangle 3"/>
          <p:cNvSpPr/>
          <p:nvPr/>
        </p:nvSpPr>
        <p:spPr>
          <a:xfrm>
            <a:off x="457200" y="5265593"/>
            <a:ext cx="8077199" cy="830997"/>
          </a:xfrm>
          <a:prstGeom prst="rect">
            <a:avLst/>
          </a:prstGeom>
          <a:ln>
            <a:solidFill>
              <a:schemeClr val="accent5">
                <a:lumMod val="75000"/>
              </a:schemeClr>
            </a:solidFill>
          </a:ln>
        </p:spPr>
        <p:txBody>
          <a:bodyPr wrap="square">
            <a:spAutoFit/>
          </a:bodyPr>
          <a:lstStyle/>
          <a:p>
            <a:r>
              <a:rPr lang="en-US" sz="2400" dirty="0">
                <a:solidFill>
                  <a:srgbClr val="008000"/>
                </a:solidFill>
              </a:rPr>
              <a:t>I have not failed. I've just found </a:t>
            </a:r>
            <a:r>
              <a:rPr lang="en-US" sz="2400" dirty="0" smtClean="0">
                <a:solidFill>
                  <a:srgbClr val="008000"/>
                </a:solidFill>
              </a:rPr>
              <a:t>10,000 </a:t>
            </a:r>
            <a:r>
              <a:rPr lang="en-US" sz="2400" dirty="0">
                <a:solidFill>
                  <a:srgbClr val="008000"/>
                </a:solidFill>
              </a:rPr>
              <a:t>ways that won't work</a:t>
            </a:r>
            <a:r>
              <a:rPr lang="en-US" sz="2400" dirty="0" smtClean="0">
                <a:solidFill>
                  <a:srgbClr val="008000"/>
                </a:solidFill>
              </a:rPr>
              <a:t>.</a:t>
            </a:r>
            <a:r>
              <a:rPr lang="en-US" sz="2400" dirty="0">
                <a:solidFill>
                  <a:srgbClr val="008000"/>
                </a:solidFill>
              </a:rPr>
              <a:t>		~ Thomas A. Edison</a:t>
            </a:r>
          </a:p>
        </p:txBody>
      </p:sp>
      <p:pic>
        <p:nvPicPr>
          <p:cNvPr id="5" name="Picture 4"/>
          <p:cNvPicPr>
            <a:picLocks noChangeAspect="1"/>
          </p:cNvPicPr>
          <p:nvPr/>
        </p:nvPicPr>
        <p:blipFill>
          <a:blip r:embed="rId3"/>
          <a:stretch>
            <a:fillRect/>
          </a:stretch>
        </p:blipFill>
        <p:spPr>
          <a:xfrm>
            <a:off x="7136935" y="170221"/>
            <a:ext cx="1888067" cy="1895329"/>
          </a:xfrm>
          <a:prstGeom prst="rect">
            <a:avLst/>
          </a:prstGeom>
        </p:spPr>
      </p:pic>
    </p:spTree>
    <p:extLst>
      <p:ext uri="{BB962C8B-B14F-4D97-AF65-F5344CB8AC3E}">
        <p14:creationId xmlns:p14="http://schemas.microsoft.com/office/powerpoint/2010/main" val="222262299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9468" y="1388533"/>
            <a:ext cx="7924800" cy="5350934"/>
          </a:xfrm>
        </p:spPr>
        <p:txBody>
          <a:bodyPr>
            <a:normAutofit/>
          </a:bodyPr>
          <a:lstStyle/>
          <a:p>
            <a:r>
              <a:rPr lang="en-US" dirty="0" smtClean="0">
                <a:solidFill>
                  <a:srgbClr val="008000"/>
                </a:solidFill>
              </a:rPr>
              <a:t>Negative </a:t>
            </a:r>
            <a:r>
              <a:rPr lang="en-US" dirty="0">
                <a:solidFill>
                  <a:srgbClr val="008000"/>
                </a:solidFill>
              </a:rPr>
              <a:t>results are just what I want. They’re just as valuable to me as positive results. I can never find the thing that does the job best until I find the ones that don’t</a:t>
            </a:r>
            <a:r>
              <a:rPr lang="en-US" dirty="0" smtClean="0">
                <a:solidFill>
                  <a:srgbClr val="008000"/>
                </a:solidFill>
              </a:rPr>
              <a:t>.   ~ Thomas A. Edison</a:t>
            </a:r>
          </a:p>
          <a:p>
            <a:pPr marL="0" indent="0">
              <a:buNone/>
            </a:pPr>
            <a:endParaRPr lang="en-US" sz="800" dirty="0" smtClean="0">
              <a:solidFill>
                <a:srgbClr val="008000"/>
              </a:solidFill>
            </a:endParaRPr>
          </a:p>
          <a:p>
            <a:r>
              <a:rPr lang="en-US" dirty="0" smtClean="0">
                <a:solidFill>
                  <a:srgbClr val="008000"/>
                </a:solidFill>
              </a:rPr>
              <a:t>When </a:t>
            </a:r>
            <a:r>
              <a:rPr lang="en-US" dirty="0">
                <a:solidFill>
                  <a:srgbClr val="008000"/>
                </a:solidFill>
              </a:rPr>
              <a:t>you have exhausted all possibilities, remember this </a:t>
            </a:r>
            <a:r>
              <a:rPr lang="en-US" dirty="0" smtClean="0">
                <a:solidFill>
                  <a:srgbClr val="008000"/>
                </a:solidFill>
              </a:rPr>
              <a:t>– </a:t>
            </a:r>
          </a:p>
          <a:p>
            <a:pPr marL="0" indent="0">
              <a:buNone/>
            </a:pPr>
            <a:r>
              <a:rPr lang="en-US" dirty="0" smtClean="0">
                <a:solidFill>
                  <a:srgbClr val="008000"/>
                </a:solidFill>
              </a:rPr>
              <a:t>you </a:t>
            </a:r>
            <a:r>
              <a:rPr lang="en-US" dirty="0">
                <a:solidFill>
                  <a:srgbClr val="008000"/>
                </a:solidFill>
              </a:rPr>
              <a:t>haven't</a:t>
            </a:r>
            <a:r>
              <a:rPr lang="en-US" dirty="0" smtClean="0">
                <a:solidFill>
                  <a:srgbClr val="008000"/>
                </a:solidFill>
              </a:rPr>
              <a:t>.</a:t>
            </a:r>
            <a:r>
              <a:rPr lang="en-US" dirty="0">
                <a:solidFill>
                  <a:srgbClr val="008000"/>
                </a:solidFill>
              </a:rPr>
              <a:t> </a:t>
            </a:r>
            <a:r>
              <a:rPr lang="en-US" dirty="0" smtClean="0">
                <a:solidFill>
                  <a:srgbClr val="008000"/>
                </a:solidFill>
              </a:rPr>
              <a:t>  ~ Thomas </a:t>
            </a:r>
            <a:r>
              <a:rPr lang="en-US" dirty="0">
                <a:solidFill>
                  <a:srgbClr val="008000"/>
                </a:solidFill>
              </a:rPr>
              <a:t>A. </a:t>
            </a:r>
            <a:r>
              <a:rPr lang="en-US" dirty="0" smtClean="0">
                <a:solidFill>
                  <a:srgbClr val="008000"/>
                </a:solidFill>
              </a:rPr>
              <a:t>Edison</a:t>
            </a:r>
          </a:p>
          <a:p>
            <a:pPr marL="0" indent="0">
              <a:buNone/>
            </a:pPr>
            <a:endParaRPr lang="en-US" sz="800" dirty="0">
              <a:solidFill>
                <a:srgbClr val="008000"/>
              </a:solidFill>
            </a:endParaRPr>
          </a:p>
          <a:p>
            <a:r>
              <a:rPr lang="en-US" dirty="0">
                <a:solidFill>
                  <a:srgbClr val="008000"/>
                </a:solidFill>
              </a:rPr>
              <a:t>It's not that I'm so smart, it's just that I </a:t>
            </a:r>
            <a:r>
              <a:rPr lang="en-US" dirty="0" smtClean="0">
                <a:solidFill>
                  <a:srgbClr val="008000"/>
                </a:solidFill>
              </a:rPr>
              <a:t>stay						 </a:t>
            </a:r>
            <a:r>
              <a:rPr lang="en-US" dirty="0">
                <a:solidFill>
                  <a:srgbClr val="008000"/>
                </a:solidFill>
              </a:rPr>
              <a:t>with problems longer.  </a:t>
            </a:r>
            <a:r>
              <a:rPr lang="en-US" dirty="0" smtClean="0">
                <a:solidFill>
                  <a:srgbClr val="008000"/>
                </a:solidFill>
              </a:rPr>
              <a:t>     ~</a:t>
            </a:r>
            <a:r>
              <a:rPr lang="en-US" dirty="0">
                <a:solidFill>
                  <a:srgbClr val="008000"/>
                </a:solidFill>
              </a:rPr>
              <a:t>Albert </a:t>
            </a:r>
            <a:r>
              <a:rPr lang="en-US" dirty="0" smtClean="0">
                <a:solidFill>
                  <a:srgbClr val="008000"/>
                </a:solidFill>
              </a:rPr>
              <a:t>Einstein</a:t>
            </a:r>
          </a:p>
          <a:p>
            <a:pPr marL="0" indent="0">
              <a:buNone/>
            </a:pPr>
            <a:endParaRPr lang="en-US" sz="800" dirty="0">
              <a:solidFill>
                <a:srgbClr val="008000"/>
              </a:solidFill>
            </a:endParaRPr>
          </a:p>
          <a:p>
            <a:r>
              <a:rPr lang="en-US" dirty="0" smtClean="0">
                <a:solidFill>
                  <a:srgbClr val="008000"/>
                </a:solidFill>
              </a:rPr>
              <a:t>It doesn’t matter how far you might rise.  At some point, you are bound to stumble. Because if you’re constantly doing what we do – raising the bar – if you’re constantly pushing yourself higher, higher, the law of averages predicts that you will, at some point, fall. </a:t>
            </a:r>
          </a:p>
          <a:p>
            <a:pPr marL="0" indent="0">
              <a:buNone/>
            </a:pPr>
            <a:r>
              <a:rPr lang="en-US" dirty="0">
                <a:solidFill>
                  <a:srgbClr val="008000"/>
                </a:solidFill>
              </a:rPr>
              <a:t>	</a:t>
            </a:r>
            <a:r>
              <a:rPr lang="en-US" dirty="0" smtClean="0">
                <a:solidFill>
                  <a:srgbClr val="008000"/>
                </a:solidFill>
              </a:rPr>
              <a:t> And when you do, I want you to remember this: There is no such thing as 	failure – failure is just life trying to move us in another direction.</a:t>
            </a:r>
          </a:p>
          <a:p>
            <a:pPr marL="0" indent="0">
              <a:buNone/>
            </a:pPr>
            <a:r>
              <a:rPr lang="en-US" dirty="0">
                <a:solidFill>
                  <a:srgbClr val="008000"/>
                </a:solidFill>
              </a:rPr>
              <a:t>	</a:t>
            </a:r>
            <a:r>
              <a:rPr lang="en-US" dirty="0" smtClean="0">
                <a:solidFill>
                  <a:srgbClr val="008000"/>
                </a:solidFill>
              </a:rPr>
              <a:t>					~ Oprah Winfrey</a:t>
            </a:r>
            <a:endParaRPr lang="en-US" dirty="0">
              <a:solidFill>
                <a:srgbClr val="008000"/>
              </a:solidFill>
            </a:endParaRPr>
          </a:p>
        </p:txBody>
      </p:sp>
      <p:sp>
        <p:nvSpPr>
          <p:cNvPr id="3" name="Title 2"/>
          <p:cNvSpPr>
            <a:spLocks noGrp="1"/>
          </p:cNvSpPr>
          <p:nvPr>
            <p:ph type="title"/>
          </p:nvPr>
        </p:nvSpPr>
        <p:spPr>
          <a:xfrm>
            <a:off x="389468" y="389467"/>
            <a:ext cx="5977466" cy="829733"/>
          </a:xfrm>
          <a:ln>
            <a:solidFill>
              <a:schemeClr val="accent5">
                <a:lumMod val="50000"/>
              </a:schemeClr>
            </a:solidFill>
          </a:ln>
        </p:spPr>
        <p:txBody>
          <a:bodyPr>
            <a:normAutofit/>
          </a:bodyPr>
          <a:lstStyle/>
          <a:p>
            <a:r>
              <a:rPr lang="en-US" sz="3600" dirty="0" smtClean="0"/>
              <a:t>It’s all in how you look at it</a:t>
            </a:r>
            <a:endParaRPr lang="en-US" sz="3600" dirty="0"/>
          </a:p>
        </p:txBody>
      </p:sp>
      <p:pic>
        <p:nvPicPr>
          <p:cNvPr id="4" name="Picture 3"/>
          <p:cNvPicPr>
            <a:picLocks noChangeAspect="1"/>
          </p:cNvPicPr>
          <p:nvPr/>
        </p:nvPicPr>
        <p:blipFill>
          <a:blip r:embed="rId2"/>
          <a:stretch>
            <a:fillRect/>
          </a:stretch>
        </p:blipFill>
        <p:spPr>
          <a:xfrm>
            <a:off x="6858000" y="135467"/>
            <a:ext cx="2032000" cy="1253066"/>
          </a:xfrm>
          <a:prstGeom prst="rect">
            <a:avLst/>
          </a:prstGeom>
        </p:spPr>
      </p:pic>
      <p:pic>
        <p:nvPicPr>
          <p:cNvPr id="5" name="Picture 4"/>
          <p:cNvPicPr>
            <a:picLocks noChangeAspect="1"/>
          </p:cNvPicPr>
          <p:nvPr/>
        </p:nvPicPr>
        <p:blipFill>
          <a:blip r:embed="rId3"/>
          <a:stretch>
            <a:fillRect/>
          </a:stretch>
        </p:blipFill>
        <p:spPr>
          <a:xfrm>
            <a:off x="5743898" y="2827866"/>
            <a:ext cx="1256726" cy="1340181"/>
          </a:xfrm>
          <a:prstGeom prst="rect">
            <a:avLst/>
          </a:prstGeom>
        </p:spPr>
      </p:pic>
      <p:pic>
        <p:nvPicPr>
          <p:cNvPr id="6" name="Picture 5"/>
          <p:cNvPicPr>
            <a:picLocks noChangeAspect="1"/>
          </p:cNvPicPr>
          <p:nvPr/>
        </p:nvPicPr>
        <p:blipFill>
          <a:blip r:embed="rId4"/>
          <a:stretch>
            <a:fillRect/>
          </a:stretch>
        </p:blipFill>
        <p:spPr>
          <a:xfrm>
            <a:off x="7400284" y="2051380"/>
            <a:ext cx="1489716" cy="1983185"/>
          </a:xfrm>
          <a:prstGeom prst="rect">
            <a:avLst/>
          </a:prstGeom>
        </p:spPr>
      </p:pic>
    </p:spTree>
    <p:extLst>
      <p:ext uri="{BB962C8B-B14F-4D97-AF65-F5344CB8AC3E}">
        <p14:creationId xmlns:p14="http://schemas.microsoft.com/office/powerpoint/2010/main" val="378511158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42529" y="1831260"/>
            <a:ext cx="8446536" cy="2193789"/>
          </a:xfrm>
        </p:spPr>
        <p:txBody>
          <a:bodyPr>
            <a:normAutofit/>
          </a:bodyPr>
          <a:lstStyle/>
          <a:p>
            <a:r>
              <a:rPr lang="en-US" sz="2400" dirty="0">
                <a:solidFill>
                  <a:schemeClr val="tx1"/>
                </a:solidFill>
              </a:rPr>
              <a:t>They are whimsical and quirky too, a little different every day</a:t>
            </a:r>
            <a:r>
              <a:rPr lang="en-US" sz="2400" dirty="0" smtClean="0">
                <a:solidFill>
                  <a:schemeClr val="tx1"/>
                </a:solidFill>
              </a:rPr>
              <a:t>. They have good days and bad days. </a:t>
            </a:r>
          </a:p>
          <a:p>
            <a:r>
              <a:rPr lang="en-US" sz="2400" dirty="0" smtClean="0">
                <a:solidFill>
                  <a:schemeClr val="tx1"/>
                </a:solidFill>
              </a:rPr>
              <a:t>There’s </a:t>
            </a:r>
            <a:r>
              <a:rPr lang="en-US" sz="2400" dirty="0">
                <a:solidFill>
                  <a:schemeClr val="tx1"/>
                </a:solidFill>
              </a:rPr>
              <a:t>NO neat template that can ever predict what will capture any one person’s attention, when someone will be interested in the products or business.  </a:t>
            </a:r>
            <a:r>
              <a:rPr lang="en-US" sz="2400" dirty="0" smtClean="0">
                <a:solidFill>
                  <a:schemeClr val="tx1"/>
                </a:solidFill>
              </a:rPr>
              <a:t>Persevere.</a:t>
            </a:r>
            <a:endParaRPr lang="en-US" sz="2400" dirty="0">
              <a:solidFill>
                <a:schemeClr val="tx1"/>
              </a:solidFill>
            </a:endParaRPr>
          </a:p>
        </p:txBody>
      </p:sp>
      <p:sp>
        <p:nvSpPr>
          <p:cNvPr id="3" name="Title 2"/>
          <p:cNvSpPr>
            <a:spLocks noGrp="1"/>
          </p:cNvSpPr>
          <p:nvPr>
            <p:ph type="title"/>
          </p:nvPr>
        </p:nvSpPr>
        <p:spPr>
          <a:xfrm>
            <a:off x="673412" y="480508"/>
            <a:ext cx="8042487" cy="1143000"/>
          </a:xfrm>
          <a:ln>
            <a:solidFill>
              <a:schemeClr val="accent5">
                <a:lumMod val="75000"/>
              </a:schemeClr>
            </a:solidFill>
          </a:ln>
        </p:spPr>
        <p:txBody>
          <a:bodyPr>
            <a:normAutofit/>
          </a:bodyPr>
          <a:lstStyle/>
          <a:p>
            <a:r>
              <a:rPr lang="en-US" sz="3200" dirty="0" smtClean="0"/>
              <a:t>Remember customers, prospects, and business builders are like us.. They are People!</a:t>
            </a:r>
            <a:endParaRPr lang="en-US" sz="3200" dirty="0"/>
          </a:p>
        </p:txBody>
      </p:sp>
      <p:sp>
        <p:nvSpPr>
          <p:cNvPr id="4" name="Rectangle 3"/>
          <p:cNvSpPr/>
          <p:nvPr/>
        </p:nvSpPr>
        <p:spPr>
          <a:xfrm>
            <a:off x="673413" y="3906516"/>
            <a:ext cx="8042487" cy="2677656"/>
          </a:xfrm>
          <a:prstGeom prst="rect">
            <a:avLst/>
          </a:prstGeom>
          <a:ln>
            <a:solidFill>
              <a:schemeClr val="accent5">
                <a:lumMod val="75000"/>
              </a:schemeClr>
            </a:solidFill>
          </a:ln>
        </p:spPr>
        <p:txBody>
          <a:bodyPr wrap="square">
            <a:spAutoFit/>
          </a:bodyPr>
          <a:lstStyle/>
          <a:p>
            <a:r>
              <a:rPr lang="en-US" sz="2400" dirty="0" smtClean="0">
                <a:solidFill>
                  <a:srgbClr val="008000"/>
                </a:solidFill>
              </a:rPr>
              <a:t>	Since </a:t>
            </a:r>
            <a:r>
              <a:rPr lang="en-US" sz="2400" dirty="0">
                <a:solidFill>
                  <a:srgbClr val="008000"/>
                </a:solidFill>
              </a:rPr>
              <a:t>the right moment is unknowable, you must maximize your chances.  Play the </a:t>
            </a:r>
            <a:r>
              <a:rPr lang="en-US" sz="2400" dirty="0" smtClean="0">
                <a:solidFill>
                  <a:srgbClr val="008000"/>
                </a:solidFill>
              </a:rPr>
              <a:t>odds.</a:t>
            </a:r>
          </a:p>
          <a:p>
            <a:r>
              <a:rPr lang="en-US" sz="2400" dirty="0" smtClean="0">
                <a:solidFill>
                  <a:srgbClr val="008000"/>
                </a:solidFill>
              </a:rPr>
              <a:t>	 Put yourself forward in stubborn good cheer, and then do it again and again and again… The effort is worth it. </a:t>
            </a:r>
          </a:p>
          <a:p>
            <a:r>
              <a:rPr lang="en-US" sz="2400" dirty="0" smtClean="0">
                <a:solidFill>
                  <a:srgbClr val="008000"/>
                </a:solidFill>
              </a:rPr>
              <a:t> 	When it all comes together, the only thing you can do is bow </a:t>
            </a:r>
            <a:r>
              <a:rPr lang="en-US" sz="2400" dirty="0">
                <a:solidFill>
                  <a:srgbClr val="008000"/>
                </a:solidFill>
              </a:rPr>
              <a:t>down in </a:t>
            </a:r>
            <a:r>
              <a:rPr lang="en-US" sz="2400" dirty="0" smtClean="0">
                <a:solidFill>
                  <a:srgbClr val="008000"/>
                </a:solidFill>
              </a:rPr>
              <a:t>gratitude. ~ Elizabeth Gilbert from </a:t>
            </a:r>
            <a:r>
              <a:rPr lang="en-US" sz="2400" i="1" dirty="0">
                <a:solidFill>
                  <a:srgbClr val="008000"/>
                </a:solidFill>
              </a:rPr>
              <a:t>Big Magic  -- Creative Living Beyond Fear </a:t>
            </a:r>
            <a:endParaRPr lang="en-US" sz="2400" dirty="0">
              <a:solidFill>
                <a:srgbClr val="008000"/>
              </a:solidFill>
            </a:endParaRPr>
          </a:p>
        </p:txBody>
      </p:sp>
    </p:spTree>
    <p:extLst>
      <p:ext uri="{BB962C8B-B14F-4D97-AF65-F5344CB8AC3E}">
        <p14:creationId xmlns:p14="http://schemas.microsoft.com/office/powerpoint/2010/main" val="24332356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99" name="Shape 99"/>
          <p:cNvSpPr txBox="1">
            <a:spLocks noGrp="1"/>
          </p:cNvSpPr>
          <p:nvPr>
            <p:ph type="body" idx="1"/>
          </p:nvPr>
        </p:nvSpPr>
        <p:spPr>
          <a:xfrm>
            <a:off x="309300" y="1264024"/>
            <a:ext cx="8229600" cy="4908300"/>
          </a:xfrm>
          <a:prstGeom prst="rect">
            <a:avLst/>
          </a:prstGeom>
        </p:spPr>
        <p:txBody>
          <a:bodyPr lIns="91425" tIns="91425" rIns="91425" bIns="91425" anchor="t" anchorCtr="0">
            <a:noAutofit/>
          </a:bodyPr>
          <a:lstStyle/>
          <a:p>
            <a:pPr marL="127000" lvl="0" indent="0" rtl="0">
              <a:spcBef>
                <a:spcPts val="0"/>
              </a:spcBef>
              <a:buClr>
                <a:schemeClr val="dk1"/>
              </a:buClr>
              <a:buSzPct val="61111"/>
              <a:buFont typeface="Arial"/>
              <a:buNone/>
            </a:pPr>
            <a:r>
              <a:rPr lang="en-US" sz="1800" dirty="0">
                <a:solidFill>
                  <a:schemeClr val="dk1"/>
                </a:solidFill>
                <a:latin typeface="Arial"/>
                <a:ea typeface="Arial"/>
                <a:cs typeface="Arial"/>
                <a:sym typeface="Arial"/>
              </a:rPr>
              <a:t>Combine a gift of health with another gift to match!</a:t>
            </a:r>
          </a:p>
          <a:p>
            <a:pPr lvl="0" rtl="0">
              <a:spcBef>
                <a:spcPts val="0"/>
              </a:spcBef>
              <a:buClr>
                <a:schemeClr val="dk1"/>
              </a:buClr>
              <a:buSzPct val="61111"/>
              <a:buFont typeface="Arial"/>
              <a:buNone/>
            </a:pPr>
            <a:r>
              <a:rPr lang="en-US" sz="1800" dirty="0">
                <a:solidFill>
                  <a:schemeClr val="dk1"/>
                </a:solidFill>
                <a:latin typeface="Arial"/>
                <a:ea typeface="Arial"/>
                <a:cs typeface="Arial"/>
                <a:sym typeface="Arial"/>
              </a:rPr>
              <a:t>That way you’ll give someone you love a health boost that keeps on giving.</a:t>
            </a:r>
          </a:p>
          <a:p>
            <a:pPr marL="0" lvl="0" indent="0" rtl="0">
              <a:spcBef>
                <a:spcPts val="0"/>
              </a:spcBef>
              <a:buClr>
                <a:schemeClr val="dk1"/>
              </a:buClr>
              <a:buSzPct val="100000"/>
              <a:buFont typeface="Arial"/>
              <a:buNone/>
            </a:pPr>
            <a:r>
              <a:rPr lang="en-US" sz="1100" dirty="0">
                <a:solidFill>
                  <a:schemeClr val="dk1"/>
                </a:solidFill>
                <a:latin typeface="Arial"/>
                <a:ea typeface="Arial"/>
                <a:cs typeface="Arial"/>
                <a:sym typeface="Arial"/>
              </a:rPr>
              <a:t>				</a:t>
            </a:r>
          </a:p>
          <a:p>
            <a:pPr lvl="0" rtl="0">
              <a:spcBef>
                <a:spcPts val="0"/>
              </a:spcBef>
              <a:buClr>
                <a:schemeClr val="dk1"/>
              </a:buClr>
              <a:buSzPct val="61111"/>
              <a:buFont typeface="Arial"/>
              <a:buNone/>
            </a:pPr>
            <a:r>
              <a:rPr lang="en-US" sz="1800" b="1" dirty="0">
                <a:solidFill>
                  <a:srgbClr val="38761D"/>
                </a:solidFill>
                <a:latin typeface="Arial"/>
                <a:ea typeface="Arial"/>
                <a:cs typeface="Arial"/>
                <a:sym typeface="Arial"/>
              </a:rPr>
              <a:t>TO SLIP IN WITH A CARD	</a:t>
            </a:r>
          </a:p>
          <a:p>
            <a:pPr lvl="0" rtl="0">
              <a:spcBef>
                <a:spcPts val="0"/>
              </a:spcBef>
              <a:buClr>
                <a:schemeClr val="dk1"/>
              </a:buClr>
              <a:buSzPct val="61111"/>
              <a:buFont typeface="Arial"/>
              <a:buNone/>
            </a:pPr>
            <a:r>
              <a:rPr lang="en-US" sz="1800" dirty="0">
                <a:solidFill>
                  <a:schemeClr val="dk1"/>
                </a:solidFill>
                <a:latin typeface="Arial"/>
                <a:ea typeface="Arial"/>
                <a:cs typeface="Arial"/>
                <a:sym typeface="Arial"/>
              </a:rPr>
              <a:t>*Shaklee 180 Pomegranate Tea Stick(s) with a </a:t>
            </a:r>
            <a:r>
              <a:rPr lang="en-US" sz="1800" dirty="0" err="1">
                <a:solidFill>
                  <a:schemeClr val="dk1"/>
                </a:solidFill>
                <a:latin typeface="Arial"/>
                <a:ea typeface="Arial"/>
                <a:cs typeface="Arial"/>
                <a:sym typeface="Arial"/>
              </a:rPr>
              <a:t>Girardelli</a:t>
            </a:r>
            <a:r>
              <a:rPr lang="en-US" sz="1800" dirty="0">
                <a:solidFill>
                  <a:schemeClr val="dk1"/>
                </a:solidFill>
                <a:latin typeface="Arial"/>
                <a:ea typeface="Arial"/>
                <a:cs typeface="Arial"/>
                <a:sym typeface="Arial"/>
              </a:rPr>
              <a:t> Chocolate Square with a little note to “enjoy this gift of energy” and to “remember to enjoy all antioxidants all year long.”</a:t>
            </a:r>
          </a:p>
          <a:p>
            <a:pPr lvl="0" rtl="0">
              <a:spcBef>
                <a:spcPts val="0"/>
              </a:spcBef>
              <a:buClr>
                <a:schemeClr val="dk1"/>
              </a:buClr>
              <a:buSzPct val="61111"/>
              <a:buFont typeface="Arial"/>
              <a:buNone/>
            </a:pPr>
            <a:r>
              <a:rPr lang="en-US" sz="1800" dirty="0">
                <a:solidFill>
                  <a:schemeClr val="dk1"/>
                </a:solidFill>
                <a:latin typeface="Arial"/>
                <a:ea typeface="Arial"/>
                <a:cs typeface="Arial"/>
                <a:sym typeface="Arial"/>
              </a:rPr>
              <a:t>*Energy Chew(s) with a little note to “enjoy the energizing treat of Olympians.”</a:t>
            </a:r>
          </a:p>
          <a:p>
            <a:pPr lvl="0" rtl="0">
              <a:spcBef>
                <a:spcPts val="0"/>
              </a:spcBef>
              <a:buClr>
                <a:schemeClr val="dk1"/>
              </a:buClr>
              <a:buSzPct val="61111"/>
              <a:buFont typeface="Arial"/>
              <a:buNone/>
            </a:pPr>
            <a:r>
              <a:rPr lang="en-US" sz="1800" b="1" dirty="0">
                <a:solidFill>
                  <a:srgbClr val="FF0000"/>
                </a:solidFill>
                <a:latin typeface="Arial"/>
                <a:ea typeface="Arial"/>
                <a:cs typeface="Arial"/>
                <a:sym typeface="Arial"/>
              </a:rPr>
              <a:t>FOR GUYS</a:t>
            </a:r>
            <a:r>
              <a:rPr lang="en-US" sz="1100" b="1" dirty="0">
                <a:solidFill>
                  <a:srgbClr val="FF0000"/>
                </a:solidFill>
                <a:latin typeface="Arial"/>
                <a:ea typeface="Arial"/>
                <a:cs typeface="Arial"/>
                <a:sym typeface="Arial"/>
              </a:rPr>
              <a:t>		</a:t>
            </a:r>
            <a:r>
              <a:rPr lang="en-US" sz="1100" dirty="0">
                <a:solidFill>
                  <a:schemeClr val="dk1"/>
                </a:solidFill>
                <a:latin typeface="Arial"/>
                <a:ea typeface="Arial"/>
                <a:cs typeface="Arial"/>
                <a:sym typeface="Arial"/>
              </a:rPr>
              <a:t>		</a:t>
            </a:r>
          </a:p>
          <a:p>
            <a:pPr lvl="0" rtl="0">
              <a:spcBef>
                <a:spcPts val="0"/>
              </a:spcBef>
              <a:buClr>
                <a:schemeClr val="dk1"/>
              </a:buClr>
              <a:buSzPct val="61111"/>
              <a:buFont typeface="Arial"/>
              <a:buNone/>
            </a:pPr>
            <a:r>
              <a:rPr lang="en-US" sz="1800" dirty="0">
                <a:solidFill>
                  <a:schemeClr val="dk1"/>
                </a:solidFill>
                <a:latin typeface="Arial"/>
                <a:ea typeface="Arial"/>
                <a:cs typeface="Arial"/>
                <a:sym typeface="Arial"/>
              </a:rPr>
              <a:t>*Performance Sports Drink (Orange or Lemon-Lime), 180 Snack Bars, and Joint &amp; Muscle Pain Cream along with a sports bottle, football, soccer ball, a signed ball or signed photograph. 	</a:t>
            </a:r>
          </a:p>
          <a:p>
            <a:pPr lvl="0" rtl="0">
              <a:spcBef>
                <a:spcPts val="0"/>
              </a:spcBef>
              <a:buClr>
                <a:schemeClr val="dk1"/>
              </a:buClr>
              <a:buSzPct val="61111"/>
              <a:buFont typeface="Arial"/>
              <a:buNone/>
            </a:pPr>
            <a:r>
              <a:rPr lang="en-US" sz="1800" dirty="0">
                <a:solidFill>
                  <a:schemeClr val="dk1"/>
                </a:solidFill>
                <a:latin typeface="Arial"/>
                <a:ea typeface="Arial"/>
                <a:cs typeface="Arial"/>
                <a:sym typeface="Arial"/>
              </a:rPr>
              <a:t>*Shaklee 180 Meal-in-a-Bar with brochures for hiking trails, bike routes, fishing holes, etc.</a:t>
            </a:r>
          </a:p>
          <a:p>
            <a:pPr lvl="0" rtl="0">
              <a:spcBef>
                <a:spcPts val="0"/>
              </a:spcBef>
              <a:buClr>
                <a:schemeClr val="dk1"/>
              </a:buClr>
              <a:buSzPct val="61111"/>
              <a:buFont typeface="Arial"/>
              <a:buNone/>
            </a:pPr>
            <a:r>
              <a:rPr lang="en-US" sz="1800" dirty="0">
                <a:solidFill>
                  <a:schemeClr val="dk1"/>
                </a:solidFill>
                <a:latin typeface="Arial"/>
                <a:ea typeface="Arial"/>
                <a:cs typeface="Arial"/>
                <a:sym typeface="Arial"/>
              </a:rPr>
              <a:t>					</a:t>
            </a:r>
          </a:p>
          <a:p>
            <a:pPr lvl="0" rtl="0">
              <a:spcBef>
                <a:spcPts val="0"/>
              </a:spcBef>
              <a:buClr>
                <a:schemeClr val="dk1"/>
              </a:buClr>
              <a:buFont typeface="Arial"/>
              <a:buNone/>
            </a:pPr>
            <a:endParaRPr sz="1800" dirty="0">
              <a:solidFill>
                <a:schemeClr val="dk1"/>
              </a:solidFill>
              <a:latin typeface="Arial"/>
              <a:ea typeface="Arial"/>
              <a:cs typeface="Arial"/>
              <a:sym typeface="Arial"/>
            </a:endParaRPr>
          </a:p>
          <a:p>
            <a:pPr lvl="0" rtl="0">
              <a:spcBef>
                <a:spcPts val="0"/>
              </a:spcBef>
              <a:buClr>
                <a:schemeClr val="dk1"/>
              </a:buClr>
              <a:buSzPct val="61111"/>
              <a:buFont typeface="Arial"/>
              <a:buNone/>
            </a:pPr>
            <a:r>
              <a:rPr lang="en-US" sz="1800" dirty="0">
                <a:solidFill>
                  <a:schemeClr val="dk1"/>
                </a:solidFill>
                <a:latin typeface="Arial"/>
                <a:ea typeface="Arial"/>
                <a:cs typeface="Arial"/>
                <a:sym typeface="Arial"/>
              </a:rPr>
              <a:t>				</a:t>
            </a:r>
          </a:p>
          <a:p>
            <a:pPr lvl="0" rtl="0">
              <a:spcBef>
                <a:spcPts val="0"/>
              </a:spcBef>
              <a:buClr>
                <a:schemeClr val="dk1"/>
              </a:buClr>
              <a:buSzPct val="61111"/>
              <a:buFont typeface="Arial"/>
              <a:buNone/>
            </a:pPr>
            <a:r>
              <a:rPr lang="en-US" sz="1800" dirty="0">
                <a:solidFill>
                  <a:schemeClr val="dk1"/>
                </a:solidFill>
                <a:latin typeface="Arial"/>
                <a:ea typeface="Arial"/>
                <a:cs typeface="Arial"/>
                <a:sym typeface="Arial"/>
              </a:rPr>
              <a:t>			</a:t>
            </a:r>
          </a:p>
          <a:p>
            <a:pPr lvl="0" rtl="0">
              <a:spcBef>
                <a:spcPts val="0"/>
              </a:spcBef>
              <a:buClr>
                <a:schemeClr val="dk1"/>
              </a:buClr>
              <a:buSzPct val="61111"/>
              <a:buFont typeface="Arial"/>
              <a:buNone/>
            </a:pPr>
            <a:r>
              <a:rPr lang="en-US" sz="1800" dirty="0">
                <a:solidFill>
                  <a:schemeClr val="dk1"/>
                </a:solidFill>
                <a:latin typeface="Arial"/>
                <a:ea typeface="Arial"/>
                <a:cs typeface="Arial"/>
                <a:sym typeface="Arial"/>
              </a:rPr>
              <a:t>		</a:t>
            </a:r>
          </a:p>
          <a:p>
            <a:pPr>
              <a:spcBef>
                <a:spcPts val="0"/>
              </a:spcBef>
              <a:buNone/>
            </a:pPr>
            <a:endParaRPr sz="1800" dirty="0"/>
          </a:p>
        </p:txBody>
      </p:sp>
      <p:sp>
        <p:nvSpPr>
          <p:cNvPr id="100" name="Shape 100"/>
          <p:cNvSpPr txBox="1">
            <a:spLocks noGrp="1"/>
          </p:cNvSpPr>
          <p:nvPr>
            <p:ph type="title"/>
          </p:nvPr>
        </p:nvSpPr>
        <p:spPr>
          <a:xfrm>
            <a:off x="373050" y="271050"/>
            <a:ext cx="8397899" cy="1143000"/>
          </a:xfrm>
          <a:prstGeom prst="rect">
            <a:avLst/>
          </a:prstGeom>
        </p:spPr>
        <p:txBody>
          <a:bodyPr lIns="91425" tIns="91425" rIns="91425" bIns="91425" anchor="ctr" anchorCtr="0">
            <a:noAutofit/>
          </a:bodyPr>
          <a:lstStyle/>
          <a:p>
            <a:pPr algn="l">
              <a:spcBef>
                <a:spcPts val="0"/>
              </a:spcBef>
              <a:buNone/>
            </a:pPr>
            <a:r>
              <a:rPr lang="en-US" sz="3600"/>
              <a:t>Give the Gift of Health with Shaklee--2015</a:t>
            </a:r>
          </a:p>
        </p:txBody>
      </p:sp>
      <p:pic>
        <p:nvPicPr>
          <p:cNvPr id="4" name="Picture 3" descr="https://encrypted-tbn2.gstatic.com/images?q=tbn:ANd9GcSLzW3_Uelpl75NAjDs_QnTLsyQ9bYw8Uh4bzy-6Qxkwi-HnrIiQg"/>
          <p:cNvPicPr/>
          <p:nvPr/>
        </p:nvPicPr>
        <p:blipFill>
          <a:blip r:embed="rId3">
            <a:extLst>
              <a:ext uri="{28A0092B-C50C-407E-A947-70E740481C1C}">
                <a14:useLocalDpi xmlns:a14="http://schemas.microsoft.com/office/drawing/2010/main" val="0"/>
              </a:ext>
            </a:extLst>
          </a:blip>
          <a:srcRect/>
          <a:stretch>
            <a:fillRect/>
          </a:stretch>
        </p:blipFill>
        <p:spPr bwMode="auto">
          <a:xfrm>
            <a:off x="3397250" y="4910137"/>
            <a:ext cx="2705100" cy="1685925"/>
          </a:xfrm>
          <a:prstGeom prst="rect">
            <a:avLst/>
          </a:prstGeom>
          <a:noFill/>
          <a:ln>
            <a:noFill/>
          </a:ln>
        </p:spPr>
      </p:pic>
      <p:sp>
        <p:nvSpPr>
          <p:cNvPr id="2" name="TextBox 1"/>
          <p:cNvSpPr txBox="1"/>
          <p:nvPr/>
        </p:nvSpPr>
        <p:spPr>
          <a:xfrm>
            <a:off x="7226300" y="5105400"/>
            <a:ext cx="1714500" cy="369332"/>
          </a:xfrm>
          <a:prstGeom prst="rect">
            <a:avLst/>
          </a:prstGeom>
          <a:noFill/>
        </p:spPr>
        <p:txBody>
          <a:bodyPr wrap="square" rtlCol="0">
            <a:spAutoFit/>
          </a:bodyPr>
          <a:lstStyle/>
          <a:p>
            <a:r>
              <a:rPr lang="en-US" dirty="0" err="1" smtClean="0"/>
              <a:t>becky</a:t>
            </a:r>
            <a:endParaRPr lang="en-US" dirty="0"/>
          </a:p>
        </p:txBody>
      </p:sp>
    </p:spTree>
    <p:extLst>
      <p:ext uri="{BB962C8B-B14F-4D97-AF65-F5344CB8AC3E}">
        <p14:creationId xmlns:p14="http://schemas.microsoft.com/office/powerpoint/2010/main" val="328356803"/>
      </p:ext>
    </p:extLst>
  </p:cSld>
  <p:clrMapOvr>
    <a:masterClrMapping/>
  </p:clrMapOvr>
  <p:transition spd="slow">
    <p:cut/>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97933" y="1354667"/>
            <a:ext cx="8288867" cy="4572000"/>
          </a:xfrm>
        </p:spPr>
        <p:txBody>
          <a:bodyPr>
            <a:normAutofit fontScale="77500" lnSpcReduction="20000"/>
          </a:bodyPr>
          <a:lstStyle/>
          <a:p>
            <a:r>
              <a:rPr lang="en-US" sz="2900" dirty="0" smtClean="0">
                <a:solidFill>
                  <a:schemeClr val="tx1"/>
                </a:solidFill>
              </a:rPr>
              <a:t>Revisit your “why”.  Are </a:t>
            </a:r>
            <a:r>
              <a:rPr lang="en-US" sz="2900" dirty="0">
                <a:solidFill>
                  <a:schemeClr val="tx1"/>
                </a:solidFill>
              </a:rPr>
              <a:t>you passionate enough about </a:t>
            </a:r>
            <a:r>
              <a:rPr lang="en-US" sz="2900" dirty="0" smtClean="0">
                <a:solidFill>
                  <a:schemeClr val="tx1"/>
                </a:solidFill>
              </a:rPr>
              <a:t>it </a:t>
            </a:r>
            <a:r>
              <a:rPr lang="en-US" sz="2900" dirty="0">
                <a:solidFill>
                  <a:schemeClr val="tx1"/>
                </a:solidFill>
              </a:rPr>
              <a:t>that you can endure the most </a:t>
            </a:r>
            <a:r>
              <a:rPr lang="en-US" sz="2900" dirty="0" smtClean="0">
                <a:solidFill>
                  <a:schemeClr val="tx1"/>
                </a:solidFill>
              </a:rPr>
              <a:t>challenging </a:t>
            </a:r>
            <a:r>
              <a:rPr lang="en-US" sz="2900" dirty="0">
                <a:solidFill>
                  <a:schemeClr val="tx1"/>
                </a:solidFill>
              </a:rPr>
              <a:t>aspects of this work</a:t>
            </a:r>
            <a:r>
              <a:rPr lang="en-US" sz="2900" dirty="0" smtClean="0">
                <a:solidFill>
                  <a:schemeClr val="tx1"/>
                </a:solidFill>
              </a:rPr>
              <a:t>?...  The parts that don’t come easily, the areas that require developing additional skills … and growing personally?</a:t>
            </a:r>
          </a:p>
          <a:p>
            <a:pPr marL="0" indent="0">
              <a:buNone/>
            </a:pPr>
            <a:endParaRPr lang="en-US" sz="1200" dirty="0" smtClean="0">
              <a:solidFill>
                <a:schemeClr val="tx1"/>
              </a:solidFill>
            </a:endParaRPr>
          </a:p>
          <a:p>
            <a:r>
              <a:rPr lang="en-US" sz="2900" dirty="0" smtClean="0">
                <a:solidFill>
                  <a:schemeClr val="tx1"/>
                </a:solidFill>
              </a:rPr>
              <a:t>You will need your full heart engaged to persevere. </a:t>
            </a:r>
            <a:r>
              <a:rPr lang="en-US" sz="2900" dirty="0">
                <a:solidFill>
                  <a:schemeClr val="tx1"/>
                </a:solidFill>
              </a:rPr>
              <a:t>If only half of your heart is in it, you’re likely to </a:t>
            </a:r>
            <a:r>
              <a:rPr lang="en-US" sz="2900" dirty="0" smtClean="0">
                <a:solidFill>
                  <a:schemeClr val="tx1"/>
                </a:solidFill>
              </a:rPr>
              <a:t>give up when the first </a:t>
            </a:r>
            <a:r>
              <a:rPr lang="en-US" sz="2900" dirty="0">
                <a:solidFill>
                  <a:schemeClr val="tx1"/>
                </a:solidFill>
              </a:rPr>
              <a:t>few </a:t>
            </a:r>
            <a:r>
              <a:rPr lang="en-US" sz="2900" dirty="0" smtClean="0">
                <a:solidFill>
                  <a:schemeClr val="tx1"/>
                </a:solidFill>
              </a:rPr>
              <a:t>obstacles present themselves.</a:t>
            </a:r>
          </a:p>
          <a:p>
            <a:pPr marL="0" indent="0">
              <a:buNone/>
            </a:pPr>
            <a:endParaRPr lang="en-US" sz="1200" dirty="0" smtClean="0">
              <a:solidFill>
                <a:schemeClr val="tx1"/>
              </a:solidFill>
            </a:endParaRPr>
          </a:p>
          <a:p>
            <a:r>
              <a:rPr lang="en-US" sz="2900" dirty="0" smtClean="0">
                <a:solidFill>
                  <a:schemeClr val="tx1"/>
                </a:solidFill>
              </a:rPr>
              <a:t>Do you enjoy your business?  Treat it like it is alive and requires nourishment to thrive.  Thank </a:t>
            </a:r>
            <a:r>
              <a:rPr lang="en-US" sz="2900" dirty="0">
                <a:solidFill>
                  <a:schemeClr val="tx1"/>
                </a:solidFill>
              </a:rPr>
              <a:t>it, talk to it, tell it you’ll be back and </a:t>
            </a:r>
            <a:r>
              <a:rPr lang="en-US" sz="2900" dirty="0" smtClean="0">
                <a:solidFill>
                  <a:schemeClr val="tx1"/>
                </a:solidFill>
              </a:rPr>
              <a:t>that you </a:t>
            </a:r>
            <a:r>
              <a:rPr lang="en-US" sz="2900" dirty="0">
                <a:solidFill>
                  <a:schemeClr val="tx1"/>
                </a:solidFill>
              </a:rPr>
              <a:t>haven’t forgotten it</a:t>
            </a:r>
            <a:r>
              <a:rPr lang="en-US" sz="2900" dirty="0" smtClean="0">
                <a:solidFill>
                  <a:schemeClr val="tx1"/>
                </a:solidFill>
              </a:rPr>
              <a:t>.  Pay attention to it.  Speak nicely to it.  Spend time with it.  Be mindful of your self-talk.</a:t>
            </a:r>
          </a:p>
          <a:p>
            <a:pPr marL="0" indent="0">
              <a:buNone/>
            </a:pPr>
            <a:endParaRPr lang="en-US" sz="1200" dirty="0" smtClean="0">
              <a:solidFill>
                <a:schemeClr val="tx1"/>
              </a:solidFill>
            </a:endParaRPr>
          </a:p>
          <a:p>
            <a:r>
              <a:rPr lang="en-US" sz="2900" dirty="0" smtClean="0">
                <a:solidFill>
                  <a:schemeClr val="tx1"/>
                </a:solidFill>
              </a:rPr>
              <a:t>Develop marathon thinking </a:t>
            </a:r>
            <a:endParaRPr lang="en-US" sz="2900" dirty="0">
              <a:solidFill>
                <a:schemeClr val="tx1"/>
              </a:solidFill>
            </a:endParaRPr>
          </a:p>
          <a:p>
            <a:endParaRPr lang="en-US" sz="4500" dirty="0" smtClean="0">
              <a:solidFill>
                <a:schemeClr val="tx1"/>
              </a:solidFill>
            </a:endParaRPr>
          </a:p>
          <a:p>
            <a:endParaRPr lang="en-US" sz="2400" dirty="0"/>
          </a:p>
        </p:txBody>
      </p:sp>
      <p:sp>
        <p:nvSpPr>
          <p:cNvPr id="3" name="Title 2"/>
          <p:cNvSpPr>
            <a:spLocks noGrp="1"/>
          </p:cNvSpPr>
          <p:nvPr>
            <p:ph type="title"/>
          </p:nvPr>
        </p:nvSpPr>
        <p:spPr>
          <a:xfrm>
            <a:off x="601134" y="475022"/>
            <a:ext cx="5884334" cy="744178"/>
          </a:xfrm>
          <a:ln>
            <a:solidFill>
              <a:schemeClr val="accent5">
                <a:lumMod val="75000"/>
              </a:schemeClr>
            </a:solidFill>
          </a:ln>
        </p:spPr>
        <p:txBody>
          <a:bodyPr>
            <a:normAutofit/>
          </a:bodyPr>
          <a:lstStyle/>
          <a:p>
            <a:r>
              <a:rPr lang="en-US" sz="3600" dirty="0" smtClean="0"/>
              <a:t>4) Learn to Enjoy the Journey</a:t>
            </a:r>
            <a:endParaRPr lang="en-US" sz="3600" dirty="0"/>
          </a:p>
        </p:txBody>
      </p:sp>
      <p:sp>
        <p:nvSpPr>
          <p:cNvPr id="4" name="Rectangle 3"/>
          <p:cNvSpPr/>
          <p:nvPr/>
        </p:nvSpPr>
        <p:spPr>
          <a:xfrm>
            <a:off x="279400" y="5401733"/>
            <a:ext cx="7245207" cy="830997"/>
          </a:xfrm>
          <a:prstGeom prst="rect">
            <a:avLst/>
          </a:prstGeom>
          <a:ln>
            <a:solidFill>
              <a:schemeClr val="accent5">
                <a:lumMod val="75000"/>
              </a:schemeClr>
            </a:solidFill>
          </a:ln>
        </p:spPr>
        <p:txBody>
          <a:bodyPr wrap="square">
            <a:spAutoFit/>
          </a:bodyPr>
          <a:lstStyle/>
          <a:p>
            <a:r>
              <a:rPr lang="en-US" sz="2400" dirty="0">
                <a:solidFill>
                  <a:srgbClr val="008000"/>
                </a:solidFill>
              </a:rPr>
              <a:t>Great things are not done by impulse, but by a series of small things </a:t>
            </a:r>
            <a:r>
              <a:rPr lang="en-US" sz="2400" dirty="0" smtClean="0">
                <a:solidFill>
                  <a:srgbClr val="008000"/>
                </a:solidFill>
              </a:rPr>
              <a:t>brought </a:t>
            </a:r>
            <a:r>
              <a:rPr lang="en-US" sz="2400" dirty="0">
                <a:solidFill>
                  <a:srgbClr val="008000"/>
                </a:solidFill>
              </a:rPr>
              <a:t>together. ~ Vincent Van Gogh</a:t>
            </a:r>
          </a:p>
        </p:txBody>
      </p:sp>
      <p:pic>
        <p:nvPicPr>
          <p:cNvPr id="5" name="Picture 4"/>
          <p:cNvPicPr>
            <a:picLocks noChangeAspect="1"/>
          </p:cNvPicPr>
          <p:nvPr/>
        </p:nvPicPr>
        <p:blipFill>
          <a:blip r:embed="rId2"/>
          <a:stretch>
            <a:fillRect/>
          </a:stretch>
        </p:blipFill>
        <p:spPr>
          <a:xfrm>
            <a:off x="7524607" y="4881215"/>
            <a:ext cx="1385713" cy="1807452"/>
          </a:xfrm>
          <a:prstGeom prst="rect">
            <a:avLst/>
          </a:prstGeom>
        </p:spPr>
      </p:pic>
      <p:pic>
        <p:nvPicPr>
          <p:cNvPr id="7" name="Picture 6"/>
          <p:cNvPicPr>
            <a:picLocks noChangeAspect="1"/>
          </p:cNvPicPr>
          <p:nvPr/>
        </p:nvPicPr>
        <p:blipFill>
          <a:blip r:embed="rId3"/>
          <a:stretch>
            <a:fillRect/>
          </a:stretch>
        </p:blipFill>
        <p:spPr>
          <a:xfrm>
            <a:off x="6871121" y="122235"/>
            <a:ext cx="1971890" cy="1232432"/>
          </a:xfrm>
          <a:prstGeom prst="rect">
            <a:avLst/>
          </a:prstGeom>
        </p:spPr>
      </p:pic>
    </p:spTree>
    <p:extLst>
      <p:ext uri="{BB962C8B-B14F-4D97-AF65-F5344CB8AC3E}">
        <p14:creationId xmlns:p14="http://schemas.microsoft.com/office/powerpoint/2010/main" val="27916206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94268" y="474133"/>
            <a:ext cx="7789332" cy="3829147"/>
          </a:xfrm>
          <a:ln>
            <a:solidFill>
              <a:schemeClr val="accent5">
                <a:lumMod val="75000"/>
              </a:schemeClr>
            </a:solidFill>
          </a:ln>
        </p:spPr>
        <p:txBody>
          <a:bodyPr>
            <a:normAutofit lnSpcReduction="10000"/>
          </a:bodyPr>
          <a:lstStyle/>
          <a:p>
            <a:pPr marL="0" indent="0">
              <a:buNone/>
            </a:pPr>
            <a:r>
              <a:rPr lang="en-US" sz="3200" i="1" dirty="0">
                <a:solidFill>
                  <a:srgbClr val="008000"/>
                </a:solidFill>
              </a:rPr>
              <a:t>Look at a stone cutter hammering away at his rock, perhaps a hundred times without as much as a crack showing in it</a:t>
            </a:r>
            <a:r>
              <a:rPr lang="en-US" sz="3200" i="1" dirty="0" smtClean="0">
                <a:solidFill>
                  <a:srgbClr val="008000"/>
                </a:solidFill>
              </a:rPr>
              <a:t>.</a:t>
            </a:r>
          </a:p>
          <a:p>
            <a:pPr marL="0" indent="0">
              <a:buNone/>
            </a:pPr>
            <a:r>
              <a:rPr lang="en-US" sz="3200" i="1" dirty="0" smtClean="0">
                <a:solidFill>
                  <a:srgbClr val="008000"/>
                </a:solidFill>
              </a:rPr>
              <a:t>	Yet </a:t>
            </a:r>
            <a:r>
              <a:rPr lang="en-US" sz="3200" i="1" dirty="0">
                <a:solidFill>
                  <a:srgbClr val="008000"/>
                </a:solidFill>
              </a:rPr>
              <a:t>at the hundred-and-first blow it will split in two, and I know it was not the last blow that did </a:t>
            </a:r>
            <a:r>
              <a:rPr lang="en-US" sz="3200" i="1" dirty="0" smtClean="0">
                <a:solidFill>
                  <a:srgbClr val="008000"/>
                </a:solidFill>
              </a:rPr>
              <a:t>it…</a:t>
            </a:r>
          </a:p>
          <a:p>
            <a:pPr marL="0" indent="0">
              <a:buNone/>
            </a:pPr>
            <a:r>
              <a:rPr lang="en-US" sz="3600" i="1" dirty="0">
                <a:solidFill>
                  <a:srgbClr val="008000"/>
                </a:solidFill>
              </a:rPr>
              <a:t>	</a:t>
            </a:r>
            <a:r>
              <a:rPr lang="en-US" sz="3600" i="1" dirty="0" smtClean="0">
                <a:solidFill>
                  <a:srgbClr val="008000"/>
                </a:solidFill>
              </a:rPr>
              <a:t> </a:t>
            </a:r>
            <a:r>
              <a:rPr lang="en-US" sz="3200" i="1" dirty="0">
                <a:solidFill>
                  <a:srgbClr val="008000"/>
                </a:solidFill>
              </a:rPr>
              <a:t>but all that had gone befo</a:t>
            </a:r>
            <a:r>
              <a:rPr lang="en-US" sz="3600" i="1" dirty="0">
                <a:solidFill>
                  <a:srgbClr val="008000"/>
                </a:solidFill>
              </a:rPr>
              <a:t>re. 	 </a:t>
            </a:r>
          </a:p>
          <a:p>
            <a:pPr marL="0" indent="0">
              <a:buNone/>
            </a:pPr>
            <a:r>
              <a:rPr lang="en-US" dirty="0">
                <a:solidFill>
                  <a:srgbClr val="008000"/>
                </a:solidFill>
              </a:rPr>
              <a:t>									~Jacob A. Riis, photographer</a:t>
            </a:r>
            <a:endParaRPr lang="en-US" b="1" dirty="0">
              <a:solidFill>
                <a:srgbClr val="008000"/>
              </a:solidFill>
            </a:endParaRPr>
          </a:p>
          <a:p>
            <a:endParaRPr lang="en-US" dirty="0"/>
          </a:p>
        </p:txBody>
      </p:sp>
      <p:pic>
        <p:nvPicPr>
          <p:cNvPr id="4" name="Picture 3"/>
          <p:cNvPicPr>
            <a:picLocks noChangeAspect="1"/>
          </p:cNvPicPr>
          <p:nvPr/>
        </p:nvPicPr>
        <p:blipFill>
          <a:blip r:embed="rId2"/>
          <a:stretch>
            <a:fillRect/>
          </a:stretch>
        </p:blipFill>
        <p:spPr>
          <a:xfrm>
            <a:off x="2556933" y="4317349"/>
            <a:ext cx="3979334" cy="2540651"/>
          </a:xfrm>
          <a:prstGeom prst="rect">
            <a:avLst/>
          </a:prstGeom>
        </p:spPr>
      </p:pic>
    </p:spTree>
    <p:extLst>
      <p:ext uri="{BB962C8B-B14F-4D97-AF65-F5344CB8AC3E}">
        <p14:creationId xmlns:p14="http://schemas.microsoft.com/office/powerpoint/2010/main" val="286933998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60401" y="1473201"/>
            <a:ext cx="7552266" cy="3623732"/>
          </a:xfrm>
        </p:spPr>
        <p:txBody>
          <a:bodyPr>
            <a:noAutofit/>
          </a:bodyPr>
          <a:lstStyle/>
          <a:p>
            <a:r>
              <a:rPr lang="en-US" sz="2400" dirty="0">
                <a:solidFill>
                  <a:srgbClr val="000000"/>
                </a:solidFill>
              </a:rPr>
              <a:t>Pace yourself.  Take care of yourself. </a:t>
            </a:r>
            <a:r>
              <a:rPr lang="en-US" sz="2400" dirty="0" smtClean="0">
                <a:solidFill>
                  <a:srgbClr val="000000"/>
                </a:solidFill>
              </a:rPr>
              <a:t>				 </a:t>
            </a:r>
            <a:r>
              <a:rPr lang="en-US" sz="2400" dirty="0">
                <a:solidFill>
                  <a:srgbClr val="000000"/>
                </a:solidFill>
              </a:rPr>
              <a:t>Nurture yourself.  Enjoy yourself. </a:t>
            </a:r>
            <a:endParaRPr lang="en-US" sz="2400" dirty="0" smtClean="0">
              <a:solidFill>
                <a:srgbClr val="000000"/>
              </a:solidFill>
            </a:endParaRPr>
          </a:p>
          <a:p>
            <a:endParaRPr lang="en-US" sz="800" dirty="0">
              <a:solidFill>
                <a:srgbClr val="000000"/>
              </a:solidFill>
            </a:endParaRPr>
          </a:p>
          <a:p>
            <a:r>
              <a:rPr lang="en-US" sz="2400" dirty="0" smtClean="0">
                <a:solidFill>
                  <a:srgbClr val="000000"/>
                </a:solidFill>
              </a:rPr>
              <a:t>Realities </a:t>
            </a:r>
            <a:r>
              <a:rPr lang="en-US" sz="2400" dirty="0">
                <a:solidFill>
                  <a:srgbClr val="000000"/>
                </a:solidFill>
              </a:rPr>
              <a:t>and demands are constantly pounding on the door and disturbing </a:t>
            </a:r>
            <a:r>
              <a:rPr lang="en-US" sz="2400" dirty="0" smtClean="0">
                <a:solidFill>
                  <a:srgbClr val="000000"/>
                </a:solidFill>
              </a:rPr>
              <a:t>“</a:t>
            </a:r>
            <a:r>
              <a:rPr lang="en-US" sz="2400" dirty="0">
                <a:solidFill>
                  <a:srgbClr val="000000"/>
                </a:solidFill>
              </a:rPr>
              <a:t>Shaklee time”</a:t>
            </a:r>
            <a:r>
              <a:rPr lang="en-US" sz="2400" dirty="0" smtClean="0">
                <a:solidFill>
                  <a:srgbClr val="000000"/>
                </a:solidFill>
              </a:rPr>
              <a:t>.</a:t>
            </a:r>
          </a:p>
          <a:p>
            <a:pPr marL="0" indent="0">
              <a:buNone/>
            </a:pPr>
            <a:endParaRPr lang="en-US" sz="800" dirty="0">
              <a:solidFill>
                <a:srgbClr val="000000"/>
              </a:solidFill>
            </a:endParaRPr>
          </a:p>
          <a:p>
            <a:r>
              <a:rPr lang="en-US" sz="2400" dirty="0" smtClean="0">
                <a:solidFill>
                  <a:srgbClr val="000000"/>
                </a:solidFill>
              </a:rPr>
              <a:t>Remember that most </a:t>
            </a:r>
            <a:r>
              <a:rPr lang="en-US" sz="2400" dirty="0">
                <a:solidFill>
                  <a:srgbClr val="000000"/>
                </a:solidFill>
              </a:rPr>
              <a:t>Shaklee businesses have been made in stolen moments, </a:t>
            </a:r>
            <a:r>
              <a:rPr lang="en-US" sz="2400" dirty="0" smtClean="0">
                <a:solidFill>
                  <a:srgbClr val="000000"/>
                </a:solidFill>
              </a:rPr>
              <a:t>while </a:t>
            </a:r>
            <a:r>
              <a:rPr lang="en-US" sz="2400" dirty="0">
                <a:solidFill>
                  <a:srgbClr val="000000"/>
                </a:solidFill>
              </a:rPr>
              <a:t>working another job, caring for kids.  </a:t>
            </a:r>
            <a:r>
              <a:rPr lang="en-US" sz="2400" dirty="0" smtClean="0">
                <a:solidFill>
                  <a:srgbClr val="000000"/>
                </a:solidFill>
              </a:rPr>
              <a:t>Consistent activity, even in small amounts, adds up.  ( the purpose of the working folder )</a:t>
            </a:r>
          </a:p>
          <a:p>
            <a:pPr marL="0" indent="0">
              <a:buNone/>
            </a:pPr>
            <a:r>
              <a:rPr lang="en-US" sz="2400" dirty="0">
                <a:solidFill>
                  <a:srgbClr val="000000"/>
                </a:solidFill>
              </a:rPr>
              <a:t> </a:t>
            </a:r>
            <a:endParaRPr lang="en-US" sz="2400" dirty="0" smtClean="0">
              <a:solidFill>
                <a:srgbClr val="000000"/>
              </a:solidFill>
            </a:endParaRPr>
          </a:p>
          <a:p>
            <a:pPr marL="0" indent="0">
              <a:buNone/>
            </a:pPr>
            <a:endParaRPr lang="en-US" sz="2400" dirty="0">
              <a:solidFill>
                <a:srgbClr val="000000"/>
              </a:solidFill>
            </a:endParaRPr>
          </a:p>
        </p:txBody>
      </p:sp>
      <p:sp>
        <p:nvSpPr>
          <p:cNvPr id="3" name="Title 2"/>
          <p:cNvSpPr>
            <a:spLocks noGrp="1"/>
          </p:cNvSpPr>
          <p:nvPr>
            <p:ph type="title"/>
          </p:nvPr>
        </p:nvSpPr>
        <p:spPr>
          <a:xfrm>
            <a:off x="660402" y="511705"/>
            <a:ext cx="4504266" cy="775228"/>
          </a:xfrm>
          <a:ln>
            <a:solidFill>
              <a:schemeClr val="accent5">
                <a:lumMod val="75000"/>
              </a:schemeClr>
            </a:solidFill>
          </a:ln>
        </p:spPr>
        <p:txBody>
          <a:bodyPr>
            <a:normAutofit/>
          </a:bodyPr>
          <a:lstStyle/>
          <a:p>
            <a:r>
              <a:rPr lang="en-US" sz="3600" dirty="0" smtClean="0"/>
              <a:t>Marathon Thinking</a:t>
            </a:r>
            <a:endParaRPr lang="en-US" sz="3600" dirty="0"/>
          </a:p>
        </p:txBody>
      </p:sp>
      <p:sp>
        <p:nvSpPr>
          <p:cNvPr id="4" name="Rectangle 3"/>
          <p:cNvSpPr/>
          <p:nvPr/>
        </p:nvSpPr>
        <p:spPr>
          <a:xfrm>
            <a:off x="660401" y="5318162"/>
            <a:ext cx="8161866" cy="830997"/>
          </a:xfrm>
          <a:prstGeom prst="rect">
            <a:avLst/>
          </a:prstGeom>
          <a:ln>
            <a:solidFill>
              <a:schemeClr val="accent5">
                <a:lumMod val="75000"/>
              </a:schemeClr>
            </a:solidFill>
          </a:ln>
        </p:spPr>
        <p:txBody>
          <a:bodyPr wrap="square">
            <a:spAutoFit/>
          </a:bodyPr>
          <a:lstStyle/>
          <a:p>
            <a:r>
              <a:rPr lang="en-US" sz="2400" dirty="0">
                <a:solidFill>
                  <a:srgbClr val="008000"/>
                </a:solidFill>
              </a:rPr>
              <a:t>Most people never run far enough on their first wind to find out   they've got a second. ~William James, philosopher</a:t>
            </a:r>
          </a:p>
        </p:txBody>
      </p:sp>
      <p:pic>
        <p:nvPicPr>
          <p:cNvPr id="5" name="Picture 4"/>
          <p:cNvPicPr>
            <a:picLocks noChangeAspect="1"/>
          </p:cNvPicPr>
          <p:nvPr/>
        </p:nvPicPr>
        <p:blipFill>
          <a:blip r:embed="rId2"/>
          <a:stretch>
            <a:fillRect/>
          </a:stretch>
        </p:blipFill>
        <p:spPr>
          <a:xfrm>
            <a:off x="5722104" y="220134"/>
            <a:ext cx="3126962" cy="2082800"/>
          </a:xfrm>
          <a:prstGeom prst="rect">
            <a:avLst/>
          </a:prstGeom>
        </p:spPr>
      </p:pic>
    </p:spTree>
    <p:extLst>
      <p:ext uri="{BB962C8B-B14F-4D97-AF65-F5344CB8AC3E}">
        <p14:creationId xmlns:p14="http://schemas.microsoft.com/office/powerpoint/2010/main" val="404957084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75733" y="1832701"/>
            <a:ext cx="6942667" cy="2904066"/>
          </a:xfrm>
        </p:spPr>
        <p:txBody>
          <a:bodyPr>
            <a:normAutofit/>
          </a:bodyPr>
          <a:lstStyle/>
          <a:p>
            <a:r>
              <a:rPr lang="en-US" sz="2400" dirty="0" smtClean="0">
                <a:solidFill>
                  <a:srgbClr val="000000"/>
                </a:solidFill>
              </a:rPr>
              <a:t>Persevere.  </a:t>
            </a:r>
            <a:r>
              <a:rPr lang="en-US" sz="2400" dirty="0">
                <a:solidFill>
                  <a:srgbClr val="000000"/>
                </a:solidFill>
              </a:rPr>
              <a:t>Give you and your business time to grow.  Everyone’s pace and circumstances are different.  It’s </a:t>
            </a:r>
            <a:r>
              <a:rPr lang="en-US" sz="2400" dirty="0" smtClean="0">
                <a:solidFill>
                  <a:srgbClr val="000000"/>
                </a:solidFill>
              </a:rPr>
              <a:t>unhelpful </a:t>
            </a:r>
            <a:r>
              <a:rPr lang="en-US" sz="2400" dirty="0">
                <a:solidFill>
                  <a:srgbClr val="000000"/>
                </a:solidFill>
              </a:rPr>
              <a:t>to compare</a:t>
            </a:r>
            <a:r>
              <a:rPr lang="en-US" sz="2400" dirty="0" smtClean="0">
                <a:solidFill>
                  <a:srgbClr val="000000"/>
                </a:solidFill>
              </a:rPr>
              <a:t>.</a:t>
            </a:r>
          </a:p>
          <a:p>
            <a:pPr marL="0" indent="0">
              <a:buNone/>
            </a:pPr>
            <a:r>
              <a:rPr lang="en-US" sz="2400" dirty="0" smtClean="0">
                <a:solidFill>
                  <a:srgbClr val="000000"/>
                </a:solidFill>
              </a:rPr>
              <a:t>  </a:t>
            </a:r>
            <a:endParaRPr lang="en-US" sz="2400" dirty="0">
              <a:solidFill>
                <a:srgbClr val="000000"/>
              </a:solidFill>
            </a:endParaRPr>
          </a:p>
          <a:p>
            <a:r>
              <a:rPr lang="en-US" sz="2400" dirty="0">
                <a:solidFill>
                  <a:srgbClr val="000000"/>
                </a:solidFill>
              </a:rPr>
              <a:t>Have patience with your evolution.  Lessons come round and round, like a </a:t>
            </a:r>
            <a:r>
              <a:rPr lang="en-US" sz="2400" dirty="0" smtClean="0">
                <a:solidFill>
                  <a:srgbClr val="000000"/>
                </a:solidFill>
              </a:rPr>
              <a:t>spiral, always supporting your growth.   </a:t>
            </a:r>
          </a:p>
          <a:p>
            <a:endParaRPr lang="en-US" sz="2400" dirty="0">
              <a:solidFill>
                <a:srgbClr val="000000"/>
              </a:solidFill>
            </a:endParaRPr>
          </a:p>
          <a:p>
            <a:pPr marL="0" indent="0">
              <a:buNone/>
            </a:pPr>
            <a:endParaRPr lang="en-US" sz="2400" dirty="0">
              <a:solidFill>
                <a:srgbClr val="008000"/>
              </a:solidFill>
            </a:endParaRPr>
          </a:p>
          <a:p>
            <a:pPr marL="0" indent="0">
              <a:buNone/>
            </a:pPr>
            <a:endParaRPr lang="en-US" sz="2400" dirty="0"/>
          </a:p>
          <a:p>
            <a:endParaRPr lang="en-US" sz="2400" dirty="0"/>
          </a:p>
        </p:txBody>
      </p:sp>
      <p:sp>
        <p:nvSpPr>
          <p:cNvPr id="3" name="Title 2"/>
          <p:cNvSpPr>
            <a:spLocks noGrp="1"/>
          </p:cNvSpPr>
          <p:nvPr>
            <p:ph type="title"/>
          </p:nvPr>
        </p:nvSpPr>
        <p:spPr>
          <a:xfrm>
            <a:off x="1439333" y="584199"/>
            <a:ext cx="2963333" cy="838200"/>
          </a:xfrm>
          <a:ln>
            <a:solidFill>
              <a:schemeClr val="accent5">
                <a:lumMod val="75000"/>
              </a:schemeClr>
            </a:solidFill>
          </a:ln>
        </p:spPr>
        <p:txBody>
          <a:bodyPr>
            <a:normAutofit/>
          </a:bodyPr>
          <a:lstStyle/>
          <a:p>
            <a:r>
              <a:rPr lang="en-US" sz="3600" dirty="0" smtClean="0"/>
              <a:t>Patience</a:t>
            </a:r>
            <a:endParaRPr lang="en-US" sz="3600" dirty="0"/>
          </a:p>
        </p:txBody>
      </p:sp>
      <p:sp>
        <p:nvSpPr>
          <p:cNvPr id="4" name="Rectangle 3"/>
          <p:cNvSpPr/>
          <p:nvPr/>
        </p:nvSpPr>
        <p:spPr>
          <a:xfrm>
            <a:off x="457200" y="4901217"/>
            <a:ext cx="8551333" cy="1200328"/>
          </a:xfrm>
          <a:prstGeom prst="rect">
            <a:avLst/>
          </a:prstGeom>
          <a:ln>
            <a:solidFill>
              <a:schemeClr val="accent5">
                <a:lumMod val="75000"/>
              </a:schemeClr>
            </a:solidFill>
          </a:ln>
        </p:spPr>
        <p:txBody>
          <a:bodyPr wrap="square">
            <a:spAutoFit/>
          </a:bodyPr>
          <a:lstStyle/>
          <a:p>
            <a:r>
              <a:rPr lang="en-US" sz="2400" dirty="0">
                <a:solidFill>
                  <a:srgbClr val="008000"/>
                </a:solidFill>
              </a:rPr>
              <a:t>Never think that God's delays are God's denials. Hold on; hold fast; hold out. Patience is genius. </a:t>
            </a:r>
          </a:p>
          <a:p>
            <a:r>
              <a:rPr lang="en-US" sz="2400" dirty="0">
                <a:solidFill>
                  <a:srgbClr val="008000"/>
                </a:solidFill>
              </a:rPr>
              <a:t>		~Georges-Louis Leclerc, naturalist and </a:t>
            </a:r>
            <a:r>
              <a:rPr lang="en-US" sz="2400" dirty="0" smtClean="0">
                <a:solidFill>
                  <a:srgbClr val="008000"/>
                </a:solidFill>
              </a:rPr>
              <a:t>mathematician</a:t>
            </a:r>
            <a:endParaRPr lang="en-US" sz="2400" dirty="0"/>
          </a:p>
        </p:txBody>
      </p:sp>
      <p:pic>
        <p:nvPicPr>
          <p:cNvPr id="5" name="Picture 4"/>
          <p:cNvPicPr>
            <a:picLocks noChangeAspect="1"/>
          </p:cNvPicPr>
          <p:nvPr/>
        </p:nvPicPr>
        <p:blipFill>
          <a:blip r:embed="rId2"/>
          <a:stretch>
            <a:fillRect/>
          </a:stretch>
        </p:blipFill>
        <p:spPr>
          <a:xfrm>
            <a:off x="5808132" y="219746"/>
            <a:ext cx="2929467" cy="1596019"/>
          </a:xfrm>
          <a:prstGeom prst="rect">
            <a:avLst/>
          </a:prstGeom>
        </p:spPr>
      </p:pic>
    </p:spTree>
    <p:extLst>
      <p:ext uri="{BB962C8B-B14F-4D97-AF65-F5344CB8AC3E}">
        <p14:creationId xmlns:p14="http://schemas.microsoft.com/office/powerpoint/2010/main" val="19113706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966633" y="672572"/>
            <a:ext cx="7022747" cy="3137428"/>
          </a:xfrm>
          <a:ln>
            <a:solidFill>
              <a:schemeClr val="accent5">
                <a:lumMod val="75000"/>
              </a:schemeClr>
            </a:solidFill>
          </a:ln>
        </p:spPr>
        <p:txBody>
          <a:bodyPr>
            <a:normAutofit/>
          </a:bodyPr>
          <a:lstStyle/>
          <a:p>
            <a:pPr marL="0" indent="0" algn="ctr">
              <a:buNone/>
            </a:pPr>
            <a:r>
              <a:rPr lang="en-US" sz="4800" dirty="0" smtClean="0">
                <a:solidFill>
                  <a:srgbClr val="008000"/>
                </a:solidFill>
              </a:rPr>
              <a:t>The most incredible things about miracles … </a:t>
            </a:r>
          </a:p>
          <a:p>
            <a:pPr marL="0" indent="0" algn="ctr">
              <a:buNone/>
            </a:pPr>
            <a:r>
              <a:rPr lang="en-US" sz="4800" dirty="0" smtClean="0">
                <a:solidFill>
                  <a:srgbClr val="008000"/>
                </a:solidFill>
              </a:rPr>
              <a:t>Is that they happen.</a:t>
            </a:r>
            <a:endParaRPr lang="en-US" sz="4800" dirty="0">
              <a:solidFill>
                <a:srgbClr val="008000"/>
              </a:solidFill>
            </a:endParaRPr>
          </a:p>
          <a:p>
            <a:pPr marL="0" indent="0" algn="ctr">
              <a:buNone/>
            </a:pPr>
            <a:r>
              <a:rPr lang="en-US" sz="2800" dirty="0" smtClean="0">
                <a:solidFill>
                  <a:srgbClr val="008000"/>
                </a:solidFill>
              </a:rPr>
              <a:t>GK Chesterton, poet</a:t>
            </a:r>
          </a:p>
        </p:txBody>
      </p:sp>
      <p:pic>
        <p:nvPicPr>
          <p:cNvPr id="3" name="Picture 2"/>
          <p:cNvPicPr>
            <a:picLocks noChangeAspect="1"/>
          </p:cNvPicPr>
          <p:nvPr/>
        </p:nvPicPr>
        <p:blipFill>
          <a:blip r:embed="rId2"/>
          <a:stretch>
            <a:fillRect/>
          </a:stretch>
        </p:blipFill>
        <p:spPr>
          <a:xfrm>
            <a:off x="2370667" y="4055901"/>
            <a:ext cx="4267200" cy="2581966"/>
          </a:xfrm>
          <a:prstGeom prst="rect">
            <a:avLst/>
          </a:prstGeom>
        </p:spPr>
      </p:pic>
    </p:spTree>
    <p:extLst>
      <p:ext uri="{BB962C8B-B14F-4D97-AF65-F5344CB8AC3E}">
        <p14:creationId xmlns:p14="http://schemas.microsoft.com/office/powerpoint/2010/main" val="306071891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2" descr="New School.jpg"/>
          <p:cNvPicPr>
            <a:picLocks noGrp="1" noChangeAspect="1"/>
          </p:cNvPicPr>
          <p:nvPr>
            <p:ph idx="1"/>
          </p:nvPr>
        </p:nvPicPr>
        <p:blipFill>
          <a:blip r:embed="rId2">
            <a:extLst>
              <a:ext uri="{28A0092B-C50C-407E-A947-70E740481C1C}">
                <a14:useLocalDpi xmlns:a14="http://schemas.microsoft.com/office/drawing/2010/main" val="0"/>
              </a:ext>
            </a:extLst>
          </a:blip>
          <a:srcRect l="13409" r="13409"/>
          <a:stretch>
            <a:fillRect/>
          </a:stretch>
        </p:blipFill>
        <p:spPr>
          <a:xfrm>
            <a:off x="1812926" y="223311"/>
            <a:ext cx="5163607" cy="3042840"/>
          </a:xfrm>
          <a:ln>
            <a:solidFill>
              <a:schemeClr val="accent5">
                <a:lumMod val="75000"/>
              </a:schemeClr>
            </a:solidFill>
          </a:ln>
        </p:spPr>
      </p:pic>
      <p:sp>
        <p:nvSpPr>
          <p:cNvPr id="2" name="TextBox 1"/>
          <p:cNvSpPr txBox="1"/>
          <p:nvPr/>
        </p:nvSpPr>
        <p:spPr>
          <a:xfrm>
            <a:off x="609600" y="3494751"/>
            <a:ext cx="8043333" cy="2246769"/>
          </a:xfrm>
          <a:prstGeom prst="rect">
            <a:avLst/>
          </a:prstGeom>
          <a:noFill/>
        </p:spPr>
        <p:txBody>
          <a:bodyPr wrap="square" rtlCol="0">
            <a:spAutoFit/>
          </a:bodyPr>
          <a:lstStyle/>
          <a:p>
            <a:r>
              <a:rPr lang="en-US" sz="2000" dirty="0" smtClean="0"/>
              <a:t>The What If? Foundation didn’t have the million dollars, the architect, the construction workers, or the building experience </a:t>
            </a:r>
            <a:r>
              <a:rPr lang="en-US" sz="2000" dirty="0" smtClean="0"/>
              <a:t>needed to </a:t>
            </a:r>
            <a:r>
              <a:rPr lang="en-US" sz="2000" dirty="0" smtClean="0"/>
              <a:t>create </a:t>
            </a:r>
            <a:r>
              <a:rPr lang="en-US" sz="2000" dirty="0" smtClean="0"/>
              <a:t>a </a:t>
            </a:r>
            <a:r>
              <a:rPr lang="en-US" sz="2000" dirty="0" smtClean="0"/>
              <a:t>school </a:t>
            </a:r>
            <a:r>
              <a:rPr lang="en-US" sz="2000" dirty="0" smtClean="0"/>
              <a:t>desperately needed after the 2010 </a:t>
            </a:r>
            <a:r>
              <a:rPr lang="en-US" sz="2000" dirty="0" smtClean="0"/>
              <a:t>earthquake </a:t>
            </a:r>
            <a:r>
              <a:rPr lang="en-US" sz="2000" dirty="0" smtClean="0"/>
              <a:t>in </a:t>
            </a:r>
            <a:r>
              <a:rPr lang="en-US" sz="2000" dirty="0" smtClean="0"/>
              <a:t>Haiti which </a:t>
            </a:r>
            <a:r>
              <a:rPr lang="en-US" sz="2000" dirty="0" smtClean="0"/>
              <a:t>killed almost 300,000 people .. </a:t>
            </a:r>
          </a:p>
          <a:p>
            <a:r>
              <a:rPr lang="en-US" sz="2000" dirty="0" smtClean="0"/>
              <a:t>	</a:t>
            </a:r>
            <a:r>
              <a:rPr lang="en-US" sz="2000" dirty="0"/>
              <a:t>Through perseverance, a willingness to face the challenges (and there were  plenty), an enormous amount of work, faith, and many miracles along the way… here it stands.</a:t>
            </a:r>
          </a:p>
        </p:txBody>
      </p:sp>
      <p:sp>
        <p:nvSpPr>
          <p:cNvPr id="4" name="TextBox 3"/>
          <p:cNvSpPr txBox="1"/>
          <p:nvPr/>
        </p:nvSpPr>
        <p:spPr>
          <a:xfrm>
            <a:off x="1270000" y="5802357"/>
            <a:ext cx="6146800" cy="707886"/>
          </a:xfrm>
          <a:prstGeom prst="rect">
            <a:avLst/>
          </a:prstGeom>
          <a:noFill/>
          <a:ln>
            <a:solidFill>
              <a:schemeClr val="accent5">
                <a:lumMod val="75000"/>
              </a:schemeClr>
            </a:solidFill>
          </a:ln>
        </p:spPr>
        <p:txBody>
          <a:bodyPr wrap="square" rtlCol="0">
            <a:spAutoFit/>
          </a:bodyPr>
          <a:lstStyle/>
          <a:p>
            <a:r>
              <a:rPr lang="en-US" sz="2000" dirty="0" smtClean="0"/>
              <a:t>What If? Foundation .. Founded 16 years ago by Margaret  </a:t>
            </a:r>
            <a:r>
              <a:rPr lang="en-US" sz="2000" dirty="0" err="1" smtClean="0"/>
              <a:t>Trost</a:t>
            </a:r>
            <a:r>
              <a:rPr lang="en-US" sz="2000" dirty="0" smtClean="0"/>
              <a:t> … see </a:t>
            </a:r>
            <a:r>
              <a:rPr lang="en-US" sz="2000" dirty="0" err="1" smtClean="0"/>
              <a:t>WhatIf</a:t>
            </a:r>
            <a:r>
              <a:rPr lang="en-US" sz="2000" dirty="0" smtClean="0"/>
              <a:t> </a:t>
            </a:r>
            <a:r>
              <a:rPr lang="en-US" sz="2000" dirty="0" err="1" smtClean="0"/>
              <a:t>Foundation.org</a:t>
            </a:r>
            <a:r>
              <a:rPr lang="en-US" sz="2000" dirty="0" smtClean="0"/>
              <a:t> </a:t>
            </a:r>
            <a:endParaRPr lang="en-US" sz="2000" dirty="0"/>
          </a:p>
        </p:txBody>
      </p:sp>
    </p:spTree>
    <p:extLst>
      <p:ext uri="{BB962C8B-B14F-4D97-AF65-F5344CB8AC3E}">
        <p14:creationId xmlns:p14="http://schemas.microsoft.com/office/powerpoint/2010/main" val="159359483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787400" y="474133"/>
            <a:ext cx="7730067" cy="6117168"/>
          </a:xfrm>
          <a:ln>
            <a:solidFill>
              <a:schemeClr val="accent5">
                <a:lumMod val="75000"/>
              </a:schemeClr>
            </a:solidFill>
          </a:ln>
        </p:spPr>
        <p:txBody>
          <a:bodyPr>
            <a:normAutofit fontScale="55000" lnSpcReduction="20000"/>
          </a:bodyPr>
          <a:lstStyle/>
          <a:p>
            <a:pPr marL="0" indent="0" algn="ctr">
              <a:buNone/>
            </a:pPr>
            <a:r>
              <a:rPr lang="en-US" sz="4800" i="1" dirty="0" smtClean="0">
                <a:solidFill>
                  <a:srgbClr val="008000"/>
                </a:solidFill>
              </a:rPr>
              <a:t>Human </a:t>
            </a:r>
            <a:r>
              <a:rPr lang="en-US" sz="4800" i="1" dirty="0">
                <a:solidFill>
                  <a:srgbClr val="008000"/>
                </a:solidFill>
              </a:rPr>
              <a:t>beings are very good at working hard, preparing, planning, sowing and tending, </a:t>
            </a:r>
            <a:endParaRPr lang="en-US" sz="4800" i="1" dirty="0" smtClean="0">
              <a:solidFill>
                <a:srgbClr val="008000"/>
              </a:solidFill>
            </a:endParaRPr>
          </a:p>
          <a:p>
            <a:pPr marL="0" indent="0" algn="ctr">
              <a:buNone/>
            </a:pPr>
            <a:r>
              <a:rPr lang="en-US" sz="4800" i="1" dirty="0" smtClean="0">
                <a:solidFill>
                  <a:srgbClr val="008000"/>
                </a:solidFill>
              </a:rPr>
              <a:t>not </a:t>
            </a:r>
            <a:r>
              <a:rPr lang="en-US" sz="4800" i="1" dirty="0">
                <a:solidFill>
                  <a:srgbClr val="008000"/>
                </a:solidFill>
              </a:rPr>
              <a:t>so good at bringing in the harvest of all their labors</a:t>
            </a:r>
            <a:r>
              <a:rPr lang="en-US" sz="4800" i="1" dirty="0" smtClean="0">
                <a:solidFill>
                  <a:srgbClr val="008000"/>
                </a:solidFill>
              </a:rPr>
              <a:t>;</a:t>
            </a:r>
          </a:p>
          <a:p>
            <a:pPr marL="0" indent="0" algn="ctr">
              <a:buNone/>
            </a:pPr>
            <a:r>
              <a:rPr lang="en-US" sz="4800" i="1" dirty="0" smtClean="0">
                <a:solidFill>
                  <a:srgbClr val="008000"/>
                </a:solidFill>
              </a:rPr>
              <a:t> </a:t>
            </a:r>
            <a:r>
              <a:rPr lang="en-US" sz="4800" i="1" dirty="0">
                <a:solidFill>
                  <a:srgbClr val="008000"/>
                </a:solidFill>
              </a:rPr>
              <a:t>often refusing to have the patience that a true ripening calls for, </a:t>
            </a:r>
            <a:endParaRPr lang="en-US" sz="4800" i="1" dirty="0" smtClean="0">
              <a:solidFill>
                <a:srgbClr val="008000"/>
              </a:solidFill>
            </a:endParaRPr>
          </a:p>
          <a:p>
            <a:pPr marL="0" indent="0" algn="ctr">
              <a:buNone/>
            </a:pPr>
            <a:r>
              <a:rPr lang="en-US" sz="4800" i="1" dirty="0" smtClean="0">
                <a:solidFill>
                  <a:srgbClr val="008000"/>
                </a:solidFill>
              </a:rPr>
              <a:t>or </a:t>
            </a:r>
            <a:r>
              <a:rPr lang="en-US" sz="4800" i="1" dirty="0">
                <a:solidFill>
                  <a:srgbClr val="008000"/>
                </a:solidFill>
              </a:rPr>
              <a:t>moving on to new initiatives before the one they have worked so hard for has had time to flower</a:t>
            </a:r>
            <a:r>
              <a:rPr lang="en-US" sz="4800" i="1" dirty="0" smtClean="0">
                <a:solidFill>
                  <a:srgbClr val="008000"/>
                </a:solidFill>
              </a:rPr>
              <a:t>.</a:t>
            </a:r>
          </a:p>
          <a:p>
            <a:pPr marL="0" indent="0">
              <a:buNone/>
            </a:pPr>
            <a:endParaRPr lang="en-US" sz="2500" i="1" dirty="0" smtClean="0">
              <a:solidFill>
                <a:srgbClr val="008000"/>
              </a:solidFill>
            </a:endParaRPr>
          </a:p>
          <a:p>
            <a:pPr marL="0" indent="0" algn="ctr">
              <a:buNone/>
            </a:pPr>
            <a:r>
              <a:rPr lang="en-US" sz="4800" i="1" dirty="0" smtClean="0">
                <a:solidFill>
                  <a:srgbClr val="008000"/>
                </a:solidFill>
              </a:rPr>
              <a:t> </a:t>
            </a:r>
            <a:r>
              <a:rPr lang="en-US" sz="4800" i="1" dirty="0">
                <a:solidFill>
                  <a:srgbClr val="008000"/>
                </a:solidFill>
              </a:rPr>
              <a:t>Whether the harvest is easy to see but requires patience, attention or waiting to bring in</a:t>
            </a:r>
            <a:r>
              <a:rPr lang="en-US" sz="4800" i="1" dirty="0" smtClean="0">
                <a:solidFill>
                  <a:srgbClr val="008000"/>
                </a:solidFill>
              </a:rPr>
              <a:t>,</a:t>
            </a:r>
          </a:p>
          <a:p>
            <a:pPr marL="0" indent="0" algn="ctr">
              <a:buNone/>
            </a:pPr>
            <a:endParaRPr lang="en-US" sz="1800" i="1" dirty="0" smtClean="0">
              <a:solidFill>
                <a:srgbClr val="008000"/>
              </a:solidFill>
            </a:endParaRPr>
          </a:p>
          <a:p>
            <a:pPr marL="0" indent="0" algn="ctr">
              <a:buNone/>
            </a:pPr>
            <a:r>
              <a:rPr lang="en-US" sz="4800" i="1" dirty="0" smtClean="0">
                <a:solidFill>
                  <a:srgbClr val="008000"/>
                </a:solidFill>
              </a:rPr>
              <a:t> </a:t>
            </a:r>
            <a:r>
              <a:rPr lang="en-US" sz="4800" i="1" dirty="0">
                <a:solidFill>
                  <a:srgbClr val="008000"/>
                </a:solidFill>
              </a:rPr>
              <a:t>or whether it is hidden and difficult and requires a combination of courage and vulnerability to bring to fruition</a:t>
            </a:r>
            <a:r>
              <a:rPr lang="en-US" sz="4800" i="1" dirty="0" smtClean="0">
                <a:solidFill>
                  <a:srgbClr val="008000"/>
                </a:solidFill>
              </a:rPr>
              <a:t>,</a:t>
            </a:r>
          </a:p>
          <a:p>
            <a:pPr marL="0" indent="0" algn="ctr">
              <a:buNone/>
            </a:pPr>
            <a:r>
              <a:rPr lang="en-US" sz="4800" i="1" dirty="0" smtClean="0">
                <a:solidFill>
                  <a:srgbClr val="008000"/>
                </a:solidFill>
              </a:rPr>
              <a:t> </a:t>
            </a:r>
            <a:r>
              <a:rPr lang="en-US" sz="4800" b="1" i="1" dirty="0">
                <a:solidFill>
                  <a:srgbClr val="008000"/>
                </a:solidFill>
              </a:rPr>
              <a:t>bringing in the harvest is one of the great accomplishments of a human life</a:t>
            </a:r>
            <a:r>
              <a:rPr lang="en-US" sz="4800" b="1" i="1" dirty="0" smtClean="0">
                <a:solidFill>
                  <a:srgbClr val="008000"/>
                </a:solidFill>
              </a:rPr>
              <a:t>.</a:t>
            </a:r>
            <a:endParaRPr lang="en-US" sz="4800" i="1" dirty="0">
              <a:solidFill>
                <a:srgbClr val="008000"/>
              </a:solidFill>
            </a:endParaRPr>
          </a:p>
          <a:p>
            <a:pPr marL="0" indent="0">
              <a:buNone/>
            </a:pPr>
            <a:r>
              <a:rPr lang="en-US" sz="4800" dirty="0" smtClean="0">
                <a:solidFill>
                  <a:srgbClr val="008000"/>
                </a:solidFill>
              </a:rPr>
              <a:t>								~David </a:t>
            </a:r>
            <a:r>
              <a:rPr lang="en-US" sz="4800" dirty="0">
                <a:solidFill>
                  <a:srgbClr val="008000"/>
                </a:solidFill>
              </a:rPr>
              <a:t>Whyte, </a:t>
            </a:r>
            <a:r>
              <a:rPr lang="en-US" sz="4800" dirty="0" smtClean="0">
                <a:solidFill>
                  <a:srgbClr val="008000"/>
                </a:solidFill>
              </a:rPr>
              <a:t>poet</a:t>
            </a:r>
            <a:endParaRPr lang="en-US" sz="4800" dirty="0">
              <a:solidFill>
                <a:srgbClr val="008000"/>
              </a:solidFill>
            </a:endParaRPr>
          </a:p>
        </p:txBody>
      </p:sp>
    </p:spTree>
    <p:extLst>
      <p:ext uri="{BB962C8B-B14F-4D97-AF65-F5344CB8AC3E}">
        <p14:creationId xmlns:p14="http://schemas.microsoft.com/office/powerpoint/2010/main" val="148798020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04800" y="1892300"/>
            <a:ext cx="8483600" cy="4790287"/>
          </a:xfrm>
          <a:ln w="19050">
            <a:solidFill>
              <a:schemeClr val="tx1"/>
            </a:solidFill>
          </a:ln>
        </p:spPr>
        <p:txBody>
          <a:bodyPr>
            <a:normAutofit fontScale="92500" lnSpcReduction="10000"/>
          </a:bodyPr>
          <a:lstStyle/>
          <a:p>
            <a:pPr marL="0" indent="0" algn="ctr">
              <a:buNone/>
            </a:pPr>
            <a:r>
              <a:rPr lang="en-US" sz="2400" dirty="0" smtClean="0">
                <a:solidFill>
                  <a:schemeClr val="tx1"/>
                </a:solidFill>
              </a:rPr>
              <a:t>Every year has its own gifts, lessons, and messages meant for each of us…</a:t>
            </a:r>
          </a:p>
          <a:p>
            <a:pPr marL="0" indent="0" algn="ctr">
              <a:buNone/>
            </a:pPr>
            <a:r>
              <a:rPr lang="en-US" sz="2400" dirty="0" smtClean="0">
                <a:solidFill>
                  <a:schemeClr val="tx1"/>
                </a:solidFill>
              </a:rPr>
              <a:t>Sometimes they came wrapped in pretty bows…and other times as trials, challenges, insights.</a:t>
            </a:r>
          </a:p>
          <a:p>
            <a:pPr marL="0" indent="0" algn="ctr">
              <a:buNone/>
            </a:pPr>
            <a:r>
              <a:rPr lang="en-US" sz="2800" dirty="0" smtClean="0"/>
              <a:t> </a:t>
            </a:r>
            <a:r>
              <a:rPr lang="en-US" sz="2400" b="1" dirty="0" smtClean="0">
                <a:solidFill>
                  <a:schemeClr val="tx1"/>
                </a:solidFill>
              </a:rPr>
              <a:t>Reflect on the past year…  write down the “gifts”…. so we don’t miss the lessons.</a:t>
            </a:r>
          </a:p>
          <a:p>
            <a:pPr>
              <a:buFont typeface="Arial"/>
              <a:buChar char="•"/>
            </a:pPr>
            <a:r>
              <a:rPr lang="en-US" dirty="0" smtClean="0">
                <a:solidFill>
                  <a:schemeClr val="tx1"/>
                </a:solidFill>
              </a:rPr>
              <a:t>Determine where we want to skill up further …</a:t>
            </a:r>
          </a:p>
          <a:p>
            <a:pPr>
              <a:buFont typeface="Arial"/>
              <a:buChar char="•"/>
            </a:pPr>
            <a:r>
              <a:rPr lang="en-US" dirty="0" smtClean="0">
                <a:solidFill>
                  <a:schemeClr val="tx1"/>
                </a:solidFill>
              </a:rPr>
              <a:t>Set new goals with courage and expanded awareness of our “ amazing” capabilities …</a:t>
            </a:r>
          </a:p>
          <a:p>
            <a:pPr>
              <a:buFont typeface="Arial"/>
              <a:buChar char="•"/>
            </a:pPr>
            <a:r>
              <a:rPr lang="en-US" dirty="0">
                <a:solidFill>
                  <a:schemeClr val="tx1"/>
                </a:solidFill>
              </a:rPr>
              <a:t> </a:t>
            </a:r>
            <a:r>
              <a:rPr lang="en-US" dirty="0">
                <a:solidFill>
                  <a:schemeClr val="tx1"/>
                </a:solidFill>
              </a:rPr>
              <a:t>W</a:t>
            </a:r>
            <a:r>
              <a:rPr lang="en-US" dirty="0" smtClean="0">
                <a:solidFill>
                  <a:schemeClr val="tx1"/>
                </a:solidFill>
              </a:rPr>
              <a:t>rite </a:t>
            </a:r>
            <a:r>
              <a:rPr lang="en-US" dirty="0">
                <a:solidFill>
                  <a:schemeClr val="tx1"/>
                </a:solidFill>
              </a:rPr>
              <a:t>up </a:t>
            </a:r>
            <a:r>
              <a:rPr lang="en-US" dirty="0" smtClean="0">
                <a:solidFill>
                  <a:schemeClr val="tx1"/>
                </a:solidFill>
              </a:rPr>
              <a:t>your </a:t>
            </a:r>
            <a:r>
              <a:rPr lang="en-US" dirty="0">
                <a:solidFill>
                  <a:schemeClr val="tx1"/>
                </a:solidFill>
              </a:rPr>
              <a:t>next 100 days to Amazing Plan  so we can submit it to Roger  </a:t>
            </a:r>
            <a:r>
              <a:rPr lang="en-US" dirty="0" smtClean="0">
                <a:solidFill>
                  <a:schemeClr val="tx1"/>
                </a:solidFill>
              </a:rPr>
              <a:t>Barnett and Heather Chastain.</a:t>
            </a:r>
          </a:p>
          <a:p>
            <a:pPr>
              <a:buFont typeface="Arial"/>
              <a:buChar char="•"/>
            </a:pPr>
            <a:r>
              <a:rPr lang="en-US" dirty="0">
                <a:solidFill>
                  <a:schemeClr val="tx1"/>
                </a:solidFill>
              </a:rPr>
              <a:t> </a:t>
            </a:r>
            <a:r>
              <a:rPr lang="en-US" dirty="0">
                <a:solidFill>
                  <a:schemeClr val="tx1"/>
                </a:solidFill>
              </a:rPr>
              <a:t>D</a:t>
            </a:r>
            <a:r>
              <a:rPr lang="en-US" dirty="0" smtClean="0">
                <a:solidFill>
                  <a:schemeClr val="tx1"/>
                </a:solidFill>
              </a:rPr>
              <a:t>ownload </a:t>
            </a:r>
            <a:r>
              <a:rPr lang="en-US" dirty="0">
                <a:solidFill>
                  <a:schemeClr val="tx1"/>
                </a:solidFill>
              </a:rPr>
              <a:t>the </a:t>
            </a:r>
            <a:r>
              <a:rPr lang="en-US" dirty="0" smtClean="0">
                <a:solidFill>
                  <a:schemeClr val="tx1"/>
                </a:solidFill>
              </a:rPr>
              <a:t>Shaklee Connect app </a:t>
            </a:r>
            <a:r>
              <a:rPr lang="en-US" dirty="0">
                <a:solidFill>
                  <a:schemeClr val="tx1"/>
                </a:solidFill>
              </a:rPr>
              <a:t>… and enter 100 day goal  </a:t>
            </a:r>
            <a:endParaRPr lang="en-US" dirty="0" smtClean="0">
              <a:solidFill>
                <a:schemeClr val="tx1"/>
              </a:solidFill>
            </a:endParaRPr>
          </a:p>
          <a:p>
            <a:pPr marL="0" indent="0">
              <a:buNone/>
            </a:pPr>
            <a:r>
              <a:rPr lang="en-US" dirty="0">
                <a:solidFill>
                  <a:schemeClr val="tx1"/>
                </a:solidFill>
              </a:rPr>
              <a:t> </a:t>
            </a:r>
            <a:r>
              <a:rPr lang="en-US" dirty="0" smtClean="0">
                <a:solidFill>
                  <a:schemeClr val="tx1"/>
                </a:solidFill>
              </a:rPr>
              <a:t>      Jan </a:t>
            </a:r>
            <a:r>
              <a:rPr lang="en-US" dirty="0">
                <a:solidFill>
                  <a:schemeClr val="tx1"/>
                </a:solidFill>
              </a:rPr>
              <a:t>1 to Apr 9  </a:t>
            </a:r>
            <a:r>
              <a:rPr lang="en-US" dirty="0" smtClean="0">
                <a:solidFill>
                  <a:schemeClr val="tx1"/>
                </a:solidFill>
              </a:rPr>
              <a:t>closing </a:t>
            </a:r>
            <a:r>
              <a:rPr lang="en-US" dirty="0">
                <a:solidFill>
                  <a:schemeClr val="tx1"/>
                </a:solidFill>
              </a:rPr>
              <a:t>with another broadcast to celebrate the </a:t>
            </a:r>
            <a:r>
              <a:rPr lang="en-US" dirty="0" smtClean="0">
                <a:solidFill>
                  <a:schemeClr val="tx1"/>
                </a:solidFill>
              </a:rPr>
              <a:t>results.</a:t>
            </a:r>
          </a:p>
          <a:p>
            <a:pPr>
              <a:buFont typeface="Arial" panose="020B0604020202020204" pitchFamily="34" charset="0"/>
              <a:buChar char="•"/>
            </a:pPr>
            <a:r>
              <a:rPr lang="en-US" dirty="0">
                <a:solidFill>
                  <a:schemeClr val="tx1"/>
                </a:solidFill>
              </a:rPr>
              <a:t>And persevere so we can “ bring in our harvest .”</a:t>
            </a:r>
          </a:p>
          <a:p>
            <a:pPr>
              <a:buFont typeface="Arial" panose="020B0604020202020204" pitchFamily="34" charset="0"/>
              <a:buChar char="•"/>
            </a:pPr>
            <a:endParaRPr lang="en-US" dirty="0">
              <a:solidFill>
                <a:schemeClr val="tx1"/>
              </a:solidFill>
            </a:endParaRPr>
          </a:p>
        </p:txBody>
      </p:sp>
      <p:sp>
        <p:nvSpPr>
          <p:cNvPr id="3" name="Title 2"/>
          <p:cNvSpPr>
            <a:spLocks noGrp="1"/>
          </p:cNvSpPr>
          <p:nvPr>
            <p:ph type="title"/>
          </p:nvPr>
        </p:nvSpPr>
        <p:spPr>
          <a:xfrm>
            <a:off x="457200" y="319267"/>
            <a:ext cx="8229600" cy="1407933"/>
          </a:xfrm>
          <a:ln w="38100">
            <a:solidFill>
              <a:schemeClr val="accent5">
                <a:lumMod val="75000"/>
              </a:schemeClr>
            </a:solidFill>
          </a:ln>
        </p:spPr>
        <p:txBody>
          <a:bodyPr>
            <a:normAutofit/>
          </a:bodyPr>
          <a:lstStyle/>
          <a:p>
            <a:r>
              <a:rPr lang="en-US" sz="3200" dirty="0" smtClean="0"/>
              <a:t>Action Steps for Session #14</a:t>
            </a:r>
            <a:br>
              <a:rPr lang="en-US" sz="3200" dirty="0" smtClean="0"/>
            </a:br>
            <a:r>
              <a:rPr lang="en-US" sz="3200" dirty="0" smtClean="0"/>
              <a:t>the </a:t>
            </a:r>
            <a:r>
              <a:rPr lang="en-US" sz="3200" dirty="0"/>
              <a:t>N</a:t>
            </a:r>
            <a:r>
              <a:rPr lang="en-US" sz="3200" dirty="0" smtClean="0"/>
              <a:t>ext 100 Days … and the Next 100 Days</a:t>
            </a:r>
            <a:endParaRPr lang="en-US" sz="3200" dirty="0"/>
          </a:p>
        </p:txBody>
      </p:sp>
      <p:sp>
        <p:nvSpPr>
          <p:cNvPr id="4" name="TextBox 3"/>
          <p:cNvSpPr txBox="1"/>
          <p:nvPr/>
        </p:nvSpPr>
        <p:spPr>
          <a:xfrm>
            <a:off x="7708900" y="5276334"/>
            <a:ext cx="1219200" cy="369332"/>
          </a:xfrm>
          <a:prstGeom prst="rect">
            <a:avLst/>
          </a:prstGeom>
          <a:noFill/>
        </p:spPr>
        <p:txBody>
          <a:bodyPr wrap="square" rtlCol="0">
            <a:spAutoFit/>
          </a:bodyPr>
          <a:lstStyle/>
          <a:p>
            <a:r>
              <a:rPr lang="en-US" dirty="0" err="1" smtClean="0"/>
              <a:t>lisa</a:t>
            </a:r>
            <a:endParaRPr lang="en-US" dirty="0"/>
          </a:p>
        </p:txBody>
      </p:sp>
    </p:spTree>
    <p:extLst>
      <p:ext uri="{BB962C8B-B14F-4D97-AF65-F5344CB8AC3E}">
        <p14:creationId xmlns:p14="http://schemas.microsoft.com/office/powerpoint/2010/main" val="308308454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58800" y="558198"/>
            <a:ext cx="8229600" cy="3150202"/>
          </a:xfrm>
          <a:ln>
            <a:solidFill>
              <a:schemeClr val="accent5">
                <a:lumMod val="50000"/>
              </a:schemeClr>
            </a:solidFill>
          </a:ln>
        </p:spPr>
        <p:txBody>
          <a:bodyPr>
            <a:normAutofit/>
          </a:bodyPr>
          <a:lstStyle/>
          <a:p>
            <a:pPr marL="0" indent="0">
              <a:buNone/>
            </a:pPr>
            <a:endParaRPr lang="en-US" sz="800" dirty="0" smtClean="0"/>
          </a:p>
          <a:p>
            <a:pPr marL="0" indent="0">
              <a:buNone/>
            </a:pPr>
            <a:r>
              <a:rPr lang="en-US" sz="4400" dirty="0" smtClean="0"/>
              <a:t>		</a:t>
            </a:r>
            <a:r>
              <a:rPr lang="en-US" sz="4000" dirty="0" smtClean="0">
                <a:solidFill>
                  <a:schemeClr val="tx1"/>
                </a:solidFill>
              </a:rPr>
              <a:t>Training </a:t>
            </a:r>
            <a:r>
              <a:rPr lang="en-US" sz="4000" dirty="0">
                <a:solidFill>
                  <a:schemeClr val="tx1"/>
                </a:solidFill>
              </a:rPr>
              <a:t>Webinars </a:t>
            </a:r>
            <a:r>
              <a:rPr lang="en-US" sz="4000" dirty="0" smtClean="0">
                <a:solidFill>
                  <a:schemeClr val="tx1"/>
                </a:solidFill>
              </a:rPr>
              <a:t>Resume… </a:t>
            </a:r>
            <a:r>
              <a:rPr lang="en-US" sz="4000" dirty="0">
                <a:solidFill>
                  <a:schemeClr val="tx1"/>
                </a:solidFill>
              </a:rPr>
              <a:t>	</a:t>
            </a:r>
          </a:p>
          <a:p>
            <a:pPr marL="0" indent="0">
              <a:buNone/>
            </a:pPr>
            <a:r>
              <a:rPr lang="en-US" sz="4400" dirty="0" smtClean="0">
                <a:solidFill>
                  <a:schemeClr val="tx1"/>
                </a:solidFill>
              </a:rPr>
              <a:t>	</a:t>
            </a:r>
            <a:r>
              <a:rPr lang="en-US" sz="3200" dirty="0" smtClean="0">
                <a:solidFill>
                  <a:schemeClr val="tx1"/>
                </a:solidFill>
              </a:rPr>
              <a:t>January 14</a:t>
            </a:r>
            <a:r>
              <a:rPr lang="en-US" sz="3200" baseline="30000" dirty="0" smtClean="0">
                <a:solidFill>
                  <a:schemeClr val="tx1"/>
                </a:solidFill>
              </a:rPr>
              <a:t>th</a:t>
            </a:r>
            <a:r>
              <a:rPr lang="en-US" sz="3200" dirty="0" smtClean="0">
                <a:solidFill>
                  <a:schemeClr val="tx1"/>
                </a:solidFill>
              </a:rPr>
              <a:t>, 2016:  Kick Off for 2016</a:t>
            </a:r>
            <a:endParaRPr lang="en-US" sz="3200" dirty="0">
              <a:solidFill>
                <a:schemeClr val="tx1"/>
              </a:solidFill>
            </a:endParaRPr>
          </a:p>
          <a:p>
            <a:pPr marL="0" indent="0">
              <a:buNone/>
            </a:pPr>
            <a:r>
              <a:rPr lang="en-US" sz="3200" dirty="0">
                <a:solidFill>
                  <a:schemeClr val="tx1"/>
                </a:solidFill>
              </a:rPr>
              <a:t> </a:t>
            </a:r>
            <a:r>
              <a:rPr lang="en-US" sz="3200" dirty="0" smtClean="0">
                <a:solidFill>
                  <a:schemeClr val="tx1"/>
                </a:solidFill>
              </a:rPr>
              <a:t>    January 21</a:t>
            </a:r>
            <a:r>
              <a:rPr lang="en-US" sz="3200" baseline="30000" dirty="0" smtClean="0">
                <a:solidFill>
                  <a:schemeClr val="tx1"/>
                </a:solidFill>
              </a:rPr>
              <a:t>st</a:t>
            </a:r>
            <a:r>
              <a:rPr lang="en-US" sz="3200" dirty="0" smtClean="0">
                <a:solidFill>
                  <a:schemeClr val="tx1"/>
                </a:solidFill>
              </a:rPr>
              <a:t>:  8 Weeks to Director (all new)</a:t>
            </a:r>
          </a:p>
          <a:p>
            <a:endParaRPr lang="en-US" sz="2800" dirty="0"/>
          </a:p>
        </p:txBody>
      </p:sp>
      <p:pic>
        <p:nvPicPr>
          <p:cNvPr id="3" name="Picture 2" descr="http://sites.gsu.edu/bestpractices/files/2014/11/happy-holidays-merry-christmas-light-snow-gifts-celebrations-fireworks-happiness-love-winters-snowflates-santa-snowman-19-1ul1it5.gif"/>
          <p:cNvPicPr/>
          <p:nvPr/>
        </p:nvPicPr>
        <p:blipFill>
          <a:blip r:embed="rId2">
            <a:extLst>
              <a:ext uri="{28A0092B-C50C-407E-A947-70E740481C1C}">
                <a14:useLocalDpi xmlns:a14="http://schemas.microsoft.com/office/drawing/2010/main" val="0"/>
              </a:ext>
            </a:extLst>
          </a:blip>
          <a:srcRect/>
          <a:stretch>
            <a:fillRect/>
          </a:stretch>
        </p:blipFill>
        <p:spPr bwMode="auto">
          <a:xfrm>
            <a:off x="2387600" y="3225800"/>
            <a:ext cx="4914900" cy="3333750"/>
          </a:xfrm>
          <a:prstGeom prst="rect">
            <a:avLst/>
          </a:prstGeom>
          <a:noFill/>
          <a:ln>
            <a:noFill/>
          </a:ln>
        </p:spPr>
      </p:pic>
      <p:sp>
        <p:nvSpPr>
          <p:cNvPr id="4" name="TextBox 3"/>
          <p:cNvSpPr txBox="1"/>
          <p:nvPr/>
        </p:nvSpPr>
        <p:spPr>
          <a:xfrm>
            <a:off x="7759700" y="4165600"/>
            <a:ext cx="1143000" cy="369332"/>
          </a:xfrm>
          <a:prstGeom prst="rect">
            <a:avLst/>
          </a:prstGeom>
          <a:noFill/>
        </p:spPr>
        <p:txBody>
          <a:bodyPr wrap="square" rtlCol="0">
            <a:spAutoFit/>
          </a:bodyPr>
          <a:lstStyle/>
          <a:p>
            <a:r>
              <a:rPr lang="en-US" dirty="0" err="1" smtClean="0"/>
              <a:t>lisa</a:t>
            </a:r>
            <a:endParaRPr lang="en-US" dirty="0"/>
          </a:p>
        </p:txBody>
      </p:sp>
    </p:spTree>
    <p:extLst>
      <p:ext uri="{BB962C8B-B14F-4D97-AF65-F5344CB8AC3E}">
        <p14:creationId xmlns:p14="http://schemas.microsoft.com/office/powerpoint/2010/main" val="192905391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5"/>
        <p:cNvGrpSpPr/>
        <p:nvPr/>
      </p:nvGrpSpPr>
      <p:grpSpPr>
        <a:xfrm>
          <a:off x="0" y="0"/>
          <a:ext cx="0" cy="0"/>
          <a:chOff x="0" y="0"/>
          <a:chExt cx="0" cy="0"/>
        </a:xfrm>
      </p:grpSpPr>
      <p:sp>
        <p:nvSpPr>
          <p:cNvPr id="106" name="Shape 106"/>
          <p:cNvSpPr txBox="1">
            <a:spLocks noGrp="1"/>
          </p:cNvSpPr>
          <p:nvPr>
            <p:ph type="title"/>
          </p:nvPr>
        </p:nvSpPr>
        <p:spPr>
          <a:xfrm>
            <a:off x="561400" y="109635"/>
            <a:ext cx="7886700" cy="971700"/>
          </a:xfrm>
          <a:prstGeom prst="rect">
            <a:avLst/>
          </a:prstGeom>
          <a:noFill/>
          <a:ln>
            <a:noFill/>
          </a:ln>
        </p:spPr>
        <p:txBody>
          <a:bodyPr lIns="91425" tIns="45700" rIns="91425" bIns="45700" anchor="ctr" anchorCtr="0">
            <a:noAutofit/>
          </a:bodyPr>
          <a:lstStyle/>
          <a:p>
            <a:pPr marL="0" marR="0" lvl="0" indent="0" algn="l" rtl="0">
              <a:spcBef>
                <a:spcPts val="0"/>
              </a:spcBef>
              <a:buClr>
                <a:schemeClr val="dk1"/>
              </a:buClr>
              <a:buSzPct val="25000"/>
              <a:buFont typeface="Calibri"/>
              <a:buNone/>
            </a:pPr>
            <a:r>
              <a:rPr lang="en-US" sz="4000" b="1" dirty="0" smtClean="0"/>
              <a:t>         More </a:t>
            </a:r>
            <a:r>
              <a:rPr lang="en-US" sz="4000" b="1" dirty="0"/>
              <a:t>Gift Ideas</a:t>
            </a:r>
          </a:p>
        </p:txBody>
      </p:sp>
      <p:sp>
        <p:nvSpPr>
          <p:cNvPr id="107" name="Shape 107"/>
          <p:cNvSpPr txBox="1">
            <a:spLocks noGrp="1"/>
          </p:cNvSpPr>
          <p:nvPr>
            <p:ph type="body" idx="1"/>
          </p:nvPr>
        </p:nvSpPr>
        <p:spPr>
          <a:xfrm>
            <a:off x="307850" y="1081335"/>
            <a:ext cx="8207400" cy="5695799"/>
          </a:xfrm>
          <a:prstGeom prst="rect">
            <a:avLst/>
          </a:prstGeom>
          <a:noFill/>
          <a:ln>
            <a:noFill/>
          </a:ln>
        </p:spPr>
        <p:txBody>
          <a:bodyPr lIns="91425" tIns="45700" rIns="91425" bIns="45700" anchor="t" anchorCtr="0">
            <a:noAutofit/>
          </a:bodyPr>
          <a:lstStyle/>
          <a:p>
            <a:pPr marL="0" marR="0" lvl="0" indent="0" algn="l" rtl="0">
              <a:spcBef>
                <a:spcPts val="407"/>
              </a:spcBef>
              <a:buNone/>
            </a:pPr>
            <a:r>
              <a:rPr lang="en-US" sz="1800" b="1" dirty="0">
                <a:solidFill>
                  <a:srgbClr val="674EA7"/>
                </a:solidFill>
                <a:latin typeface="Arial"/>
                <a:ea typeface="Arial"/>
                <a:cs typeface="Arial"/>
                <a:sym typeface="Arial"/>
              </a:rPr>
              <a:t>FOR GALS</a:t>
            </a:r>
            <a:r>
              <a:rPr lang="en-US" sz="1100" dirty="0">
                <a:latin typeface="Arial"/>
                <a:ea typeface="Arial"/>
                <a:cs typeface="Arial"/>
                <a:sym typeface="Arial"/>
              </a:rPr>
              <a:t>				</a:t>
            </a:r>
          </a:p>
          <a:p>
            <a:pPr marL="0" marR="0" lvl="0" indent="0" algn="l" rtl="0">
              <a:spcBef>
                <a:spcPts val="407"/>
              </a:spcBef>
              <a:buNone/>
            </a:pPr>
            <a:r>
              <a:rPr lang="en-US" sz="1800" dirty="0">
                <a:latin typeface="Arial"/>
                <a:ea typeface="Arial"/>
                <a:cs typeface="Arial"/>
                <a:sym typeface="Arial"/>
              </a:rPr>
              <a:t>*ENFUSELLE Anti-Aging Skin Care collection with a lighted makeup mirror.</a:t>
            </a:r>
          </a:p>
          <a:p>
            <a:pPr marL="0" marR="0" lvl="0" indent="0" algn="l" rtl="0">
              <a:spcBef>
                <a:spcPts val="407"/>
              </a:spcBef>
              <a:buNone/>
            </a:pPr>
            <a:r>
              <a:rPr lang="en-US" sz="1800" dirty="0">
                <a:latin typeface="Arial"/>
                <a:ea typeface="Arial"/>
                <a:cs typeface="Arial"/>
                <a:sym typeface="Arial"/>
              </a:rPr>
              <a:t>*ENFUSELLE Infusing Mineral Masque and Skin Polisher with a silky robe, one in each pocket. 	</a:t>
            </a:r>
            <a:r>
              <a:rPr lang="en-US" sz="1100" dirty="0">
                <a:latin typeface="Arial"/>
                <a:ea typeface="Arial"/>
                <a:cs typeface="Arial"/>
                <a:sym typeface="Arial"/>
              </a:rPr>
              <a:t>					</a:t>
            </a:r>
          </a:p>
          <a:p>
            <a:pPr marL="0" marR="0" lvl="0" indent="0" algn="l" rtl="0">
              <a:spcBef>
                <a:spcPts val="407"/>
              </a:spcBef>
              <a:buNone/>
            </a:pPr>
            <a:r>
              <a:rPr lang="en-US" sz="1100" dirty="0">
                <a:latin typeface="Arial"/>
                <a:ea typeface="Arial"/>
                <a:cs typeface="Arial"/>
                <a:sym typeface="Arial"/>
              </a:rPr>
              <a:t>					</a:t>
            </a:r>
          </a:p>
          <a:p>
            <a:pPr marL="0" marR="0" lvl="0" indent="0" algn="l" rtl="0">
              <a:spcBef>
                <a:spcPts val="407"/>
              </a:spcBef>
              <a:buNone/>
            </a:pPr>
            <a:r>
              <a:rPr lang="en-US" sz="1800" b="1" dirty="0">
                <a:solidFill>
                  <a:srgbClr val="0000FF"/>
                </a:solidFill>
                <a:latin typeface="Arial"/>
                <a:ea typeface="Arial"/>
                <a:cs typeface="Arial"/>
                <a:sym typeface="Arial"/>
              </a:rPr>
              <a:t>FOR YOUNG PARENTS AND KIDS			</a:t>
            </a:r>
            <a:r>
              <a:rPr lang="en-US" sz="1800" dirty="0">
                <a:latin typeface="Arial"/>
                <a:ea typeface="Arial"/>
                <a:cs typeface="Arial"/>
                <a:sym typeface="Arial"/>
              </a:rPr>
              <a:t>	</a:t>
            </a:r>
          </a:p>
          <a:p>
            <a:pPr marL="0" marR="0" lvl="0" indent="0" algn="l" rtl="0">
              <a:spcBef>
                <a:spcPts val="407"/>
              </a:spcBef>
              <a:buNone/>
            </a:pPr>
            <a:r>
              <a:rPr lang="en-US" sz="1800" dirty="0">
                <a:latin typeface="Arial"/>
                <a:ea typeface="Arial"/>
                <a:cs typeface="Arial"/>
                <a:sym typeface="Arial"/>
              </a:rPr>
              <a:t>*Basic-H2 Organic Super Cleaning Wipes and Germ Off Wipes with some fun tub toys, or a set of baby clothes, blanket, etc. (Include info why these products are safer for baby and the whole family.)</a:t>
            </a:r>
          </a:p>
          <a:p>
            <a:pPr marL="0" marR="0" lvl="0" indent="0" algn="l" rtl="0">
              <a:spcBef>
                <a:spcPts val="407"/>
              </a:spcBef>
              <a:buNone/>
            </a:pPr>
            <a:r>
              <a:rPr lang="en-US" sz="1800" dirty="0">
                <a:latin typeface="Arial"/>
                <a:ea typeface="Arial"/>
                <a:cs typeface="Arial"/>
                <a:sym typeface="Arial"/>
              </a:rPr>
              <a:t>*MIGHTY SMART “Smart Candy” with books and fun pens for a grade schooler.				</a:t>
            </a:r>
          </a:p>
          <a:p>
            <a:pPr marL="0" marR="0" lvl="0" indent="0" algn="l" rtl="0">
              <a:spcBef>
                <a:spcPts val="407"/>
              </a:spcBef>
              <a:buNone/>
            </a:pPr>
            <a:r>
              <a:rPr lang="en-US" sz="1800" dirty="0">
                <a:latin typeface="Arial"/>
                <a:ea typeface="Arial"/>
                <a:cs typeface="Arial"/>
                <a:sym typeface="Arial"/>
              </a:rPr>
              <a:t>*Vita-Lea, Meal Shakes and a SHAKLEE Shaker with a fun wake-up alarm clock.</a:t>
            </a:r>
            <a:r>
              <a:rPr lang="en-US" sz="1100" dirty="0">
                <a:latin typeface="Arial"/>
                <a:ea typeface="Arial"/>
                <a:cs typeface="Arial"/>
                <a:sym typeface="Arial"/>
              </a:rPr>
              <a:t>	</a:t>
            </a:r>
          </a:p>
          <a:p>
            <a:pPr marL="0" marR="0" lvl="0" indent="0" algn="l" rtl="0">
              <a:spcBef>
                <a:spcPts val="407"/>
              </a:spcBef>
              <a:buNone/>
            </a:pPr>
            <a:r>
              <a:rPr lang="en-US" sz="1800" b="1" dirty="0">
                <a:solidFill>
                  <a:srgbClr val="741B47"/>
                </a:solidFill>
                <a:latin typeface="Arial"/>
                <a:ea typeface="Arial"/>
                <a:cs typeface="Arial"/>
                <a:sym typeface="Arial"/>
              </a:rPr>
              <a:t>A COLDS &amp; FLU PACKAGE</a:t>
            </a:r>
            <a:r>
              <a:rPr lang="en-US" sz="1800" dirty="0">
                <a:latin typeface="Arial"/>
                <a:ea typeface="Arial"/>
                <a:cs typeface="Arial"/>
                <a:sym typeface="Arial"/>
              </a:rPr>
              <a:t> (about $239) Alfalfa, Defend &amp; Resist, Extra Vita-Lea without Iron, Garlic, GERM OFF Wipes, </a:t>
            </a:r>
            <a:r>
              <a:rPr lang="en-US" sz="1800" dirty="0" err="1">
                <a:latin typeface="Arial"/>
                <a:ea typeface="Arial"/>
                <a:cs typeface="Arial"/>
                <a:sym typeface="Arial"/>
              </a:rPr>
              <a:t>Liqui</a:t>
            </a:r>
            <a:r>
              <a:rPr lang="en-US" sz="1800" dirty="0">
                <a:latin typeface="Arial"/>
                <a:ea typeface="Arial"/>
                <a:cs typeface="Arial"/>
                <a:sym typeface="Arial"/>
              </a:rPr>
              <a:t>-Lea, </a:t>
            </a:r>
            <a:r>
              <a:rPr lang="en-US" sz="1800" dirty="0" err="1">
                <a:latin typeface="Arial"/>
                <a:ea typeface="Arial"/>
                <a:cs typeface="Arial"/>
                <a:sym typeface="Arial"/>
              </a:rPr>
              <a:t>Optiflora</a:t>
            </a:r>
            <a:r>
              <a:rPr lang="en-US" sz="1800" dirty="0">
                <a:latin typeface="Arial"/>
                <a:ea typeface="Arial"/>
                <a:cs typeface="Arial"/>
                <a:sym typeface="Arial"/>
              </a:rPr>
              <a:t> Pro-biotic, Performance Lemon Lime, Performance Orange, Vita-C Chewable, Vita-C Tablet, Vitamin D3, Zinc.</a:t>
            </a:r>
            <a:r>
              <a:rPr lang="en-US" sz="1100" dirty="0">
                <a:latin typeface="Arial"/>
                <a:ea typeface="Arial"/>
                <a:cs typeface="Arial"/>
                <a:sym typeface="Arial"/>
              </a:rPr>
              <a:t>			</a:t>
            </a:r>
          </a:p>
          <a:p>
            <a:pPr marL="0" marR="0" lvl="0" indent="0" algn="l" rtl="0">
              <a:spcBef>
                <a:spcPts val="407"/>
              </a:spcBef>
              <a:buNone/>
            </a:pPr>
            <a:r>
              <a:rPr lang="en-US" sz="1100" dirty="0">
                <a:latin typeface="Arial"/>
                <a:ea typeface="Arial"/>
                <a:cs typeface="Arial"/>
                <a:sym typeface="Arial"/>
              </a:rPr>
              <a:t>					</a:t>
            </a:r>
          </a:p>
          <a:p>
            <a:pPr marL="0" marR="0" lvl="0" indent="0" algn="l" rtl="0">
              <a:spcBef>
                <a:spcPts val="407"/>
              </a:spcBef>
              <a:buNone/>
            </a:pPr>
            <a:r>
              <a:rPr lang="en-US" sz="1100" dirty="0">
                <a:latin typeface="Arial"/>
                <a:ea typeface="Arial"/>
                <a:cs typeface="Arial"/>
                <a:sym typeface="Arial"/>
              </a:rPr>
              <a:t>				</a:t>
            </a:r>
          </a:p>
          <a:p>
            <a:pPr marL="0" marR="0" lvl="0" indent="0" algn="l" rtl="0">
              <a:spcBef>
                <a:spcPts val="407"/>
              </a:spcBef>
              <a:buNone/>
            </a:pPr>
            <a:r>
              <a:rPr lang="en-US" sz="1100" dirty="0">
                <a:latin typeface="Arial"/>
                <a:ea typeface="Arial"/>
                <a:cs typeface="Arial"/>
                <a:sym typeface="Arial"/>
              </a:rPr>
              <a:t>			</a:t>
            </a:r>
          </a:p>
          <a:p>
            <a:pPr marL="0" marR="0" lvl="0" indent="0" algn="l" rtl="0">
              <a:spcBef>
                <a:spcPts val="407"/>
              </a:spcBef>
              <a:buNone/>
            </a:pPr>
            <a:r>
              <a:rPr lang="en-US" sz="1100" dirty="0">
                <a:latin typeface="Arial"/>
                <a:ea typeface="Arial"/>
                <a:cs typeface="Arial"/>
                <a:sym typeface="Arial"/>
              </a:rPr>
              <a:t>		</a:t>
            </a:r>
          </a:p>
          <a:p>
            <a:pPr marL="0" marR="0" lvl="0" indent="0" algn="l" rtl="0">
              <a:spcBef>
                <a:spcPts val="407"/>
              </a:spcBef>
              <a:buNone/>
            </a:pPr>
            <a:r>
              <a:rPr lang="en-US" sz="1100" dirty="0">
                <a:latin typeface="Arial"/>
                <a:ea typeface="Arial"/>
                <a:cs typeface="Arial"/>
                <a:sym typeface="Arial"/>
              </a:rPr>
              <a:t>		</a:t>
            </a:r>
          </a:p>
          <a:p>
            <a:pPr marL="0" marR="0" lvl="0" indent="0" algn="l" rtl="0">
              <a:spcBef>
                <a:spcPts val="407"/>
              </a:spcBef>
              <a:buNone/>
            </a:pPr>
            <a:r>
              <a:rPr lang="en-US" sz="1100" dirty="0">
                <a:latin typeface="Arial"/>
                <a:ea typeface="Arial"/>
                <a:cs typeface="Arial"/>
                <a:sym typeface="Arial"/>
              </a:rPr>
              <a:t>		</a:t>
            </a:r>
          </a:p>
          <a:p>
            <a:pPr marL="0" marR="0" lvl="0" indent="0" algn="l" rtl="0">
              <a:spcBef>
                <a:spcPts val="407"/>
              </a:spcBef>
              <a:buNone/>
            </a:pPr>
            <a:r>
              <a:rPr lang="en-US" sz="1800" dirty="0">
                <a:latin typeface="Arial"/>
                <a:ea typeface="Arial"/>
                <a:cs typeface="Arial"/>
                <a:sym typeface="Arial"/>
              </a:rPr>
              <a:t>		</a:t>
            </a:r>
          </a:p>
          <a:p>
            <a:pPr marL="0" marR="0" lvl="0" indent="0" algn="l" rtl="0">
              <a:spcBef>
                <a:spcPts val="407"/>
              </a:spcBef>
              <a:buNone/>
            </a:pPr>
            <a:r>
              <a:rPr lang="en-US" sz="1100" dirty="0">
                <a:latin typeface="Arial"/>
                <a:ea typeface="Arial"/>
                <a:cs typeface="Arial"/>
                <a:sym typeface="Arial"/>
              </a:rPr>
              <a:t>		</a:t>
            </a:r>
          </a:p>
          <a:p>
            <a:pPr marL="0" marR="0" lvl="0" indent="0" algn="l" rtl="0">
              <a:spcBef>
                <a:spcPts val="407"/>
              </a:spcBef>
              <a:buClr>
                <a:schemeClr val="dk1"/>
              </a:buClr>
              <a:buSzPct val="100000"/>
              <a:buFont typeface="Arial"/>
              <a:buNone/>
            </a:pPr>
            <a:r>
              <a:rPr lang="en-US" sz="1100" dirty="0">
                <a:latin typeface="Arial"/>
                <a:ea typeface="Arial"/>
                <a:cs typeface="Arial"/>
                <a:sym typeface="Arial"/>
              </a:rPr>
              <a:t>			</a:t>
            </a:r>
          </a:p>
          <a:p>
            <a:pPr marL="0" marR="0" lvl="0" indent="0" algn="l" rtl="0">
              <a:spcBef>
                <a:spcPts val="407"/>
              </a:spcBef>
              <a:buClr>
                <a:schemeClr val="dk1"/>
              </a:buClr>
              <a:buSzPct val="100000"/>
              <a:buFont typeface="Arial"/>
              <a:buNone/>
            </a:pPr>
            <a:r>
              <a:rPr lang="en-US" sz="1100" dirty="0">
                <a:latin typeface="Arial"/>
                <a:ea typeface="Arial"/>
                <a:cs typeface="Arial"/>
                <a:sym typeface="Arial"/>
              </a:rPr>
              <a:t>		</a:t>
            </a:r>
          </a:p>
          <a:p>
            <a:pPr marL="0" marR="0" lvl="0" indent="0" algn="l" rtl="0">
              <a:spcBef>
                <a:spcPts val="407"/>
              </a:spcBef>
              <a:buNone/>
            </a:pPr>
            <a:r>
              <a:rPr lang="en-US" sz="2035" b="1" i="0" u="none" strike="noStrike" cap="none" baseline="0" dirty="0">
                <a:solidFill>
                  <a:schemeClr val="dk1"/>
                </a:solidFill>
                <a:latin typeface="Calibri"/>
                <a:ea typeface="Calibri"/>
                <a:cs typeface="Calibri"/>
                <a:sym typeface="Calibri"/>
              </a:rPr>
              <a:t>	</a:t>
            </a:r>
          </a:p>
          <a:p>
            <a:pPr marL="514350" marR="0" lvl="0" indent="-385127" algn="l" rtl="0">
              <a:spcBef>
                <a:spcPts val="407"/>
              </a:spcBef>
              <a:buClr>
                <a:schemeClr val="dk1"/>
              </a:buClr>
              <a:buFont typeface="Calibri"/>
              <a:buNone/>
            </a:pPr>
            <a:endParaRPr sz="2035" b="0" i="0" u="none" strike="noStrike" cap="none" baseline="0" dirty="0">
              <a:solidFill>
                <a:schemeClr val="dk1"/>
              </a:solidFill>
              <a:latin typeface="Calibri"/>
              <a:ea typeface="Calibri"/>
              <a:cs typeface="Calibri"/>
              <a:sym typeface="Calibri"/>
            </a:endParaRPr>
          </a:p>
        </p:txBody>
      </p:sp>
      <p:pic>
        <p:nvPicPr>
          <p:cNvPr id="4" name="Picture 3" descr="http://englishwithatwist.com/wp-content/uploads/2013/12/Merry-Christmas_Blog-and-Email.jpg"/>
          <p:cNvPicPr/>
          <p:nvPr/>
        </p:nvPicPr>
        <p:blipFill>
          <a:blip r:embed="rId3">
            <a:extLst>
              <a:ext uri="{28A0092B-C50C-407E-A947-70E740481C1C}">
                <a14:useLocalDpi xmlns:a14="http://schemas.microsoft.com/office/drawing/2010/main" val="0"/>
              </a:ext>
            </a:extLst>
          </a:blip>
          <a:srcRect/>
          <a:stretch>
            <a:fillRect/>
          </a:stretch>
        </p:blipFill>
        <p:spPr bwMode="auto">
          <a:xfrm>
            <a:off x="6445250" y="109635"/>
            <a:ext cx="2070000" cy="1287365"/>
          </a:xfrm>
          <a:prstGeom prst="rect">
            <a:avLst/>
          </a:prstGeom>
          <a:noFill/>
          <a:ln>
            <a:noFill/>
          </a:ln>
        </p:spPr>
      </p:pic>
      <p:sp>
        <p:nvSpPr>
          <p:cNvPr id="2" name="TextBox 1"/>
          <p:cNvSpPr txBox="1"/>
          <p:nvPr/>
        </p:nvSpPr>
        <p:spPr>
          <a:xfrm>
            <a:off x="6705600" y="6146800"/>
            <a:ext cx="2336800" cy="369332"/>
          </a:xfrm>
          <a:prstGeom prst="rect">
            <a:avLst/>
          </a:prstGeom>
          <a:noFill/>
        </p:spPr>
        <p:txBody>
          <a:bodyPr wrap="square" rtlCol="0">
            <a:spAutoFit/>
          </a:bodyPr>
          <a:lstStyle/>
          <a:p>
            <a:r>
              <a:rPr lang="en-US" dirty="0" err="1" smtClean="0"/>
              <a:t>becky</a:t>
            </a:r>
            <a:endParaRPr lang="en-US" dirty="0"/>
          </a:p>
        </p:txBody>
      </p:sp>
    </p:spTree>
    <p:extLst>
      <p:ext uri="{BB962C8B-B14F-4D97-AF65-F5344CB8AC3E}">
        <p14:creationId xmlns:p14="http://schemas.microsoft.com/office/powerpoint/2010/main" val="2095660177"/>
      </p:ext>
    </p:extLst>
  </p:cSld>
  <p:clrMapOvr>
    <a:masterClrMapping/>
  </p:clrMapOvr>
  <p:transition spd="slow">
    <p:cu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dirty="0"/>
              <a:t>So...I walked into the bank and did this yesterday! </a:t>
            </a:r>
            <a:r>
              <a:rPr lang="en-US" sz="2400" dirty="0" err="1"/>
              <a:t>WooHoo</a:t>
            </a:r>
            <a:r>
              <a:rPr lang="en-US" sz="2400" dirty="0"/>
              <a:t>!!!! Mortgage </a:t>
            </a:r>
            <a:r>
              <a:rPr lang="en-US" sz="2400" dirty="0" smtClean="0"/>
              <a:t>paid off</a:t>
            </a:r>
            <a:r>
              <a:rPr lang="en-US" sz="2400" dirty="0"/>
              <a:t> </a:t>
            </a:r>
            <a:r>
              <a:rPr lang="en-US" sz="2400" dirty="0" smtClean="0"/>
              <a:t>…. </a:t>
            </a:r>
            <a:r>
              <a:rPr lang="en-US" sz="2400" dirty="0"/>
              <a:t>check</a:t>
            </a:r>
            <a:r>
              <a:rPr lang="en-US" sz="2400" dirty="0" smtClean="0"/>
              <a:t>.  Crystal Johnson</a:t>
            </a:r>
            <a:endParaRPr lang="en-US" sz="2400" dirty="0"/>
          </a:p>
        </p:txBody>
      </p:sp>
      <p:pic>
        <p:nvPicPr>
          <p:cNvPr id="4" name="Content Placeholder 3"/>
          <p:cNvPicPr>
            <a:picLocks noGrp="1" noChangeAspect="1"/>
          </p:cNvPicPr>
          <p:nvPr>
            <p:ph idx="1"/>
          </p:nvPr>
        </p:nvPicPr>
        <p:blipFill>
          <a:blip r:embed="rId2"/>
          <a:srcRect t="13336" b="13336"/>
          <a:stretch>
            <a:fillRect/>
          </a:stretch>
        </p:blipFill>
        <p:spPr/>
      </p:pic>
    </p:spTree>
    <p:extLst>
      <p:ext uri="{BB962C8B-B14F-4D97-AF65-F5344CB8AC3E}">
        <p14:creationId xmlns:p14="http://schemas.microsoft.com/office/powerpoint/2010/main" val="287232098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457200" y="2264842"/>
            <a:ext cx="8229600" cy="3645431"/>
          </a:xfrm>
        </p:spPr>
        <p:txBody>
          <a:bodyPr>
            <a:normAutofit lnSpcReduction="10000"/>
          </a:bodyPr>
          <a:lstStyle/>
          <a:p>
            <a:r>
              <a:rPr lang="en-US" dirty="0" smtClean="0">
                <a:solidFill>
                  <a:schemeClr val="tx1"/>
                </a:solidFill>
              </a:rPr>
              <a:t>Sponsor FREE with 100 PV extended to December 31</a:t>
            </a:r>
            <a:r>
              <a:rPr lang="en-US" baseline="30000" dirty="0" smtClean="0">
                <a:solidFill>
                  <a:schemeClr val="tx1"/>
                </a:solidFill>
              </a:rPr>
              <a:t>st</a:t>
            </a:r>
            <a:r>
              <a:rPr lang="en-US" dirty="0" smtClean="0">
                <a:solidFill>
                  <a:schemeClr val="tx1"/>
                </a:solidFill>
              </a:rPr>
              <a:t>, 2015</a:t>
            </a:r>
          </a:p>
          <a:p>
            <a:r>
              <a:rPr lang="en-US" dirty="0" smtClean="0">
                <a:solidFill>
                  <a:schemeClr val="tx1"/>
                </a:solidFill>
              </a:rPr>
              <a:t>Set up your January 9</a:t>
            </a:r>
            <a:r>
              <a:rPr lang="en-US" baseline="30000" dirty="0" smtClean="0">
                <a:solidFill>
                  <a:schemeClr val="tx1"/>
                </a:solidFill>
              </a:rPr>
              <a:t>th</a:t>
            </a:r>
            <a:r>
              <a:rPr lang="en-US" dirty="0" smtClean="0">
                <a:solidFill>
                  <a:schemeClr val="tx1"/>
                </a:solidFill>
              </a:rPr>
              <a:t> Kick-Off meeting.  Register it with Shaklee to receive a suggested agenda, video, etc.  Get ready for the next 100 Days to Amazing.</a:t>
            </a:r>
          </a:p>
          <a:p>
            <a:r>
              <a:rPr lang="en-US" dirty="0" smtClean="0">
                <a:solidFill>
                  <a:schemeClr val="tx1"/>
                </a:solidFill>
              </a:rPr>
              <a:t>Start now to think about your goals for those 100 days. </a:t>
            </a:r>
          </a:p>
          <a:p>
            <a:r>
              <a:rPr lang="en-US" dirty="0" smtClean="0">
                <a:solidFill>
                  <a:schemeClr val="tx1"/>
                </a:solidFill>
              </a:rPr>
              <a:t>Get a plan in place to hit the ground running January 1</a:t>
            </a:r>
            <a:r>
              <a:rPr lang="en-US" baseline="30000" dirty="0" smtClean="0">
                <a:solidFill>
                  <a:schemeClr val="tx1"/>
                </a:solidFill>
              </a:rPr>
              <a:t>st</a:t>
            </a:r>
            <a:r>
              <a:rPr lang="en-US" dirty="0" smtClean="0">
                <a:solidFill>
                  <a:schemeClr val="tx1"/>
                </a:solidFill>
              </a:rPr>
              <a:t>, 2016.</a:t>
            </a:r>
          </a:p>
          <a:p>
            <a:r>
              <a:rPr lang="en-US" dirty="0" smtClean="0">
                <a:solidFill>
                  <a:schemeClr val="tx1"/>
                </a:solidFill>
              </a:rPr>
              <a:t>Chairman’s Retreat Accelerator is in affect until end of December – sponsor  5 new distributors with 100 PV order</a:t>
            </a:r>
          </a:p>
          <a:p>
            <a:pPr marL="0" indent="0">
              <a:buNone/>
            </a:pPr>
            <a:r>
              <a:rPr lang="en-US" dirty="0">
                <a:solidFill>
                  <a:schemeClr val="tx1"/>
                </a:solidFill>
              </a:rPr>
              <a:t> </a:t>
            </a:r>
            <a:r>
              <a:rPr lang="en-US" dirty="0" smtClean="0">
                <a:solidFill>
                  <a:schemeClr val="tx1"/>
                </a:solidFill>
              </a:rPr>
              <a:t>     or Gold </a:t>
            </a:r>
            <a:r>
              <a:rPr lang="en-US" dirty="0" err="1" smtClean="0">
                <a:solidFill>
                  <a:schemeClr val="tx1"/>
                </a:solidFill>
              </a:rPr>
              <a:t>Paks</a:t>
            </a:r>
            <a:r>
              <a:rPr lang="en-US" dirty="0" smtClean="0">
                <a:solidFill>
                  <a:schemeClr val="tx1"/>
                </a:solidFill>
              </a:rPr>
              <a:t>.</a:t>
            </a:r>
          </a:p>
          <a:p>
            <a:endParaRPr lang="en-US" dirty="0"/>
          </a:p>
          <a:p>
            <a:pPr marL="0" indent="0">
              <a:buNone/>
            </a:pPr>
            <a:r>
              <a:rPr lang="en-US" b="1" i="1" dirty="0" smtClean="0">
                <a:solidFill>
                  <a:srgbClr val="7030A0"/>
                </a:solidFill>
              </a:rPr>
              <a:t>   How you end 2015 is how you’ll begin 2016!!</a:t>
            </a:r>
          </a:p>
          <a:p>
            <a:endParaRPr lang="en-US" dirty="0"/>
          </a:p>
        </p:txBody>
      </p:sp>
      <p:sp>
        <p:nvSpPr>
          <p:cNvPr id="4" name="Title 3"/>
          <p:cNvSpPr>
            <a:spLocks noGrp="1"/>
          </p:cNvSpPr>
          <p:nvPr>
            <p:ph type="title"/>
          </p:nvPr>
        </p:nvSpPr>
        <p:spPr>
          <a:xfrm>
            <a:off x="457200" y="765705"/>
            <a:ext cx="8229600" cy="1143000"/>
          </a:xfrm>
        </p:spPr>
        <p:txBody>
          <a:bodyPr>
            <a:noAutofit/>
          </a:bodyPr>
          <a:lstStyle/>
          <a:p>
            <a:r>
              <a:rPr lang="en-US" sz="3600" dirty="0" smtClean="0"/>
              <a:t>Look forward to a strong close to December and a running start on January</a:t>
            </a:r>
            <a:endParaRPr lang="en-US" sz="3600" dirty="0"/>
          </a:p>
        </p:txBody>
      </p:sp>
      <p:pic>
        <p:nvPicPr>
          <p:cNvPr id="6" name="Picture 5" descr="https://liandamarta.files.wordpress.com/2014/01/hd-wallpaper-with-fireworks-at-new-years-eve.jpg"/>
          <p:cNvPicPr/>
          <p:nvPr/>
        </p:nvPicPr>
        <p:blipFill>
          <a:blip r:embed="rId2">
            <a:extLst>
              <a:ext uri="{28A0092B-C50C-407E-A947-70E740481C1C}">
                <a14:useLocalDpi xmlns:a14="http://schemas.microsoft.com/office/drawing/2010/main" val="0"/>
              </a:ext>
            </a:extLst>
          </a:blip>
          <a:srcRect/>
          <a:stretch>
            <a:fillRect/>
          </a:stretch>
        </p:blipFill>
        <p:spPr bwMode="auto">
          <a:xfrm>
            <a:off x="5638801" y="4786312"/>
            <a:ext cx="3266122" cy="1919288"/>
          </a:xfrm>
          <a:prstGeom prst="rect">
            <a:avLst/>
          </a:prstGeom>
          <a:noFill/>
          <a:ln>
            <a:noFill/>
          </a:ln>
        </p:spPr>
      </p:pic>
      <p:sp>
        <p:nvSpPr>
          <p:cNvPr id="2" name="TextBox 1"/>
          <p:cNvSpPr txBox="1"/>
          <p:nvPr/>
        </p:nvSpPr>
        <p:spPr>
          <a:xfrm>
            <a:off x="3822700" y="6096000"/>
            <a:ext cx="1295400" cy="369332"/>
          </a:xfrm>
          <a:prstGeom prst="rect">
            <a:avLst/>
          </a:prstGeom>
          <a:noFill/>
        </p:spPr>
        <p:txBody>
          <a:bodyPr wrap="square" rtlCol="0">
            <a:spAutoFit/>
          </a:bodyPr>
          <a:lstStyle/>
          <a:p>
            <a:r>
              <a:rPr lang="en-US" dirty="0" err="1" smtClean="0"/>
              <a:t>lisa</a:t>
            </a:r>
            <a:endParaRPr lang="en-US" dirty="0"/>
          </a:p>
        </p:txBody>
      </p:sp>
    </p:spTree>
    <p:extLst>
      <p:ext uri="{BB962C8B-B14F-4D97-AF65-F5344CB8AC3E}">
        <p14:creationId xmlns:p14="http://schemas.microsoft.com/office/powerpoint/2010/main" val="40994103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2080" y="453651"/>
            <a:ext cx="5246691" cy="1037208"/>
          </a:xfrm>
          <a:ln>
            <a:solidFill>
              <a:schemeClr val="accent5">
                <a:lumMod val="75000"/>
              </a:schemeClr>
            </a:solidFill>
          </a:ln>
        </p:spPr>
        <p:txBody>
          <a:bodyPr/>
          <a:lstStyle/>
          <a:p>
            <a:r>
              <a:rPr lang="en-US" sz="4000" b="0" dirty="0" smtClean="0">
                <a:solidFill>
                  <a:schemeClr val="tx1"/>
                </a:solidFill>
              </a:rPr>
              <a:t>100 </a:t>
            </a:r>
            <a:r>
              <a:rPr lang="en-US" sz="4000" b="0" cap="none" dirty="0" smtClean="0">
                <a:solidFill>
                  <a:schemeClr val="tx1"/>
                </a:solidFill>
              </a:rPr>
              <a:t>Days To Amazing</a:t>
            </a:r>
            <a:r>
              <a:rPr lang="en-US" sz="4400" b="0" cap="none" dirty="0" smtClean="0">
                <a:solidFill>
                  <a:schemeClr val="tx1"/>
                </a:solidFill>
              </a:rPr>
              <a:t/>
            </a:r>
            <a:br>
              <a:rPr lang="en-US" sz="4400" b="0" cap="none" dirty="0" smtClean="0">
                <a:solidFill>
                  <a:schemeClr val="tx1"/>
                </a:solidFill>
              </a:rPr>
            </a:br>
            <a:r>
              <a:rPr lang="en-US" sz="2800" b="0" cap="none" dirty="0" smtClean="0">
                <a:solidFill>
                  <a:schemeClr val="tx1"/>
                </a:solidFill>
              </a:rPr>
              <a:t>Fall Business Training 2015</a:t>
            </a:r>
            <a:endParaRPr lang="en-US" sz="2800" b="0" cap="none" dirty="0">
              <a:solidFill>
                <a:schemeClr val="tx1"/>
              </a:solidFill>
            </a:endParaRPr>
          </a:p>
        </p:txBody>
      </p:sp>
      <p:sp>
        <p:nvSpPr>
          <p:cNvPr id="3" name="Text Placeholder 2"/>
          <p:cNvSpPr>
            <a:spLocks noGrp="1"/>
          </p:cNvSpPr>
          <p:nvPr>
            <p:ph type="body" idx="1"/>
          </p:nvPr>
        </p:nvSpPr>
        <p:spPr>
          <a:xfrm>
            <a:off x="532080" y="1659466"/>
            <a:ext cx="6570849" cy="1855292"/>
          </a:xfrm>
          <a:ln>
            <a:solidFill>
              <a:schemeClr val="accent5">
                <a:lumMod val="50000"/>
              </a:schemeClr>
            </a:solidFill>
          </a:ln>
        </p:spPr>
        <p:txBody>
          <a:bodyPr>
            <a:normAutofit/>
          </a:bodyPr>
          <a:lstStyle/>
          <a:p>
            <a:r>
              <a:rPr lang="en-US" sz="3200" dirty="0" smtClean="0">
                <a:solidFill>
                  <a:schemeClr val="tx1"/>
                </a:solidFill>
              </a:rPr>
              <a:t>	</a:t>
            </a:r>
            <a:r>
              <a:rPr lang="en-US" sz="3200" dirty="0">
                <a:solidFill>
                  <a:schemeClr val="tx1"/>
                </a:solidFill>
              </a:rPr>
              <a:t>	</a:t>
            </a:r>
            <a:r>
              <a:rPr lang="en-US" sz="3200" dirty="0" smtClean="0">
                <a:solidFill>
                  <a:schemeClr val="tx1"/>
                </a:solidFill>
              </a:rPr>
              <a:t>	 </a:t>
            </a:r>
            <a:r>
              <a:rPr lang="en-US" sz="4000" dirty="0" smtClean="0">
                <a:solidFill>
                  <a:schemeClr val="tx1"/>
                </a:solidFill>
              </a:rPr>
              <a:t>Perseverance – </a:t>
            </a:r>
            <a:r>
              <a:rPr lang="en-US" sz="3200" dirty="0" smtClean="0">
                <a:solidFill>
                  <a:schemeClr val="tx1"/>
                </a:solidFill>
              </a:rPr>
              <a:t> 	</a:t>
            </a:r>
          </a:p>
          <a:p>
            <a:r>
              <a:rPr lang="en-US" sz="3200" dirty="0" smtClean="0">
                <a:solidFill>
                  <a:schemeClr val="tx1"/>
                </a:solidFill>
              </a:rPr>
              <a:t>with Key Coordinator Margaret </a:t>
            </a:r>
            <a:r>
              <a:rPr lang="en-US" sz="3200" dirty="0" err="1" smtClean="0">
                <a:solidFill>
                  <a:schemeClr val="tx1"/>
                </a:solidFill>
              </a:rPr>
              <a:t>Trost</a:t>
            </a:r>
            <a:r>
              <a:rPr lang="en-US" sz="3200" dirty="0" smtClean="0">
                <a:solidFill>
                  <a:schemeClr val="tx1"/>
                </a:solidFill>
              </a:rPr>
              <a:t> </a:t>
            </a:r>
          </a:p>
          <a:p>
            <a:r>
              <a:rPr lang="en-US" sz="2400" dirty="0" smtClean="0">
                <a:solidFill>
                  <a:schemeClr val="tx1"/>
                </a:solidFill>
              </a:rPr>
              <a:t>			Thursday Dec 3, 2015 Session #14</a:t>
            </a:r>
          </a:p>
        </p:txBody>
      </p:sp>
      <p:pic>
        <p:nvPicPr>
          <p:cNvPr id="5" name="Picture 4" descr="Lisa Anderson 2013.jpg"/>
          <p:cNvPicPr>
            <a:picLocks noChangeAspect="1"/>
          </p:cNvPicPr>
          <p:nvPr/>
        </p:nvPicPr>
        <p:blipFill>
          <a:blip r:embed="rId3" cstate="print"/>
          <a:stretch>
            <a:fillRect/>
          </a:stretch>
        </p:blipFill>
        <p:spPr>
          <a:xfrm>
            <a:off x="5773858" y="4628029"/>
            <a:ext cx="1312479" cy="1948655"/>
          </a:xfrm>
          <a:prstGeom prst="rect">
            <a:avLst/>
          </a:prstGeom>
        </p:spPr>
      </p:pic>
      <p:sp>
        <p:nvSpPr>
          <p:cNvPr id="7" name="TextBox 6"/>
          <p:cNvSpPr txBox="1"/>
          <p:nvPr/>
        </p:nvSpPr>
        <p:spPr>
          <a:xfrm>
            <a:off x="5502755" y="3730450"/>
            <a:ext cx="2057663" cy="923330"/>
          </a:xfrm>
          <a:prstGeom prst="rect">
            <a:avLst/>
          </a:prstGeom>
          <a:noFill/>
        </p:spPr>
        <p:txBody>
          <a:bodyPr wrap="square" rtlCol="0">
            <a:spAutoFit/>
          </a:bodyPr>
          <a:lstStyle/>
          <a:p>
            <a:pPr algn="ctr"/>
            <a:r>
              <a:rPr lang="en-US" dirty="0" smtClean="0"/>
              <a:t>Senior Executive Coordinator 		Lisa Anderson</a:t>
            </a:r>
            <a:endParaRPr lang="en-US" dirty="0"/>
          </a:p>
        </p:txBody>
      </p:sp>
      <p:pic>
        <p:nvPicPr>
          <p:cNvPr id="9" name="Picture 8" descr="Jo Coogan.jpg"/>
          <p:cNvPicPr>
            <a:picLocks noChangeAspect="1"/>
          </p:cNvPicPr>
          <p:nvPr/>
        </p:nvPicPr>
        <p:blipFill>
          <a:blip r:embed="rId4" cstate="print"/>
          <a:stretch>
            <a:fillRect/>
          </a:stretch>
        </p:blipFill>
        <p:spPr>
          <a:xfrm>
            <a:off x="226633" y="4951193"/>
            <a:ext cx="1342381" cy="1625491"/>
          </a:xfrm>
          <a:prstGeom prst="rect">
            <a:avLst/>
          </a:prstGeom>
        </p:spPr>
      </p:pic>
      <p:pic>
        <p:nvPicPr>
          <p:cNvPr id="10" name="Picture 9" descr="barb 2010 anaheim.jpg"/>
          <p:cNvPicPr>
            <a:picLocks noChangeAspect="1"/>
          </p:cNvPicPr>
          <p:nvPr/>
        </p:nvPicPr>
        <p:blipFill>
          <a:blip r:embed="rId5" cstate="print"/>
          <a:stretch>
            <a:fillRect/>
          </a:stretch>
        </p:blipFill>
        <p:spPr>
          <a:xfrm>
            <a:off x="1761122" y="5157331"/>
            <a:ext cx="1394304" cy="1419352"/>
          </a:xfrm>
          <a:prstGeom prst="rect">
            <a:avLst/>
          </a:prstGeom>
        </p:spPr>
      </p:pic>
      <p:sp>
        <p:nvSpPr>
          <p:cNvPr id="4" name="TextBox 3"/>
          <p:cNvSpPr txBox="1"/>
          <p:nvPr/>
        </p:nvSpPr>
        <p:spPr>
          <a:xfrm>
            <a:off x="374514" y="4273723"/>
            <a:ext cx="2780912" cy="646331"/>
          </a:xfrm>
          <a:prstGeom prst="rect">
            <a:avLst/>
          </a:prstGeom>
          <a:noFill/>
        </p:spPr>
        <p:txBody>
          <a:bodyPr wrap="square" rtlCol="0">
            <a:spAutoFit/>
          </a:bodyPr>
          <a:lstStyle/>
          <a:p>
            <a:r>
              <a:rPr lang="en-US" dirty="0"/>
              <a:t>Master Coordinators            Jo Coogan  &amp; Barb </a:t>
            </a:r>
            <a:r>
              <a:rPr lang="en-US" dirty="0" err="1"/>
              <a:t>Lagoni</a:t>
            </a:r>
            <a:endParaRPr lang="en-US" dirty="0"/>
          </a:p>
        </p:txBody>
      </p:sp>
      <p:sp>
        <p:nvSpPr>
          <p:cNvPr id="14" name="Rectangle 13"/>
          <p:cNvSpPr/>
          <p:nvPr/>
        </p:nvSpPr>
        <p:spPr>
          <a:xfrm>
            <a:off x="3607756" y="3812058"/>
            <a:ext cx="1894999" cy="923330"/>
          </a:xfrm>
          <a:prstGeom prst="rect">
            <a:avLst/>
          </a:prstGeom>
        </p:spPr>
        <p:txBody>
          <a:bodyPr wrap="square">
            <a:spAutoFit/>
          </a:bodyPr>
          <a:lstStyle/>
          <a:p>
            <a:pPr algn="ctr"/>
            <a:r>
              <a:rPr lang="en-US" dirty="0" smtClean="0"/>
              <a:t>Senior  Coordinator</a:t>
            </a:r>
          </a:p>
          <a:p>
            <a:pPr algn="ctr"/>
            <a:r>
              <a:rPr lang="en-US" dirty="0" smtClean="0"/>
              <a:t>Becky Choate</a:t>
            </a:r>
            <a:endParaRPr lang="en-US" dirty="0"/>
          </a:p>
        </p:txBody>
      </p:sp>
      <p:pic>
        <p:nvPicPr>
          <p:cNvPr id="8" name="Picture 7"/>
          <p:cNvPicPr>
            <a:picLocks noChangeAspect="1"/>
          </p:cNvPicPr>
          <p:nvPr/>
        </p:nvPicPr>
        <p:blipFill>
          <a:blip r:embed="rId6"/>
          <a:stretch>
            <a:fillRect/>
          </a:stretch>
        </p:blipFill>
        <p:spPr>
          <a:xfrm>
            <a:off x="3607756" y="4876014"/>
            <a:ext cx="1731644" cy="1700669"/>
          </a:xfrm>
          <a:prstGeom prst="rect">
            <a:avLst/>
          </a:prstGeom>
        </p:spPr>
      </p:pic>
      <p:pic>
        <p:nvPicPr>
          <p:cNvPr id="11" name="Picture 10" descr="Margaret and Tom (1).jp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234399" y="1346431"/>
            <a:ext cx="1541302" cy="2384019"/>
          </a:xfrm>
          <a:prstGeom prst="rect">
            <a:avLst/>
          </a:prstGeom>
        </p:spPr>
      </p:pic>
    </p:spTree>
    <p:custDataLst>
      <p:tags r:id="rId1"/>
    </p:custDataLst>
    <p:extLst>
      <p:ext uri="{BB962C8B-B14F-4D97-AF65-F5344CB8AC3E}">
        <p14:creationId xmlns:p14="http://schemas.microsoft.com/office/powerpoint/2010/main" val="146319526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457200" y="1921942"/>
            <a:ext cx="8229600" cy="3645431"/>
          </a:xfrm>
        </p:spPr>
        <p:txBody>
          <a:bodyPr/>
          <a:lstStyle/>
          <a:p>
            <a:pPr marL="0" indent="0">
              <a:buNone/>
            </a:pPr>
            <a:r>
              <a:rPr lang="en-US" sz="2800" dirty="0" smtClean="0">
                <a:solidFill>
                  <a:schemeClr val="tx1"/>
                </a:solidFill>
              </a:rPr>
              <a:t>Roger told us in Cleveland that everyone can do something  amazing in 100 days…And so…</a:t>
            </a:r>
          </a:p>
          <a:p>
            <a:pPr marL="0" indent="0">
              <a:buNone/>
            </a:pPr>
            <a:endParaRPr lang="en-US" sz="2800" dirty="0" smtClean="0">
              <a:solidFill>
                <a:schemeClr val="tx1"/>
              </a:solidFill>
            </a:endParaRPr>
          </a:p>
          <a:p>
            <a:pPr>
              <a:buFont typeface="Wingdings" panose="05000000000000000000" pitchFamily="2" charset="2"/>
              <a:buChar char="Ø"/>
            </a:pPr>
            <a:r>
              <a:rPr lang="en-US" sz="2800" dirty="0" smtClean="0">
                <a:solidFill>
                  <a:schemeClr val="tx1"/>
                </a:solidFill>
              </a:rPr>
              <a:t>60,000  joined the Shaklee family</a:t>
            </a:r>
          </a:p>
          <a:p>
            <a:pPr>
              <a:buFont typeface="Wingdings" panose="05000000000000000000" pitchFamily="2" charset="2"/>
              <a:buChar char="Ø"/>
            </a:pPr>
            <a:r>
              <a:rPr lang="en-US" sz="2800" dirty="0" smtClean="0">
                <a:solidFill>
                  <a:schemeClr val="tx1"/>
                </a:solidFill>
              </a:rPr>
              <a:t>5881 rank advancements</a:t>
            </a:r>
          </a:p>
          <a:p>
            <a:pPr>
              <a:buFont typeface="Wingdings" panose="05000000000000000000" pitchFamily="2" charset="2"/>
              <a:buChar char="Ø"/>
            </a:pPr>
            <a:r>
              <a:rPr lang="en-US" sz="2800" dirty="0" smtClean="0">
                <a:solidFill>
                  <a:schemeClr val="tx1"/>
                </a:solidFill>
              </a:rPr>
              <a:t>$91 million paid out in bonuses</a:t>
            </a:r>
          </a:p>
          <a:p>
            <a:endParaRPr lang="en-US" dirty="0"/>
          </a:p>
        </p:txBody>
      </p:sp>
      <p:sp>
        <p:nvSpPr>
          <p:cNvPr id="4" name="Title 3"/>
          <p:cNvSpPr>
            <a:spLocks noGrp="1"/>
          </p:cNvSpPr>
          <p:nvPr>
            <p:ph type="title"/>
          </p:nvPr>
        </p:nvSpPr>
        <p:spPr>
          <a:xfrm>
            <a:off x="457200" y="626005"/>
            <a:ext cx="8229600" cy="1143000"/>
          </a:xfrm>
          <a:solidFill>
            <a:schemeClr val="accent5">
              <a:lumMod val="20000"/>
              <a:lumOff val="80000"/>
            </a:schemeClr>
          </a:solidFill>
        </p:spPr>
        <p:txBody>
          <a:bodyPr>
            <a:normAutofit/>
          </a:bodyPr>
          <a:lstStyle/>
          <a:p>
            <a:r>
              <a:rPr lang="en-US" sz="3200" dirty="0"/>
              <a:t>Look What We Accomplished </a:t>
            </a:r>
            <a:r>
              <a:rPr lang="en-US" sz="3200" dirty="0" smtClean="0"/>
              <a:t>Worldwide since  our Global </a:t>
            </a:r>
            <a:r>
              <a:rPr lang="en-US" sz="3200" dirty="0"/>
              <a:t>Conference in Cleveland!!</a:t>
            </a:r>
          </a:p>
        </p:txBody>
      </p:sp>
      <p:pic>
        <p:nvPicPr>
          <p:cNvPr id="6" name="Picture 5" descr="https://36.media.tumblr.com/5b177b4405f28bc7c0eeb06e42c0b35e/tumblr_nt5v57rby31qdpympo1_500.jpg"/>
          <p:cNvPicPr/>
          <p:nvPr/>
        </p:nvPicPr>
        <p:blipFill>
          <a:blip r:embed="rId2">
            <a:extLst>
              <a:ext uri="{28A0092B-C50C-407E-A947-70E740481C1C}">
                <a14:useLocalDpi xmlns:a14="http://schemas.microsoft.com/office/drawing/2010/main" val="0"/>
              </a:ext>
            </a:extLst>
          </a:blip>
          <a:srcRect/>
          <a:stretch>
            <a:fillRect/>
          </a:stretch>
        </p:blipFill>
        <p:spPr bwMode="auto">
          <a:xfrm>
            <a:off x="5911850" y="3536950"/>
            <a:ext cx="2933700" cy="2933700"/>
          </a:xfrm>
          <a:prstGeom prst="rect">
            <a:avLst/>
          </a:prstGeom>
          <a:noFill/>
          <a:ln>
            <a:noFill/>
          </a:ln>
        </p:spPr>
      </p:pic>
      <p:sp>
        <p:nvSpPr>
          <p:cNvPr id="7" name="TextBox 6"/>
          <p:cNvSpPr txBox="1"/>
          <p:nvPr/>
        </p:nvSpPr>
        <p:spPr>
          <a:xfrm>
            <a:off x="3187700" y="5567373"/>
            <a:ext cx="1803400" cy="369332"/>
          </a:xfrm>
          <a:prstGeom prst="rect">
            <a:avLst/>
          </a:prstGeom>
          <a:noFill/>
        </p:spPr>
        <p:txBody>
          <a:bodyPr wrap="square" rtlCol="0">
            <a:spAutoFit/>
          </a:bodyPr>
          <a:lstStyle/>
          <a:p>
            <a:r>
              <a:rPr lang="en-US" dirty="0" smtClean="0"/>
              <a:t>jo</a:t>
            </a:r>
            <a:endParaRPr lang="en-US" dirty="0"/>
          </a:p>
        </p:txBody>
      </p:sp>
    </p:spTree>
    <p:extLst>
      <p:ext uri="{BB962C8B-B14F-4D97-AF65-F5344CB8AC3E}">
        <p14:creationId xmlns:p14="http://schemas.microsoft.com/office/powerpoint/2010/main" val="40976055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 calcmode="lin" valueType="num">
                                      <p:cBhvr>
                                        <p:cTn id="7" dur="500" fill="hold"/>
                                        <p:tgtEl>
                                          <p:spTgt spid="5">
                                            <p:txEl>
                                              <p:pRg st="2" end="2"/>
                                            </p:txEl>
                                          </p:spTgt>
                                        </p:tgtEl>
                                        <p:attrNameLst>
                                          <p:attrName>ppt_w</p:attrName>
                                        </p:attrNameLst>
                                      </p:cBhvr>
                                      <p:tavLst>
                                        <p:tav tm="0">
                                          <p:val>
                                            <p:fltVal val="0"/>
                                          </p:val>
                                        </p:tav>
                                        <p:tav tm="100000">
                                          <p:val>
                                            <p:strVal val="#ppt_w"/>
                                          </p:val>
                                        </p:tav>
                                      </p:tavLst>
                                    </p:anim>
                                    <p:anim calcmode="lin" valueType="num">
                                      <p:cBhvr>
                                        <p:cTn id="8" dur="500" fill="hold"/>
                                        <p:tgtEl>
                                          <p:spTgt spid="5">
                                            <p:txEl>
                                              <p:pRg st="2" end="2"/>
                                            </p:txEl>
                                          </p:spTgt>
                                        </p:tgtEl>
                                        <p:attrNameLst>
                                          <p:attrName>ppt_h</p:attrName>
                                        </p:attrNameLst>
                                      </p:cBhvr>
                                      <p:tavLst>
                                        <p:tav tm="0">
                                          <p:val>
                                            <p:fltVal val="0"/>
                                          </p:val>
                                        </p:tav>
                                        <p:tav tm="100000">
                                          <p:val>
                                            <p:strVal val="#ppt_h"/>
                                          </p:val>
                                        </p:tav>
                                      </p:tavLst>
                                    </p:anim>
                                    <p:animEffect transition="in" filter="fade">
                                      <p:cBhvr>
                                        <p:cTn id="9" dur="500"/>
                                        <p:tgtEl>
                                          <p:spTgt spid="5">
                                            <p:txEl>
                                              <p:pRg st="2" end="2"/>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5">
                                            <p:txEl>
                                              <p:pRg st="3" end="3"/>
                                            </p:txEl>
                                          </p:spTgt>
                                        </p:tgtEl>
                                        <p:attrNameLst>
                                          <p:attrName>style.visibility</p:attrName>
                                        </p:attrNameLst>
                                      </p:cBhvr>
                                      <p:to>
                                        <p:strVal val="visible"/>
                                      </p:to>
                                    </p:set>
                                    <p:anim calcmode="lin" valueType="num">
                                      <p:cBhvr>
                                        <p:cTn id="14" dur="500" fill="hold"/>
                                        <p:tgtEl>
                                          <p:spTgt spid="5">
                                            <p:txEl>
                                              <p:pRg st="3" end="3"/>
                                            </p:txEl>
                                          </p:spTgt>
                                        </p:tgtEl>
                                        <p:attrNameLst>
                                          <p:attrName>ppt_w</p:attrName>
                                        </p:attrNameLst>
                                      </p:cBhvr>
                                      <p:tavLst>
                                        <p:tav tm="0">
                                          <p:val>
                                            <p:fltVal val="0"/>
                                          </p:val>
                                        </p:tav>
                                        <p:tav tm="100000">
                                          <p:val>
                                            <p:strVal val="#ppt_w"/>
                                          </p:val>
                                        </p:tav>
                                      </p:tavLst>
                                    </p:anim>
                                    <p:anim calcmode="lin" valueType="num">
                                      <p:cBhvr>
                                        <p:cTn id="15" dur="500" fill="hold"/>
                                        <p:tgtEl>
                                          <p:spTgt spid="5">
                                            <p:txEl>
                                              <p:pRg st="3" end="3"/>
                                            </p:txEl>
                                          </p:spTgt>
                                        </p:tgtEl>
                                        <p:attrNameLst>
                                          <p:attrName>ppt_h</p:attrName>
                                        </p:attrNameLst>
                                      </p:cBhvr>
                                      <p:tavLst>
                                        <p:tav tm="0">
                                          <p:val>
                                            <p:fltVal val="0"/>
                                          </p:val>
                                        </p:tav>
                                        <p:tav tm="100000">
                                          <p:val>
                                            <p:strVal val="#ppt_h"/>
                                          </p:val>
                                        </p:tav>
                                      </p:tavLst>
                                    </p:anim>
                                    <p:animEffect transition="in" filter="fade">
                                      <p:cBhvr>
                                        <p:cTn id="16" dur="500"/>
                                        <p:tgtEl>
                                          <p:spTgt spid="5">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5">
                                            <p:txEl>
                                              <p:pRg st="4" end="4"/>
                                            </p:txEl>
                                          </p:spTgt>
                                        </p:tgtEl>
                                        <p:attrNameLst>
                                          <p:attrName>style.visibility</p:attrName>
                                        </p:attrNameLst>
                                      </p:cBhvr>
                                      <p:to>
                                        <p:strVal val="visible"/>
                                      </p:to>
                                    </p:set>
                                    <p:anim calcmode="lin" valueType="num">
                                      <p:cBhvr>
                                        <p:cTn id="21" dur="500" fill="hold"/>
                                        <p:tgtEl>
                                          <p:spTgt spid="5">
                                            <p:txEl>
                                              <p:pRg st="4" end="4"/>
                                            </p:txEl>
                                          </p:spTgt>
                                        </p:tgtEl>
                                        <p:attrNameLst>
                                          <p:attrName>ppt_w</p:attrName>
                                        </p:attrNameLst>
                                      </p:cBhvr>
                                      <p:tavLst>
                                        <p:tav tm="0">
                                          <p:val>
                                            <p:fltVal val="0"/>
                                          </p:val>
                                        </p:tav>
                                        <p:tav tm="100000">
                                          <p:val>
                                            <p:strVal val="#ppt_w"/>
                                          </p:val>
                                        </p:tav>
                                      </p:tavLst>
                                    </p:anim>
                                    <p:anim calcmode="lin" valueType="num">
                                      <p:cBhvr>
                                        <p:cTn id="22" dur="500" fill="hold"/>
                                        <p:tgtEl>
                                          <p:spTgt spid="5">
                                            <p:txEl>
                                              <p:pRg st="4" end="4"/>
                                            </p:txEl>
                                          </p:spTgt>
                                        </p:tgtEl>
                                        <p:attrNameLst>
                                          <p:attrName>ppt_h</p:attrName>
                                        </p:attrNameLst>
                                      </p:cBhvr>
                                      <p:tavLst>
                                        <p:tav tm="0">
                                          <p:val>
                                            <p:fltVal val="0"/>
                                          </p:val>
                                        </p:tav>
                                        <p:tav tm="100000">
                                          <p:val>
                                            <p:strVal val="#ppt_h"/>
                                          </p:val>
                                        </p:tav>
                                      </p:tavLst>
                                    </p:anim>
                                    <p:animEffect transition="in" filter="fade">
                                      <p:cBhvr>
                                        <p:cTn id="23"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606800"/>
            <a:ext cx="6333065" cy="2739506"/>
          </a:xfrm>
        </p:spPr>
        <p:txBody>
          <a:bodyPr>
            <a:noAutofit/>
          </a:bodyPr>
          <a:lstStyle/>
          <a:p>
            <a:pPr marL="0" indent="0">
              <a:buNone/>
            </a:pPr>
            <a:r>
              <a:rPr lang="en-US" sz="2400" dirty="0" smtClean="0"/>
              <a:t>	</a:t>
            </a:r>
            <a:r>
              <a:rPr lang="en-US" sz="2400" b="1" dirty="0" smtClean="0">
                <a:solidFill>
                  <a:schemeClr val="accent6"/>
                </a:solidFill>
              </a:rPr>
              <a:t> All goals require…</a:t>
            </a:r>
          </a:p>
          <a:p>
            <a:pPr marL="0" indent="0">
              <a:buNone/>
            </a:pPr>
            <a:r>
              <a:rPr lang="en-US" sz="2400" dirty="0" smtClean="0">
                <a:solidFill>
                  <a:schemeClr val="tx1"/>
                </a:solidFill>
              </a:rPr>
              <a:t>1.  The recognition that we are capable of far 	more than we ever realized ….</a:t>
            </a:r>
            <a:endParaRPr lang="en-US" sz="2400" dirty="0">
              <a:solidFill>
                <a:schemeClr val="tx1"/>
              </a:solidFill>
            </a:endParaRPr>
          </a:p>
          <a:p>
            <a:pPr marL="0" indent="0">
              <a:buNone/>
            </a:pPr>
            <a:r>
              <a:rPr lang="en-US" sz="2400" dirty="0"/>
              <a:t>	</a:t>
            </a:r>
            <a:r>
              <a:rPr lang="en-US" sz="2400" dirty="0" smtClean="0"/>
              <a:t>			</a:t>
            </a:r>
            <a:endParaRPr lang="en-US" sz="2400" dirty="0"/>
          </a:p>
        </p:txBody>
      </p:sp>
      <p:sp>
        <p:nvSpPr>
          <p:cNvPr id="2" name="Title 1"/>
          <p:cNvSpPr>
            <a:spLocks noGrp="1"/>
          </p:cNvSpPr>
          <p:nvPr>
            <p:ph type="title"/>
          </p:nvPr>
        </p:nvSpPr>
        <p:spPr>
          <a:xfrm>
            <a:off x="575733" y="421372"/>
            <a:ext cx="8229600" cy="1435388"/>
          </a:xfrm>
        </p:spPr>
        <p:txBody>
          <a:bodyPr>
            <a:noAutofit/>
          </a:bodyPr>
          <a:lstStyle/>
          <a:p>
            <a:r>
              <a:rPr lang="en-US" sz="3200" dirty="0" smtClean="0"/>
              <a:t> There are short-term goals </a:t>
            </a:r>
            <a:r>
              <a:rPr lang="en-US" sz="2800" dirty="0" smtClean="0"/>
              <a:t>( 100 days )  . ..</a:t>
            </a:r>
            <a:endParaRPr lang="en-US" sz="2800" dirty="0"/>
          </a:p>
        </p:txBody>
      </p:sp>
      <p:sp>
        <p:nvSpPr>
          <p:cNvPr id="4" name="Rectangle 3"/>
          <p:cNvSpPr/>
          <p:nvPr/>
        </p:nvSpPr>
        <p:spPr>
          <a:xfrm>
            <a:off x="2683932" y="5430437"/>
            <a:ext cx="4106333" cy="769441"/>
          </a:xfrm>
          <a:prstGeom prst="rect">
            <a:avLst/>
          </a:prstGeom>
        </p:spPr>
        <p:txBody>
          <a:bodyPr wrap="square">
            <a:spAutoFit/>
          </a:bodyPr>
          <a:lstStyle/>
          <a:p>
            <a:pPr lvl="0">
              <a:spcBef>
                <a:spcPct val="20000"/>
              </a:spcBef>
            </a:pPr>
            <a:r>
              <a:rPr lang="en-US" sz="4400" dirty="0" smtClean="0">
                <a:solidFill>
                  <a:prstClr val="black"/>
                </a:solidFill>
              </a:rPr>
              <a:t>Persevere ! </a:t>
            </a:r>
            <a:endParaRPr lang="en-US" sz="4400" dirty="0">
              <a:solidFill>
                <a:prstClr val="black"/>
              </a:solidFill>
            </a:endParaRPr>
          </a:p>
        </p:txBody>
      </p:sp>
      <p:sp>
        <p:nvSpPr>
          <p:cNvPr id="5" name="Rectangle 4"/>
          <p:cNvSpPr/>
          <p:nvPr/>
        </p:nvSpPr>
        <p:spPr>
          <a:xfrm>
            <a:off x="389467" y="4844737"/>
            <a:ext cx="6942665" cy="461665"/>
          </a:xfrm>
          <a:prstGeom prst="rect">
            <a:avLst/>
          </a:prstGeom>
        </p:spPr>
        <p:txBody>
          <a:bodyPr wrap="square">
            <a:spAutoFit/>
          </a:bodyPr>
          <a:lstStyle/>
          <a:p>
            <a:r>
              <a:rPr lang="en-US" sz="2400" dirty="0" smtClean="0"/>
              <a:t>2. And developing the ability to …  </a:t>
            </a:r>
            <a:endParaRPr lang="en-US" sz="2400" dirty="0"/>
          </a:p>
        </p:txBody>
      </p:sp>
      <p:sp>
        <p:nvSpPr>
          <p:cNvPr id="6" name="Rectangle 5"/>
          <p:cNvSpPr/>
          <p:nvPr/>
        </p:nvSpPr>
        <p:spPr>
          <a:xfrm>
            <a:off x="2218265" y="1271984"/>
            <a:ext cx="4572000" cy="584776"/>
          </a:xfrm>
          <a:prstGeom prst="rect">
            <a:avLst/>
          </a:prstGeom>
        </p:spPr>
        <p:txBody>
          <a:bodyPr>
            <a:spAutoFit/>
          </a:bodyPr>
          <a:lstStyle/>
          <a:p>
            <a:r>
              <a:rPr lang="en-US" sz="3200" dirty="0"/>
              <a:t>And long-term goals... </a:t>
            </a:r>
          </a:p>
        </p:txBody>
      </p:sp>
      <p:sp>
        <p:nvSpPr>
          <p:cNvPr id="7" name="Rectangle 6"/>
          <p:cNvSpPr/>
          <p:nvPr/>
        </p:nvSpPr>
        <p:spPr>
          <a:xfrm>
            <a:off x="575732" y="1856760"/>
            <a:ext cx="8297333" cy="954107"/>
          </a:xfrm>
          <a:prstGeom prst="rect">
            <a:avLst/>
          </a:prstGeom>
        </p:spPr>
        <p:txBody>
          <a:bodyPr wrap="square">
            <a:spAutoFit/>
          </a:bodyPr>
          <a:lstStyle/>
          <a:p>
            <a:r>
              <a:rPr lang="en-US" sz="2800" dirty="0" smtClean="0"/>
              <a:t>Goals </a:t>
            </a:r>
            <a:r>
              <a:rPr lang="en-US" sz="2800" dirty="0"/>
              <a:t>we </a:t>
            </a:r>
            <a:r>
              <a:rPr lang="en-US" sz="2800" dirty="0" smtClean="0"/>
              <a:t>were sure we </a:t>
            </a:r>
            <a:r>
              <a:rPr lang="en-US" sz="2800" dirty="0"/>
              <a:t>w</a:t>
            </a:r>
            <a:r>
              <a:rPr lang="en-US" sz="2800" dirty="0" smtClean="0"/>
              <a:t>ould have reached by now… 		but we haven’t.  </a:t>
            </a:r>
            <a:endParaRPr lang="en-US" sz="2800" dirty="0"/>
          </a:p>
        </p:txBody>
      </p:sp>
      <p:sp>
        <p:nvSpPr>
          <p:cNvPr id="8" name="TextBox 7"/>
          <p:cNvSpPr txBox="1"/>
          <p:nvPr/>
        </p:nvSpPr>
        <p:spPr>
          <a:xfrm>
            <a:off x="889001" y="2890923"/>
            <a:ext cx="7239002" cy="584776"/>
          </a:xfrm>
          <a:prstGeom prst="rect">
            <a:avLst/>
          </a:prstGeom>
          <a:noFill/>
        </p:spPr>
        <p:txBody>
          <a:bodyPr wrap="square" rtlCol="0">
            <a:spAutoFit/>
          </a:bodyPr>
          <a:lstStyle/>
          <a:p>
            <a:r>
              <a:rPr lang="en-US" sz="3200" dirty="0" smtClean="0"/>
              <a:t>And goals we haven’t even dreamed yet …</a:t>
            </a:r>
            <a:endParaRPr lang="en-US" sz="3200" dirty="0"/>
          </a:p>
        </p:txBody>
      </p:sp>
      <p:pic>
        <p:nvPicPr>
          <p:cNvPr id="10" name="Picture 9" descr="http://www.raising-chickens.org/images/chicken-eggs-baby-chick-in-shell.jpg"/>
          <p:cNvPicPr/>
          <p:nvPr/>
        </p:nvPicPr>
        <p:blipFill>
          <a:blip r:embed="rId2">
            <a:extLst>
              <a:ext uri="{28A0092B-C50C-407E-A947-70E740481C1C}">
                <a14:useLocalDpi xmlns:a14="http://schemas.microsoft.com/office/drawing/2010/main" val="0"/>
              </a:ext>
            </a:extLst>
          </a:blip>
          <a:srcRect/>
          <a:stretch>
            <a:fillRect/>
          </a:stretch>
        </p:blipFill>
        <p:spPr bwMode="auto">
          <a:xfrm>
            <a:off x="6394452" y="3810000"/>
            <a:ext cx="2228847" cy="2005157"/>
          </a:xfrm>
          <a:prstGeom prst="rect">
            <a:avLst/>
          </a:prstGeom>
          <a:noFill/>
          <a:ln>
            <a:noFill/>
          </a:ln>
        </p:spPr>
      </p:pic>
      <p:sp>
        <p:nvSpPr>
          <p:cNvPr id="11" name="TextBox 10"/>
          <p:cNvSpPr txBox="1"/>
          <p:nvPr/>
        </p:nvSpPr>
        <p:spPr>
          <a:xfrm>
            <a:off x="5791200" y="6019800"/>
            <a:ext cx="1295400" cy="369332"/>
          </a:xfrm>
          <a:prstGeom prst="rect">
            <a:avLst/>
          </a:prstGeom>
          <a:noFill/>
        </p:spPr>
        <p:txBody>
          <a:bodyPr wrap="square" rtlCol="0">
            <a:spAutoFit/>
          </a:bodyPr>
          <a:lstStyle/>
          <a:p>
            <a:r>
              <a:rPr lang="en-US" dirty="0" smtClean="0"/>
              <a:t>barb</a:t>
            </a:r>
            <a:endParaRPr lang="en-US" dirty="0"/>
          </a:p>
        </p:txBody>
      </p:sp>
    </p:spTree>
    <p:extLst>
      <p:ext uri="{BB962C8B-B14F-4D97-AF65-F5344CB8AC3E}">
        <p14:creationId xmlns:p14="http://schemas.microsoft.com/office/powerpoint/2010/main" val="31275313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2328497"/>
            <a:ext cx="8229600" cy="4252874"/>
          </a:xfrm>
        </p:spPr>
        <p:txBody>
          <a:bodyPr>
            <a:normAutofit/>
          </a:bodyPr>
          <a:lstStyle/>
          <a:p>
            <a:pPr marL="0" indent="0">
              <a:buNone/>
            </a:pPr>
            <a:r>
              <a:rPr lang="en-US" sz="2400" b="1" dirty="0" smtClean="0">
                <a:solidFill>
                  <a:schemeClr val="tx1"/>
                </a:solidFill>
              </a:rPr>
              <a:t>		</a:t>
            </a:r>
          </a:p>
          <a:p>
            <a:pPr marL="0" indent="0">
              <a:buNone/>
            </a:pPr>
            <a:r>
              <a:rPr lang="en-US" sz="2400" i="1" dirty="0" smtClean="0">
                <a:solidFill>
                  <a:srgbClr val="008000"/>
                </a:solidFill>
              </a:rPr>
              <a:t>Look </a:t>
            </a:r>
            <a:r>
              <a:rPr lang="en-US" sz="2400" i="1" dirty="0">
                <a:solidFill>
                  <a:srgbClr val="008000"/>
                </a:solidFill>
              </a:rPr>
              <a:t>at a stone cutter hammering away at his rock, perhaps a hundred times without as much as a crack showing in it. Yet at the hundred-and-first blow it will split in two, and I know it was not the last blow that did it, but all that had gone before. </a:t>
            </a:r>
            <a:r>
              <a:rPr lang="en-US" sz="2400" dirty="0" smtClean="0">
                <a:solidFill>
                  <a:srgbClr val="008000"/>
                </a:solidFill>
              </a:rPr>
              <a:t>	 </a:t>
            </a:r>
          </a:p>
          <a:p>
            <a:pPr marL="0" indent="0">
              <a:buNone/>
            </a:pPr>
            <a:r>
              <a:rPr lang="en-US" sz="2400" dirty="0">
                <a:solidFill>
                  <a:srgbClr val="008000"/>
                </a:solidFill>
              </a:rPr>
              <a:t>	</a:t>
            </a:r>
            <a:r>
              <a:rPr lang="en-US" sz="2400" dirty="0" smtClean="0">
                <a:solidFill>
                  <a:srgbClr val="008000"/>
                </a:solidFill>
              </a:rPr>
              <a:t>								~</a:t>
            </a:r>
            <a:r>
              <a:rPr lang="en-US" sz="2400" dirty="0">
                <a:solidFill>
                  <a:srgbClr val="008000"/>
                </a:solidFill>
              </a:rPr>
              <a:t>Jacob A. </a:t>
            </a:r>
            <a:r>
              <a:rPr lang="en-US" sz="2400" dirty="0" smtClean="0">
                <a:solidFill>
                  <a:srgbClr val="008000"/>
                </a:solidFill>
              </a:rPr>
              <a:t>Riis, photographer</a:t>
            </a:r>
            <a:endParaRPr lang="en-US" sz="2400" b="1" dirty="0" smtClean="0">
              <a:solidFill>
                <a:srgbClr val="008000"/>
              </a:solidFill>
            </a:endParaRPr>
          </a:p>
          <a:p>
            <a:pPr marL="0" indent="0">
              <a:buNone/>
            </a:pPr>
            <a:r>
              <a:rPr lang="en-US" sz="2400" b="1" dirty="0" smtClean="0">
                <a:solidFill>
                  <a:schemeClr val="tx1"/>
                </a:solidFill>
              </a:rPr>
              <a:t>Definition of Perseverance </a:t>
            </a:r>
            <a:r>
              <a:rPr lang="en-US" sz="2400" dirty="0" smtClean="0">
                <a:solidFill>
                  <a:schemeClr val="tx1"/>
                </a:solidFill>
              </a:rPr>
              <a:t>– </a:t>
            </a:r>
          </a:p>
          <a:p>
            <a:pPr marL="0" indent="0">
              <a:buNone/>
            </a:pPr>
            <a:r>
              <a:rPr lang="en-US" sz="2400" dirty="0">
                <a:solidFill>
                  <a:schemeClr val="tx1"/>
                </a:solidFill>
              </a:rPr>
              <a:t>	</a:t>
            </a:r>
            <a:r>
              <a:rPr lang="en-US" sz="2400" dirty="0" smtClean="0">
                <a:solidFill>
                  <a:schemeClr val="tx1"/>
                </a:solidFill>
              </a:rPr>
              <a:t>--steadfastness in doing something								 	( despite difficulty or delay in achieving success)</a:t>
            </a:r>
            <a:endParaRPr lang="en-US" sz="2400" b="1" dirty="0" smtClean="0">
              <a:solidFill>
                <a:schemeClr val="tx1"/>
              </a:solidFill>
            </a:endParaRPr>
          </a:p>
          <a:p>
            <a:pPr marL="0" indent="0">
              <a:buNone/>
            </a:pPr>
            <a:r>
              <a:rPr lang="en-US" sz="2400" b="1" dirty="0" smtClean="0">
                <a:solidFill>
                  <a:schemeClr val="tx1"/>
                </a:solidFill>
              </a:rPr>
              <a:t>Synonyms –</a:t>
            </a:r>
            <a:r>
              <a:rPr lang="en-US" sz="2400" dirty="0" smtClean="0">
                <a:solidFill>
                  <a:schemeClr val="tx1"/>
                </a:solidFill>
              </a:rPr>
              <a:t> tenacity, determination, staying power</a:t>
            </a:r>
          </a:p>
        </p:txBody>
      </p:sp>
      <p:sp>
        <p:nvSpPr>
          <p:cNvPr id="3" name="Title 2"/>
          <p:cNvSpPr>
            <a:spLocks noGrp="1"/>
          </p:cNvSpPr>
          <p:nvPr>
            <p:ph type="title"/>
          </p:nvPr>
        </p:nvSpPr>
        <p:spPr>
          <a:xfrm>
            <a:off x="457200" y="511704"/>
            <a:ext cx="6265334" cy="1977496"/>
          </a:xfrm>
          <a:ln>
            <a:solidFill>
              <a:schemeClr val="accent5">
                <a:lumMod val="75000"/>
              </a:schemeClr>
            </a:solidFill>
          </a:ln>
        </p:spPr>
        <p:txBody>
          <a:bodyPr>
            <a:normAutofit fontScale="90000"/>
          </a:bodyPr>
          <a:lstStyle/>
          <a:p>
            <a:r>
              <a:rPr lang="en-US" sz="4000" b="1" dirty="0" smtClean="0"/>
              <a:t>Perseverance</a:t>
            </a:r>
            <a:r>
              <a:rPr lang="en-US" sz="4000" dirty="0" smtClean="0"/>
              <a:t/>
            </a:r>
            <a:br>
              <a:rPr lang="en-US" sz="4000" dirty="0" smtClean="0"/>
            </a:br>
            <a:r>
              <a:rPr lang="en-US" sz="3200" dirty="0" smtClean="0"/>
              <a:t>Preparation for the next 100 Days …</a:t>
            </a:r>
            <a:br>
              <a:rPr lang="en-US" sz="3200" dirty="0" smtClean="0"/>
            </a:br>
            <a:r>
              <a:rPr lang="en-US" sz="3200" dirty="0" smtClean="0"/>
              <a:t>and then the next 100 Days … </a:t>
            </a:r>
            <a:br>
              <a:rPr lang="en-US" sz="3200" dirty="0" smtClean="0"/>
            </a:br>
            <a:r>
              <a:rPr lang="en-US" sz="3200" dirty="0" smtClean="0"/>
              <a:t>and the next, and the next …</a:t>
            </a:r>
            <a:endParaRPr lang="en-US" sz="3200" dirty="0"/>
          </a:p>
        </p:txBody>
      </p:sp>
      <p:pic>
        <p:nvPicPr>
          <p:cNvPr id="4" name="Picture 3" descr="Margaret and Tom (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34399" y="154421"/>
            <a:ext cx="1481512" cy="2384019"/>
          </a:xfrm>
          <a:prstGeom prst="rect">
            <a:avLst/>
          </a:prstGeom>
        </p:spPr>
      </p:pic>
    </p:spTree>
    <p:extLst>
      <p:ext uri="{BB962C8B-B14F-4D97-AF65-F5344CB8AC3E}">
        <p14:creationId xmlns:p14="http://schemas.microsoft.com/office/powerpoint/2010/main" val="826786341"/>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35706</TotalTime>
  <Words>2008</Words>
  <Application>Microsoft Office PowerPoint</Application>
  <PresentationFormat>On-screen Show (4:3)</PresentationFormat>
  <Paragraphs>280</Paragraphs>
  <Slides>28</Slides>
  <Notes>8</Notes>
  <HiddenSlides>0</HiddenSlides>
  <MMClips>0</MMClips>
  <ScaleCrop>false</ScaleCrop>
  <HeadingPairs>
    <vt:vector size="4" baseType="variant">
      <vt:variant>
        <vt:lpstr>Theme</vt:lpstr>
      </vt:variant>
      <vt:variant>
        <vt:i4>1</vt:i4>
      </vt:variant>
      <vt:variant>
        <vt:lpstr>Slide Titles</vt:lpstr>
      </vt:variant>
      <vt:variant>
        <vt:i4>28</vt:i4>
      </vt:variant>
    </vt:vector>
  </HeadingPairs>
  <TitlesOfParts>
    <vt:vector size="29" baseType="lpstr">
      <vt:lpstr>Office Theme</vt:lpstr>
      <vt:lpstr>Monday Wellness Webinars </vt:lpstr>
      <vt:lpstr>Give the Gift of Health with Shaklee--2015</vt:lpstr>
      <vt:lpstr>         More Gift Ideas</vt:lpstr>
      <vt:lpstr>So...I walked into the bank and did this yesterday! WooHoo!!!! Mortgage paid off …. check.  Crystal Johnson</vt:lpstr>
      <vt:lpstr>Look forward to a strong close to December and a running start on January</vt:lpstr>
      <vt:lpstr>100 Days To Amazing Fall Business Training 2015</vt:lpstr>
      <vt:lpstr>Look What We Accomplished Worldwide since  our Global Conference in Cleveland!!</vt:lpstr>
      <vt:lpstr> There are short-term goals ( 100 days )  . ..</vt:lpstr>
      <vt:lpstr>Perseverance Preparation for the next 100 Days … and then the next 100 Days …  and the next, and the next …</vt:lpstr>
      <vt:lpstr>Miraculous things can happen to those who persist in showing up.</vt:lpstr>
      <vt:lpstr>Tips on Perseverance and Reaching Goals  </vt:lpstr>
      <vt:lpstr>2) Courageously work on personal growth</vt:lpstr>
      <vt:lpstr>PowerPoint Presentation</vt:lpstr>
      <vt:lpstr>When fear visits… </vt:lpstr>
      <vt:lpstr>Life is not about how fast you run or how high you climb, but how well you bounce.  ~Vivian Komori</vt:lpstr>
      <vt:lpstr>When disappointment visits…</vt:lpstr>
      <vt:lpstr>3) Bless the bumps.       They are often our greatest teachers</vt:lpstr>
      <vt:lpstr>It’s all in how you look at it</vt:lpstr>
      <vt:lpstr>Remember customers, prospects, and business builders are like us.. They are People!</vt:lpstr>
      <vt:lpstr>4) Learn to Enjoy the Journey</vt:lpstr>
      <vt:lpstr>PowerPoint Presentation</vt:lpstr>
      <vt:lpstr>Marathon Thinking</vt:lpstr>
      <vt:lpstr>Patience</vt:lpstr>
      <vt:lpstr>PowerPoint Presentation</vt:lpstr>
      <vt:lpstr>PowerPoint Presentation</vt:lpstr>
      <vt:lpstr>PowerPoint Presentation</vt:lpstr>
      <vt:lpstr>Action Steps for Session #14 the Next 100 Days … and the Next 100 Days</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Fast Track to Coordinator Fall 2015</dc:title>
  <dc:creator>Barbara Lagoni</dc:creator>
  <cp:lastModifiedBy> </cp:lastModifiedBy>
  <cp:revision>486</cp:revision>
  <cp:lastPrinted>2015-12-03T00:44:58Z</cp:lastPrinted>
  <dcterms:created xsi:type="dcterms:W3CDTF">2015-07-16T02:03:17Z</dcterms:created>
  <dcterms:modified xsi:type="dcterms:W3CDTF">2015-12-03T00:46:31Z</dcterms:modified>
</cp:coreProperties>
</file>