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1" r:id="rId1"/>
  </p:sldMasterIdLst>
  <p:notesMasterIdLst>
    <p:notesMasterId r:id="rId36"/>
  </p:notesMasterIdLst>
  <p:handoutMasterIdLst>
    <p:handoutMasterId r:id="rId37"/>
  </p:handoutMasterIdLst>
  <p:sldIdLst>
    <p:sldId id="256" r:id="rId2"/>
    <p:sldId id="257" r:id="rId3"/>
    <p:sldId id="258" r:id="rId4"/>
    <p:sldId id="259" r:id="rId5"/>
    <p:sldId id="260" r:id="rId6"/>
    <p:sldId id="261" r:id="rId7"/>
    <p:sldId id="262" r:id="rId8"/>
    <p:sldId id="294" r:id="rId9"/>
    <p:sldId id="289" r:id="rId10"/>
    <p:sldId id="264" r:id="rId11"/>
    <p:sldId id="265" r:id="rId12"/>
    <p:sldId id="266" r:id="rId13"/>
    <p:sldId id="267" r:id="rId14"/>
    <p:sldId id="285" r:id="rId15"/>
    <p:sldId id="286" r:id="rId16"/>
    <p:sldId id="268" r:id="rId17"/>
    <p:sldId id="270" r:id="rId18"/>
    <p:sldId id="295" r:id="rId19"/>
    <p:sldId id="271" r:id="rId20"/>
    <p:sldId id="269" r:id="rId21"/>
    <p:sldId id="273" r:id="rId22"/>
    <p:sldId id="272" r:id="rId23"/>
    <p:sldId id="274" r:id="rId24"/>
    <p:sldId id="275" r:id="rId25"/>
    <p:sldId id="276" r:id="rId26"/>
    <p:sldId id="277" r:id="rId27"/>
    <p:sldId id="290" r:id="rId28"/>
    <p:sldId id="291" r:id="rId29"/>
    <p:sldId id="292" r:id="rId30"/>
    <p:sldId id="298" r:id="rId31"/>
    <p:sldId id="296" r:id="rId32"/>
    <p:sldId id="283" r:id="rId33"/>
    <p:sldId id="284" r:id="rId34"/>
    <p:sldId id="297" r:id="rId35"/>
  </p:sldIdLst>
  <p:sldSz cx="9144000" cy="6858000" type="screen4x3"/>
  <p:notesSz cx="6858000" cy="9083675"/>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snapToGrid="0" snapToObjects="1">
      <p:cViewPr>
        <p:scale>
          <a:sx n="77" d="100"/>
          <a:sy n="77" d="100"/>
        </p:scale>
        <p:origin x="-786" y="-12"/>
      </p:cViewPr>
      <p:guideLst>
        <p:guide orient="horz" pos="2160"/>
        <p:guide pos="2880"/>
      </p:guideLst>
    </p:cSldViewPr>
  </p:slideViewPr>
  <p:notesTextViewPr>
    <p:cViewPr>
      <p:scale>
        <a:sx n="100" d="100"/>
        <a:sy n="100" d="100"/>
      </p:scale>
      <p:origin x="0" y="0"/>
    </p:cViewPr>
  </p:notesTextViewPr>
  <p:sorterViewPr>
    <p:cViewPr>
      <p:scale>
        <a:sx n="146" d="100"/>
        <a:sy n="146" d="100"/>
      </p:scale>
      <p:origin x="0" y="547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B5340A00-7AC5-4746-9272-A577DDDD429C}" type="datetimeFigureOut">
              <a:rPr lang="en-US" smtClean="0"/>
              <a:t>11/19/2015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169C8DBA-5CEE-42CC-BF16-B3BAF398F605}" type="slidenum">
              <a:rPr lang="en-US" smtClean="0"/>
              <a:t>‹#›</a:t>
            </a:fld>
            <a:endParaRPr lang="en-US"/>
          </a:p>
        </p:txBody>
      </p:sp>
    </p:spTree>
    <p:extLst>
      <p:ext uri="{BB962C8B-B14F-4D97-AF65-F5344CB8AC3E}">
        <p14:creationId xmlns:p14="http://schemas.microsoft.com/office/powerpoint/2010/main" val="33534412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1" y="0"/>
            <a:ext cx="2971799" cy="454184"/>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 name="Shape 3"/>
          <p:cNvSpPr txBox="1">
            <a:spLocks noGrp="1"/>
          </p:cNvSpPr>
          <p:nvPr>
            <p:ph type="dt" idx="10"/>
          </p:nvPr>
        </p:nvSpPr>
        <p:spPr>
          <a:xfrm>
            <a:off x="3884613" y="0"/>
            <a:ext cx="2971799" cy="454184"/>
          </a:xfrm>
          <a:prstGeom prst="rect">
            <a:avLst/>
          </a:prstGeom>
          <a:noFill/>
          <a:ln>
            <a:noFill/>
          </a:ln>
        </p:spPr>
        <p:txBody>
          <a:bodyPr lIns="91425" tIns="91425" rIns="91425" bIns="91425" anchor="t" anchorCtr="0"/>
          <a:lstStyle>
            <a:lvl1pPr marL="0" marR="0" indent="0" algn="r"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 name="Shape 4"/>
          <p:cNvSpPr>
            <a:spLocks noGrp="1" noRot="1" noChangeAspect="1"/>
          </p:cNvSpPr>
          <p:nvPr>
            <p:ph type="sldImg" idx="3"/>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5" name="Shape 5"/>
          <p:cNvSpPr txBox="1">
            <a:spLocks noGrp="1"/>
          </p:cNvSpPr>
          <p:nvPr>
            <p:ph type="body" idx="1"/>
          </p:nvPr>
        </p:nvSpPr>
        <p:spPr>
          <a:xfrm>
            <a:off x="685801" y="4314746"/>
            <a:ext cx="5486399" cy="4087654"/>
          </a:xfrm>
          <a:prstGeom prst="rect">
            <a:avLst/>
          </a:prstGeom>
          <a:noFill/>
          <a:ln>
            <a:noFill/>
          </a:ln>
        </p:spPr>
        <p:txBody>
          <a:bodyPr lIns="91425" tIns="91425" rIns="91425" bIns="91425" anchor="t"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200" b="0" i="0" u="none" strike="noStrike" cap="none" baseline="0">
                <a:solidFill>
                  <a:schemeClr val="dk1"/>
                </a:solidFill>
                <a:latin typeface="Calibri"/>
                <a:ea typeface="Calibri"/>
                <a:cs typeface="Calibri"/>
                <a:sym typeface="Calibri"/>
              </a:defRPr>
            </a:lvl2pPr>
            <a:lvl3pPr marL="914400" marR="0" indent="0" algn="l" rtl="0">
              <a:spcBef>
                <a:spcPts val="0"/>
              </a:spcBef>
              <a:defRPr sz="1200" b="0" i="0" u="none" strike="noStrike" cap="none" baseline="0">
                <a:solidFill>
                  <a:schemeClr val="dk1"/>
                </a:solidFill>
                <a:latin typeface="Calibri"/>
                <a:ea typeface="Calibri"/>
                <a:cs typeface="Calibri"/>
                <a:sym typeface="Calibri"/>
              </a:defRPr>
            </a:lvl3pPr>
            <a:lvl4pPr marL="1371600" marR="0" indent="0" algn="l" rtl="0">
              <a:spcBef>
                <a:spcPts val="0"/>
              </a:spcBef>
              <a:defRPr sz="1200" b="0" i="0" u="none" strike="noStrike" cap="none" baseline="0">
                <a:solidFill>
                  <a:schemeClr val="dk1"/>
                </a:solidFill>
                <a:latin typeface="Calibri"/>
                <a:ea typeface="Calibri"/>
                <a:cs typeface="Calibri"/>
                <a:sym typeface="Calibri"/>
              </a:defRPr>
            </a:lvl4pPr>
            <a:lvl5pPr marL="1828800" marR="0" indent="0" algn="l" rtl="0">
              <a:spcBef>
                <a:spcPts val="0"/>
              </a:spcBef>
              <a:defRPr sz="1200" b="0" i="0" u="none" strike="noStrike" cap="none" baseline="0">
                <a:solidFill>
                  <a:schemeClr val="dk1"/>
                </a:solidFill>
                <a:latin typeface="Calibri"/>
                <a:ea typeface="Calibri"/>
                <a:cs typeface="Calibri"/>
                <a:sym typeface="Calibri"/>
              </a:defRPr>
            </a:lvl5pPr>
            <a:lvl6pPr marL="2286000" marR="0" indent="0" algn="l" rtl="0">
              <a:spcBef>
                <a:spcPts val="0"/>
              </a:spcBef>
              <a:defRPr sz="1200" b="0" i="0" u="none" strike="noStrike" cap="none" baseline="0">
                <a:solidFill>
                  <a:schemeClr val="dk1"/>
                </a:solidFill>
                <a:latin typeface="Calibri"/>
                <a:ea typeface="Calibri"/>
                <a:cs typeface="Calibri"/>
                <a:sym typeface="Calibri"/>
              </a:defRPr>
            </a:lvl6pPr>
            <a:lvl7pPr marL="2743200" marR="0" indent="0" algn="l" rtl="0">
              <a:spcBef>
                <a:spcPts val="0"/>
              </a:spcBef>
              <a:defRPr sz="1200" b="0" i="0" u="none" strike="noStrike" cap="none" baseline="0">
                <a:solidFill>
                  <a:schemeClr val="dk1"/>
                </a:solidFill>
                <a:latin typeface="Calibri"/>
                <a:ea typeface="Calibri"/>
                <a:cs typeface="Calibri"/>
                <a:sym typeface="Calibri"/>
              </a:defRPr>
            </a:lvl7pPr>
            <a:lvl8pPr marL="3200400" marR="0" indent="0" algn="l" rtl="0">
              <a:spcBef>
                <a:spcPts val="0"/>
              </a:spcBef>
              <a:defRPr sz="1200" b="0" i="0" u="none" strike="noStrike" cap="none" baseline="0">
                <a:solidFill>
                  <a:schemeClr val="dk1"/>
                </a:solidFill>
                <a:latin typeface="Calibri"/>
                <a:ea typeface="Calibri"/>
                <a:cs typeface="Calibri"/>
                <a:sym typeface="Calibri"/>
              </a:defRPr>
            </a:lvl8pPr>
            <a:lvl9pPr marL="3657600" marR="0" indent="0" algn="l" rtl="0">
              <a:spcBef>
                <a:spcPts val="0"/>
              </a:spcBef>
              <a:defRPr sz="1200" b="0" i="0" u="none" strike="noStrike" cap="none" baseline="0">
                <a:solidFill>
                  <a:schemeClr val="dk1"/>
                </a:solidFill>
                <a:latin typeface="Calibri"/>
                <a:ea typeface="Calibri"/>
                <a:cs typeface="Calibri"/>
                <a:sym typeface="Calibri"/>
              </a:defRPr>
            </a:lvl9pPr>
          </a:lstStyle>
          <a:p>
            <a:endParaRPr/>
          </a:p>
        </p:txBody>
      </p:sp>
      <p:sp>
        <p:nvSpPr>
          <p:cNvPr id="6" name="Shape 6"/>
          <p:cNvSpPr txBox="1">
            <a:spLocks noGrp="1"/>
          </p:cNvSpPr>
          <p:nvPr>
            <p:ph type="ftr" idx="11"/>
          </p:nvPr>
        </p:nvSpPr>
        <p:spPr>
          <a:xfrm>
            <a:off x="1" y="8627915"/>
            <a:ext cx="2971799" cy="454184"/>
          </a:xfrm>
          <a:prstGeom prst="rect">
            <a:avLst/>
          </a:prstGeom>
          <a:noFill/>
          <a:ln>
            <a:noFill/>
          </a:ln>
        </p:spPr>
        <p:txBody>
          <a:bodyPr lIns="91425" tIns="91425" rIns="91425" bIns="91425" anchor="b" anchorCtr="0"/>
          <a:lstStyle>
            <a:lvl1pPr marL="0" marR="0" indent="0" algn="l" rtl="0">
              <a:spcBef>
                <a:spcPts val="0"/>
              </a:spcBef>
              <a:defRPr sz="1200" b="0" i="0" u="none" strike="noStrike" cap="none" baseline="0">
                <a:solidFill>
                  <a:schemeClr val="dk1"/>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 name="Shape 7"/>
          <p:cNvSpPr txBox="1">
            <a:spLocks noGrp="1"/>
          </p:cNvSpPr>
          <p:nvPr>
            <p:ph type="sldNum" idx="12"/>
          </p:nvPr>
        </p:nvSpPr>
        <p:spPr>
          <a:xfrm>
            <a:off x="3884613" y="8627915"/>
            <a:ext cx="2971799" cy="454184"/>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baseline="0">
                <a:solidFill>
                  <a:schemeClr val="dk1"/>
                </a:solidFill>
                <a:latin typeface="Calibri"/>
                <a:ea typeface="Calibri"/>
                <a:cs typeface="Calibri"/>
                <a:sym typeface="Calibri"/>
              </a:rPr>
              <a:t>‹#›</a:t>
            </a:fld>
            <a:endParaRPr lang="en-US" sz="1200" b="0" i="0" u="none" strike="noStrike" cap="none" baseline="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126645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97" name="Shape 9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78" name="Shape 17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Shape 183"/>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84" name="Shape 184"/>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92" name="Shape 19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05" name="Shape 20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12" name="Shape 21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98" name="Shape 198"/>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99" name="Shape 199"/>
          <p:cNvSpPr txBox="1">
            <a:spLocks noGrp="1"/>
          </p:cNvSpPr>
          <p:nvPr>
            <p:ph type="sldNum" idx="12"/>
          </p:nvPr>
        </p:nvSpPr>
        <p:spPr>
          <a:xfrm>
            <a:off x="3884613" y="8627915"/>
            <a:ext cx="2971799" cy="454184"/>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20</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26" name="Shape 22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19" name="Shape 219"/>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Shape 23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32" name="Shape 23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38" name="Shape 23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Shape 102"/>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03" name="Shape 103"/>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Shape 243"/>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44" name="Shape 244"/>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50" name="Shape 25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87" name="Shape 287"/>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293" name="Shape 293"/>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19" name="Shape 119"/>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Shape 124"/>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25" name="Shape 12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
        <p:nvSpPr>
          <p:cNvPr id="131" name="Shape 131"/>
          <p:cNvSpPr txBox="1">
            <a:spLocks noGrp="1"/>
          </p:cNvSpPr>
          <p:nvPr>
            <p:ph type="body" idx="1"/>
          </p:nvPr>
        </p:nvSpPr>
        <p:spPr>
          <a:xfrm>
            <a:off x="685801" y="4314746"/>
            <a:ext cx="5486399" cy="4087654"/>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Calibri"/>
              <a:buNone/>
            </a:pPr>
            <a:endParaRPr sz="1200" b="0" i="0" u="none" strike="noStrike" cap="none" baseline="0">
              <a:solidFill>
                <a:schemeClr val="dk1"/>
              </a:solidFill>
              <a:latin typeface="Calibri"/>
              <a:ea typeface="Calibri"/>
              <a:cs typeface="Calibri"/>
              <a:sym typeface="Calibri"/>
            </a:endParaRPr>
          </a:p>
        </p:txBody>
      </p:sp>
      <p:sp>
        <p:nvSpPr>
          <p:cNvPr id="132" name="Shape 132"/>
          <p:cNvSpPr txBox="1">
            <a:spLocks noGrp="1"/>
          </p:cNvSpPr>
          <p:nvPr>
            <p:ph type="sldNum" idx="12"/>
          </p:nvPr>
        </p:nvSpPr>
        <p:spPr>
          <a:xfrm>
            <a:off x="3884613" y="8627915"/>
            <a:ext cx="2971799" cy="454184"/>
          </a:xfrm>
          <a:prstGeom prst="rect">
            <a:avLst/>
          </a:prstGeom>
          <a:noFill/>
          <a:ln>
            <a:noFill/>
          </a:ln>
        </p:spPr>
        <p:txBody>
          <a:bodyPr lIns="91425" tIns="45700" rIns="91425" bIns="45700" anchor="b" anchorCtr="0">
            <a:noAutofit/>
          </a:bodyPr>
          <a:lstStyle/>
          <a:p>
            <a:pPr marL="0" marR="0" lvl="0" indent="0" algn="r" rtl="0">
              <a:spcBef>
                <a:spcPts val="0"/>
              </a:spcBef>
              <a:buClr>
                <a:srgbClr val="000000"/>
              </a:buClr>
              <a:buSzPct val="25000"/>
              <a:buFont typeface="Arial"/>
              <a:buNone/>
            </a:pPr>
            <a:fld id="{00000000-1234-1234-1234-123412341234}" type="slidenum">
              <a:rPr lang="en-US" sz="1200" b="0" i="0" u="none" strike="noStrike" cap="none" baseline="0">
                <a:solidFill>
                  <a:schemeClr val="dk1"/>
                </a:solidFill>
                <a:latin typeface="Calibri"/>
                <a:ea typeface="Calibri"/>
                <a:cs typeface="Calibri"/>
                <a:sym typeface="Calibri"/>
              </a:rPr>
              <a:t>5</a:t>
            </a:fld>
            <a:endParaRPr lang="en-US" sz="1200" b="0" i="0" u="none" strike="noStrike" cap="none" baseline="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txBox="1">
            <a:spLocks noGrp="1"/>
          </p:cNvSpPr>
          <p:nvPr>
            <p:ph type="body" idx="1"/>
          </p:nvPr>
        </p:nvSpPr>
        <p:spPr>
          <a:xfrm>
            <a:off x="685801" y="4314746"/>
            <a:ext cx="5486399" cy="4087654"/>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Font typeface="Calibri"/>
              <a:buNone/>
            </a:pPr>
            <a:endParaRPr sz="1200" b="0" i="0" u="none" strike="noStrike" cap="none" baseline="0">
              <a:solidFill>
                <a:schemeClr val="dk1"/>
              </a:solidFill>
              <a:latin typeface="Calibri"/>
              <a:ea typeface="Calibri"/>
              <a:cs typeface="Calibri"/>
              <a:sym typeface="Calibri"/>
            </a:endParaRPr>
          </a:p>
        </p:txBody>
      </p:sp>
      <p:sp>
        <p:nvSpPr>
          <p:cNvPr id="138" name="Shape 138"/>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Shape 144"/>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45" name="Shape 145"/>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66" name="Shape 166"/>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Shape 171"/>
          <p:cNvSpPr txBox="1">
            <a:spLocks noGrp="1"/>
          </p:cNvSpPr>
          <p:nvPr>
            <p:ph type="body" idx="1"/>
          </p:nvPr>
        </p:nvSpPr>
        <p:spPr>
          <a:xfrm>
            <a:off x="685801" y="4314746"/>
            <a:ext cx="5486399" cy="4087654"/>
          </a:xfrm>
          <a:prstGeom prst="rect">
            <a:avLst/>
          </a:prstGeom>
        </p:spPr>
        <p:txBody>
          <a:bodyPr lIns="91425" tIns="91425" rIns="91425" bIns="91425" anchor="t" anchorCtr="0">
            <a:noAutofit/>
          </a:bodyPr>
          <a:lstStyle/>
          <a:p>
            <a:pPr>
              <a:spcBef>
                <a:spcPts val="0"/>
              </a:spcBef>
              <a:buNone/>
            </a:pPr>
            <a:endParaRPr/>
          </a:p>
        </p:txBody>
      </p:sp>
      <p:sp>
        <p:nvSpPr>
          <p:cNvPr id="172" name="Shape 172"/>
          <p:cNvSpPr>
            <a:spLocks noGrp="1" noRot="1" noChangeAspect="1"/>
          </p:cNvSpPr>
          <p:nvPr>
            <p:ph type="sldImg" idx="2"/>
          </p:nvPr>
        </p:nvSpPr>
        <p:spPr>
          <a:xfrm>
            <a:off x="1157288" y="681038"/>
            <a:ext cx="4543425" cy="3406775"/>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med" len="med"/>
            <a:tailEnd type="none" w="med" len="med"/>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Shape 14"/>
        <p:cNvGrpSpPr/>
        <p:nvPr/>
      </p:nvGrpSpPr>
      <p:grpSpPr>
        <a:xfrm>
          <a:off x="0" y="0"/>
          <a:ext cx="0" cy="0"/>
          <a:chOff x="0" y="0"/>
          <a:chExt cx="0" cy="0"/>
        </a:xfrm>
      </p:grpSpPr>
      <p:pic>
        <p:nvPicPr>
          <p:cNvPr id="15" name="Shape 1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16" name="Shape 16"/>
          <p:cNvSpPr txBox="1">
            <a:spLocks noGrp="1"/>
          </p:cNvSpPr>
          <p:nvPr>
            <p:ph type="body" idx="1"/>
          </p:nvPr>
        </p:nvSpPr>
        <p:spPr>
          <a:xfrm>
            <a:off x="457200" y="2480741"/>
            <a:ext cx="8229600" cy="3645431"/>
          </a:xfrm>
          <a:prstGeom prst="rect">
            <a:avLst/>
          </a:prstGeom>
          <a:noFill/>
          <a:ln>
            <a:noFill/>
          </a:ln>
        </p:spPr>
        <p:txBody>
          <a:bodyPr lIns="91425" tIns="91425" rIns="91425" bIns="91425" anchor="t" anchorCtr="0"/>
          <a:lstStyle>
            <a:lvl1pPr marL="342900" indent="-215900" rtl="0">
              <a:spcBef>
                <a:spcPts val="0"/>
              </a:spcBef>
              <a:buClr>
                <a:srgbClr val="6F6E6F"/>
              </a:buClr>
              <a:buFont typeface="Calibri"/>
              <a:buChar char="•"/>
              <a:defRPr sz="2000">
                <a:solidFill>
                  <a:srgbClr val="6F6E6F"/>
                </a:solidFill>
              </a:defRPr>
            </a:lvl1pPr>
            <a:lvl2pPr marL="742950" indent="-171450" rtl="0">
              <a:spcBef>
                <a:spcPts val="0"/>
              </a:spcBef>
              <a:buClr>
                <a:srgbClr val="6F6E6F"/>
              </a:buClr>
              <a:buFont typeface="Calibri"/>
              <a:buChar char="•"/>
              <a:defRPr sz="1800">
                <a:solidFill>
                  <a:srgbClr val="6F6E6F"/>
                </a:solidFill>
              </a:defRPr>
            </a:lvl2pPr>
            <a:lvl3pPr marL="1143000" indent="-127000" rtl="0">
              <a:spcBef>
                <a:spcPts val="0"/>
              </a:spcBef>
              <a:buClr>
                <a:srgbClr val="6F6E6F"/>
              </a:buClr>
              <a:buFont typeface="Calibri"/>
              <a:buChar char="•"/>
              <a:defRPr sz="1600">
                <a:solidFill>
                  <a:srgbClr val="6F6E6F"/>
                </a:solidFill>
              </a:defRPr>
            </a:lvl3pPr>
            <a:lvl4pPr marL="1600200" indent="-139700" rtl="0">
              <a:spcBef>
                <a:spcPts val="0"/>
              </a:spcBef>
              <a:buClr>
                <a:srgbClr val="6F6E6F"/>
              </a:buClr>
              <a:buFont typeface="Calibri"/>
              <a:buChar char="•"/>
              <a:defRPr sz="1400">
                <a:solidFill>
                  <a:srgbClr val="6F6E6F"/>
                </a:solidFill>
              </a:defRPr>
            </a:lvl4pPr>
            <a:lvl5pPr marL="2057400" indent="-139700" rtl="0">
              <a:spcBef>
                <a:spcPts val="0"/>
              </a:spcBef>
              <a:buClr>
                <a:srgbClr val="6F6E6F"/>
              </a:buClr>
              <a:buFont typeface="Calibri"/>
              <a:buChar char="•"/>
              <a:defRPr sz="1400">
                <a:solidFill>
                  <a:srgbClr val="6F6E6F"/>
                </a:solidFill>
              </a:defRPr>
            </a:lvl5pPr>
            <a:lvl6pPr rtl="0">
              <a:spcBef>
                <a:spcPts val="0"/>
              </a:spcBef>
              <a:defRPr sz="2000">
                <a:solidFill>
                  <a:schemeClr val="dk1"/>
                </a:solidFill>
                <a:latin typeface="Calibri"/>
                <a:ea typeface="Calibri"/>
                <a:cs typeface="Calibri"/>
                <a:sym typeface="Calibri"/>
              </a:defRPr>
            </a:lvl6pPr>
            <a:lvl7pPr rtl="0">
              <a:spcBef>
                <a:spcPts val="0"/>
              </a:spcBef>
              <a:defRPr sz="2000">
                <a:solidFill>
                  <a:schemeClr val="dk1"/>
                </a:solidFill>
                <a:latin typeface="Calibri"/>
                <a:ea typeface="Calibri"/>
                <a:cs typeface="Calibri"/>
                <a:sym typeface="Calibri"/>
              </a:defRPr>
            </a:lvl7pPr>
            <a:lvl8pPr rtl="0">
              <a:spcBef>
                <a:spcPts val="0"/>
              </a:spcBef>
              <a:defRPr sz="2000">
                <a:solidFill>
                  <a:schemeClr val="dk1"/>
                </a:solidFill>
                <a:latin typeface="Calibri"/>
                <a:ea typeface="Calibri"/>
                <a:cs typeface="Calibri"/>
                <a:sym typeface="Calibri"/>
              </a:defRPr>
            </a:lvl8pPr>
            <a:lvl9pPr rtl="0">
              <a:spcBef>
                <a:spcPts val="0"/>
              </a:spcBef>
              <a:defRPr sz="2000">
                <a:solidFill>
                  <a:schemeClr val="dk1"/>
                </a:solidFill>
                <a:latin typeface="Calibri"/>
                <a:ea typeface="Calibri"/>
                <a:cs typeface="Calibri"/>
                <a:sym typeface="Calibri"/>
              </a:defRPr>
            </a:lvl9pPr>
          </a:lstStyle>
          <a:p>
            <a:endParaRPr/>
          </a:p>
        </p:txBody>
      </p:sp>
      <p:sp>
        <p:nvSpPr>
          <p:cNvPr id="17" name="Shape 17"/>
          <p:cNvSpPr txBox="1">
            <a:spLocks noGrp="1"/>
          </p:cNvSpPr>
          <p:nvPr>
            <p:ph type="title"/>
          </p:nvPr>
        </p:nvSpPr>
        <p:spPr>
          <a:xfrm>
            <a:off x="457200" y="1083204"/>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457216" y="273048"/>
            <a:ext cx="3008313" cy="1162050"/>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68" name="Shape 68"/>
          <p:cNvSpPr txBox="1">
            <a:spLocks noGrp="1"/>
          </p:cNvSpPr>
          <p:nvPr>
            <p:ph type="body" idx="1"/>
          </p:nvPr>
        </p:nvSpPr>
        <p:spPr>
          <a:xfrm>
            <a:off x="3575050" y="273061"/>
            <a:ext cx="5111750" cy="5853112"/>
          </a:xfrm>
          <a:prstGeom prst="rect">
            <a:avLst/>
          </a:prstGeom>
          <a:noFill/>
          <a:ln>
            <a:noFill/>
          </a:ln>
        </p:spPr>
        <p:txBody>
          <a:bodyPr lIns="91425" tIns="91425" rIns="91425" bIns="91425" anchor="t" anchorCtr="0"/>
          <a:lstStyle>
            <a:lvl1pPr rtl="0">
              <a:spcBef>
                <a:spcPts val="0"/>
              </a:spcBef>
              <a:defRPr sz="3200"/>
            </a:lvl1pPr>
            <a:lvl2pPr rtl="0">
              <a:spcBef>
                <a:spcPts val="0"/>
              </a:spcBef>
              <a:defRPr sz="2800"/>
            </a:lvl2pPr>
            <a:lvl3pPr rtl="0">
              <a:spcBef>
                <a:spcPts val="0"/>
              </a:spcBef>
              <a:defRPr sz="2400"/>
            </a:lvl3pPr>
            <a:lvl4pPr rtl="0">
              <a:spcBef>
                <a:spcPts val="0"/>
              </a:spcBef>
              <a:defRPr sz="2000"/>
            </a:lvl4pPr>
            <a:lvl5pPr rtl="0">
              <a:spcBef>
                <a:spcPts val="0"/>
              </a:spcBef>
              <a:defRPr sz="2000"/>
            </a:lvl5pPr>
            <a:lvl6pPr rtl="0">
              <a:spcBef>
                <a:spcPts val="0"/>
              </a:spcBef>
              <a:defRPr sz="2000"/>
            </a:lvl6pPr>
            <a:lvl7pPr rtl="0">
              <a:spcBef>
                <a:spcPts val="0"/>
              </a:spcBef>
              <a:defRPr sz="2000"/>
            </a:lvl7pPr>
            <a:lvl8pPr rtl="0">
              <a:spcBef>
                <a:spcPts val="0"/>
              </a:spcBef>
              <a:defRPr sz="2000"/>
            </a:lvl8pPr>
            <a:lvl9pPr rtl="0">
              <a:spcBef>
                <a:spcPts val="0"/>
              </a:spcBef>
              <a:defRPr sz="2000"/>
            </a:lvl9pPr>
          </a:lstStyle>
          <a:p>
            <a:endParaRPr/>
          </a:p>
        </p:txBody>
      </p:sp>
      <p:sp>
        <p:nvSpPr>
          <p:cNvPr id="69" name="Shape 69"/>
          <p:cNvSpPr txBox="1">
            <a:spLocks noGrp="1"/>
          </p:cNvSpPr>
          <p:nvPr>
            <p:ph type="body" idx="2"/>
          </p:nvPr>
        </p:nvSpPr>
        <p:spPr>
          <a:xfrm>
            <a:off x="457216" y="1435104"/>
            <a:ext cx="3008313" cy="4691063"/>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0" name="Shape 70"/>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1" name="Shape 71"/>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2" name="Shape 72"/>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1792288" y="4800601"/>
            <a:ext cx="5486399" cy="566739"/>
          </a:xfrm>
          <a:prstGeom prst="rect">
            <a:avLst/>
          </a:prstGeom>
          <a:noFill/>
          <a:ln>
            <a:noFill/>
          </a:ln>
        </p:spPr>
        <p:txBody>
          <a:bodyPr lIns="91425" tIns="91425" rIns="91425" bIns="91425" anchor="b" anchorCtr="0"/>
          <a:lstStyle>
            <a:lvl1pPr algn="l" rtl="0">
              <a:spcBef>
                <a:spcPts val="0"/>
              </a:spcBef>
              <a:defRPr sz="2000" b="1"/>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75" name="Shape 75"/>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indent="0" algn="l" rtl="0">
              <a:spcBef>
                <a:spcPts val="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spcBef>
                <a:spcPts val="0"/>
              </a:spcBef>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spcBef>
                <a:spcPts val="0"/>
              </a:spcBef>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spcBef>
                <a:spcPts val="0"/>
              </a:spcBef>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76" name="Shape 76"/>
          <p:cNvSpPr txBox="1">
            <a:spLocks noGrp="1"/>
          </p:cNvSpPr>
          <p:nvPr>
            <p:ph type="body" idx="1"/>
          </p:nvPr>
        </p:nvSpPr>
        <p:spPr>
          <a:xfrm>
            <a:off x="1792288" y="5367346"/>
            <a:ext cx="5486399" cy="804862"/>
          </a:xfrm>
          <a:prstGeom prst="rect">
            <a:avLst/>
          </a:prstGeom>
          <a:noFill/>
          <a:ln>
            <a:noFill/>
          </a:ln>
        </p:spPr>
        <p:txBody>
          <a:bodyPr lIns="91425" tIns="91425" rIns="91425" bIns="91425" anchor="t" anchorCtr="0"/>
          <a:lstStyle>
            <a:lvl1pPr marL="0" indent="0" rtl="0">
              <a:spcBef>
                <a:spcPts val="0"/>
              </a:spcBef>
              <a:buFont typeface="Calibri"/>
              <a:buNone/>
              <a:defRPr sz="1400"/>
            </a:lvl1pPr>
            <a:lvl2pPr marL="457200" indent="0" rtl="0">
              <a:spcBef>
                <a:spcPts val="0"/>
              </a:spcBef>
              <a:buFont typeface="Calibri"/>
              <a:buNone/>
              <a:defRPr sz="1200"/>
            </a:lvl2pPr>
            <a:lvl3pPr marL="914400" indent="0" rtl="0">
              <a:spcBef>
                <a:spcPts val="0"/>
              </a:spcBef>
              <a:buFont typeface="Calibri"/>
              <a:buNone/>
              <a:defRPr sz="1000"/>
            </a:lvl3pPr>
            <a:lvl4pPr marL="1371600" indent="0" rtl="0">
              <a:spcBef>
                <a:spcPts val="0"/>
              </a:spcBef>
              <a:buFont typeface="Calibri"/>
              <a:buNone/>
              <a:defRPr sz="900"/>
            </a:lvl4pPr>
            <a:lvl5pPr marL="1828800" indent="0" rtl="0">
              <a:spcBef>
                <a:spcPts val="0"/>
              </a:spcBef>
              <a:buFont typeface="Calibri"/>
              <a:buNone/>
              <a:defRPr sz="900"/>
            </a:lvl5pPr>
            <a:lvl6pPr marL="2286000" indent="0" rtl="0">
              <a:spcBef>
                <a:spcPts val="0"/>
              </a:spcBef>
              <a:buFont typeface="Calibri"/>
              <a:buNone/>
              <a:defRPr sz="900"/>
            </a:lvl6pPr>
            <a:lvl7pPr marL="2743200" indent="0" rtl="0">
              <a:spcBef>
                <a:spcPts val="0"/>
              </a:spcBef>
              <a:buFont typeface="Calibri"/>
              <a:buNone/>
              <a:defRPr sz="900"/>
            </a:lvl7pPr>
            <a:lvl8pPr marL="3200400" indent="0" rtl="0">
              <a:spcBef>
                <a:spcPts val="0"/>
              </a:spcBef>
              <a:buFont typeface="Calibri"/>
              <a:buNone/>
              <a:defRPr sz="900"/>
            </a:lvl8pPr>
            <a:lvl9pPr marL="3657600" indent="0" rtl="0">
              <a:spcBef>
                <a:spcPts val="0"/>
              </a:spcBef>
              <a:buFont typeface="Calibri"/>
              <a:buNone/>
              <a:defRPr sz="900"/>
            </a:lvl9pPr>
          </a:lstStyle>
          <a:p>
            <a:endParaRPr/>
          </a:p>
        </p:txBody>
      </p:sp>
      <p:sp>
        <p:nvSpPr>
          <p:cNvPr id="77" name="Shape 77"/>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79" name="Shape 79"/>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80"/>
        <p:cNvGrpSpPr/>
        <p:nvPr/>
      </p:nvGrpSpPr>
      <p:grpSpPr>
        <a:xfrm>
          <a:off x="0" y="0"/>
          <a:ext cx="0" cy="0"/>
          <a:chOff x="0" y="0"/>
          <a:chExt cx="0" cy="0"/>
        </a:xfrm>
      </p:grpSpPr>
      <p:sp>
        <p:nvSpPr>
          <p:cNvPr id="81" name="Shape 81"/>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2" name="Shape 82"/>
          <p:cNvSpPr txBox="1">
            <a:spLocks noGrp="1"/>
          </p:cNvSpPr>
          <p:nvPr>
            <p:ph type="body" idx="1"/>
          </p:nvPr>
        </p:nvSpPr>
        <p:spPr>
          <a:xfrm rot="5400000">
            <a:off x="2309018" y="-251617"/>
            <a:ext cx="4525963" cy="8229600"/>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3" name="Shape 8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86"/>
        <p:cNvGrpSpPr/>
        <p:nvPr/>
      </p:nvGrpSpPr>
      <p:grpSpPr>
        <a:xfrm>
          <a:off x="0" y="0"/>
          <a:ext cx="0" cy="0"/>
          <a:chOff x="0" y="0"/>
          <a:chExt cx="0" cy="0"/>
        </a:xfrm>
      </p:grpSpPr>
      <p:sp>
        <p:nvSpPr>
          <p:cNvPr id="87" name="Shape 87"/>
          <p:cNvSpPr txBox="1">
            <a:spLocks noGrp="1"/>
          </p:cNvSpPr>
          <p:nvPr>
            <p:ph type="title"/>
          </p:nvPr>
        </p:nvSpPr>
        <p:spPr>
          <a:xfrm rot="5400000">
            <a:off x="4732337" y="2171702"/>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88" name="Shape 88"/>
          <p:cNvSpPr txBox="1">
            <a:spLocks noGrp="1"/>
          </p:cNvSpPr>
          <p:nvPr>
            <p:ph type="body" idx="1"/>
          </p:nvPr>
        </p:nvSpPr>
        <p:spPr>
          <a:xfrm rot="5400000">
            <a:off x="541337" y="190502"/>
            <a:ext cx="5851525" cy="6019799"/>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89" name="Shape 8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0" name="Shape 9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91" name="Shape 9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0" name="Shape 2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13970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0795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76200"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016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016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016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016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016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016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21" name="Shape 2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2" name="Shape 2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23" name="Shape 2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Section Header">
    <p:bg>
      <p:bgPr>
        <a:solidFill>
          <a:schemeClr val="lt1"/>
        </a:solidFill>
        <a:effectLst/>
      </p:bgPr>
    </p:bg>
    <p:spTree>
      <p:nvGrpSpPr>
        <p:cNvPr id="1" name="Shape 24"/>
        <p:cNvGrpSpPr/>
        <p:nvPr/>
      </p:nvGrpSpPr>
      <p:grpSpPr>
        <a:xfrm>
          <a:off x="0" y="0"/>
          <a:ext cx="0" cy="0"/>
          <a:chOff x="0" y="0"/>
          <a:chExt cx="0" cy="0"/>
        </a:xfrm>
      </p:grpSpPr>
      <p:pic>
        <p:nvPicPr>
          <p:cNvPr id="25" name="Shape 25"/>
          <p:cNvPicPr preferRelativeResize="0"/>
          <p:nvPr/>
        </p:nvPicPr>
        <p:blipFill rotWithShape="1">
          <a:blip r:embed="rId2">
            <a:alphaModFix/>
          </a:blip>
          <a:srcRect/>
          <a:stretch/>
        </p:blipFill>
        <p:spPr>
          <a:xfrm>
            <a:off x="0" y="0"/>
            <a:ext cx="9144000" cy="6858000"/>
          </a:xfrm>
          <a:prstGeom prst="rect">
            <a:avLst/>
          </a:prstGeom>
          <a:noFill/>
          <a:ln>
            <a:noFill/>
          </a:ln>
        </p:spPr>
      </p:pic>
      <p:sp>
        <p:nvSpPr>
          <p:cNvPr id="26" name="Shape 26"/>
          <p:cNvSpPr txBox="1">
            <a:spLocks noGrp="1"/>
          </p:cNvSpPr>
          <p:nvPr>
            <p:ph type="title"/>
          </p:nvPr>
        </p:nvSpPr>
        <p:spPr>
          <a:xfrm>
            <a:off x="722312" y="2465616"/>
            <a:ext cx="4455168" cy="1362075"/>
          </a:xfrm>
          <a:prstGeom prst="rect">
            <a:avLst/>
          </a:prstGeom>
          <a:noFill/>
          <a:ln>
            <a:noFill/>
          </a:ln>
        </p:spPr>
        <p:txBody>
          <a:bodyPr lIns="91425" tIns="91425" rIns="91425" bIns="91425" anchor="b" anchorCtr="0"/>
          <a:lstStyle>
            <a:lvl1pPr algn="l" rtl="0">
              <a:spcBef>
                <a:spcPts val="0"/>
              </a:spcBef>
              <a:defRPr sz="3200" b="1" cap="none">
                <a:solidFill>
                  <a:srgbClr val="537E2F"/>
                </a:solidFill>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7" name="Shape 27"/>
          <p:cNvSpPr txBox="1">
            <a:spLocks noGrp="1"/>
          </p:cNvSpPr>
          <p:nvPr>
            <p:ph type="body" idx="1"/>
          </p:nvPr>
        </p:nvSpPr>
        <p:spPr>
          <a:xfrm>
            <a:off x="722312" y="3827692"/>
            <a:ext cx="7772400" cy="1500187"/>
          </a:xfrm>
          <a:prstGeom prst="rect">
            <a:avLst/>
          </a:prstGeom>
          <a:noFill/>
          <a:ln>
            <a:noFill/>
          </a:ln>
        </p:spPr>
        <p:txBody>
          <a:bodyPr lIns="91425" tIns="91425" rIns="91425" bIns="91425" anchor="t" anchorCtr="0"/>
          <a:lstStyle>
            <a:lvl1pPr marL="0" indent="0" rtl="0">
              <a:spcBef>
                <a:spcPts val="0"/>
              </a:spcBef>
              <a:buClr>
                <a:srgbClr val="6F6E6F"/>
              </a:buClr>
              <a:buFont typeface="Calibri"/>
              <a:buNone/>
              <a:defRPr sz="2000">
                <a:solidFill>
                  <a:srgbClr val="6F6E6F"/>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28" name="Shape 28"/>
          <p:cNvSpPr>
            <a:spLocks noGrp="1"/>
          </p:cNvSpPr>
          <p:nvPr>
            <p:ph type="pic" idx="2"/>
          </p:nvPr>
        </p:nvSpPr>
        <p:spPr>
          <a:xfrm>
            <a:off x="5301092" y="2119625"/>
            <a:ext cx="2779711" cy="3708400"/>
          </a:xfrm>
          <a:prstGeom prst="ellipse">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29"/>
        <p:cNvGrpSpPr/>
        <p:nvPr/>
      </p:nvGrpSpPr>
      <p:grpSpPr>
        <a:xfrm>
          <a:off x="0" y="0"/>
          <a:ext cx="0" cy="0"/>
          <a:chOff x="0" y="0"/>
          <a:chExt cx="0" cy="0"/>
        </a:xfrm>
      </p:grpSpPr>
      <p:sp>
        <p:nvSpPr>
          <p:cNvPr id="30" name="Shape 30"/>
          <p:cNvSpPr txBox="1">
            <a:spLocks noGrp="1"/>
          </p:cNvSpPr>
          <p:nvPr>
            <p:ph type="ctrTitle"/>
          </p:nvPr>
        </p:nvSpPr>
        <p:spPr>
          <a:xfrm>
            <a:off x="685800" y="2130435"/>
            <a:ext cx="7772400" cy="1470024"/>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31" name="Shape 31"/>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Arial"/>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buClr>
                <a:srgbClr val="888888"/>
              </a:buClr>
              <a:buFont typeface="Arial"/>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buClr>
                <a:srgbClr val="888888"/>
              </a:buClr>
              <a:buFont typeface="Arial"/>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Arial"/>
              <a:buNone/>
              <a:defRPr sz="2000" b="0" i="0" u="none" strike="noStrike" cap="none" baseline="0">
                <a:solidFill>
                  <a:srgbClr val="888888"/>
                </a:solidFill>
                <a:latin typeface="Calibri"/>
                <a:ea typeface="Calibri"/>
                <a:cs typeface="Calibri"/>
                <a:sym typeface="Calibri"/>
              </a:defRPr>
            </a:lvl9pPr>
          </a:lstStyle>
          <a:p>
            <a:endParaRPr/>
          </a:p>
        </p:txBody>
      </p:sp>
      <p:sp>
        <p:nvSpPr>
          <p:cNvPr id="32" name="Shape 32"/>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3" name="Shape 33"/>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4" name="Shape 34"/>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35"/>
        <p:cNvGrpSpPr/>
        <p:nvPr/>
      </p:nvGrpSpPr>
      <p:grpSpPr>
        <a:xfrm>
          <a:off x="0" y="0"/>
          <a:ext cx="0" cy="0"/>
          <a:chOff x="0" y="0"/>
          <a:chExt cx="0" cy="0"/>
        </a:xfrm>
      </p:grpSpPr>
      <p:sp>
        <p:nvSpPr>
          <p:cNvPr id="36" name="Shape 36"/>
          <p:cNvSpPr txBox="1">
            <a:spLocks noGrp="1"/>
          </p:cNvSpPr>
          <p:nvPr>
            <p:ph type="title"/>
          </p:nvPr>
        </p:nvSpPr>
        <p:spPr>
          <a:xfrm>
            <a:off x="722312" y="4406901"/>
            <a:ext cx="7772400" cy="1362075"/>
          </a:xfrm>
          <a:prstGeom prst="rect">
            <a:avLst/>
          </a:prstGeom>
          <a:noFill/>
          <a:ln>
            <a:noFill/>
          </a:ln>
        </p:spPr>
        <p:txBody>
          <a:bodyPr lIns="91425" tIns="91425" rIns="91425" bIns="91425" anchor="t" anchorCtr="0"/>
          <a:lstStyle>
            <a:lvl1pPr algn="l" rtl="0">
              <a:spcBef>
                <a:spcPts val="0"/>
              </a:spcBef>
              <a:defRPr sz="4000" b="1" cap="none"/>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37" name="Shape 37"/>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spcBef>
                <a:spcPts val="0"/>
              </a:spcBef>
              <a:buClr>
                <a:srgbClr val="888888"/>
              </a:buClr>
              <a:buFont typeface="Calibri"/>
              <a:buNone/>
              <a:defRPr sz="2000">
                <a:solidFill>
                  <a:srgbClr val="888888"/>
                </a:solidFill>
              </a:defRPr>
            </a:lvl1pPr>
            <a:lvl2pPr marL="457200" indent="0" rtl="0">
              <a:spcBef>
                <a:spcPts val="0"/>
              </a:spcBef>
              <a:buClr>
                <a:srgbClr val="888888"/>
              </a:buClr>
              <a:buFont typeface="Calibri"/>
              <a:buNone/>
              <a:defRPr sz="1800">
                <a:solidFill>
                  <a:srgbClr val="888888"/>
                </a:solidFill>
              </a:defRPr>
            </a:lvl2pPr>
            <a:lvl3pPr marL="914400" indent="0" rtl="0">
              <a:spcBef>
                <a:spcPts val="0"/>
              </a:spcBef>
              <a:buClr>
                <a:srgbClr val="888888"/>
              </a:buClr>
              <a:buFont typeface="Calibri"/>
              <a:buNone/>
              <a:defRPr sz="1600">
                <a:solidFill>
                  <a:srgbClr val="888888"/>
                </a:solidFill>
              </a:defRPr>
            </a:lvl3pPr>
            <a:lvl4pPr marL="1371600" indent="0" rtl="0">
              <a:spcBef>
                <a:spcPts val="0"/>
              </a:spcBef>
              <a:buClr>
                <a:srgbClr val="888888"/>
              </a:buClr>
              <a:buFont typeface="Calibri"/>
              <a:buNone/>
              <a:defRPr sz="1400">
                <a:solidFill>
                  <a:srgbClr val="888888"/>
                </a:solidFill>
              </a:defRPr>
            </a:lvl4pPr>
            <a:lvl5pPr marL="1828800" indent="0" rtl="0">
              <a:spcBef>
                <a:spcPts val="0"/>
              </a:spcBef>
              <a:buClr>
                <a:srgbClr val="888888"/>
              </a:buClr>
              <a:buFont typeface="Calibri"/>
              <a:buNone/>
              <a:defRPr sz="1400">
                <a:solidFill>
                  <a:srgbClr val="888888"/>
                </a:solidFill>
              </a:defRPr>
            </a:lvl5pPr>
            <a:lvl6pPr marL="2286000" indent="0" rtl="0">
              <a:spcBef>
                <a:spcPts val="0"/>
              </a:spcBef>
              <a:buClr>
                <a:srgbClr val="888888"/>
              </a:buClr>
              <a:buFont typeface="Calibri"/>
              <a:buNone/>
              <a:defRPr sz="1400">
                <a:solidFill>
                  <a:srgbClr val="888888"/>
                </a:solidFill>
              </a:defRPr>
            </a:lvl6pPr>
            <a:lvl7pPr marL="2743200" indent="0" rtl="0">
              <a:spcBef>
                <a:spcPts val="0"/>
              </a:spcBef>
              <a:buClr>
                <a:srgbClr val="888888"/>
              </a:buClr>
              <a:buFont typeface="Calibri"/>
              <a:buNone/>
              <a:defRPr sz="1400">
                <a:solidFill>
                  <a:srgbClr val="888888"/>
                </a:solidFill>
              </a:defRPr>
            </a:lvl7pPr>
            <a:lvl8pPr marL="3200400" indent="0" rtl="0">
              <a:spcBef>
                <a:spcPts val="0"/>
              </a:spcBef>
              <a:buClr>
                <a:srgbClr val="888888"/>
              </a:buClr>
              <a:buFont typeface="Calibri"/>
              <a:buNone/>
              <a:defRPr sz="1400">
                <a:solidFill>
                  <a:srgbClr val="888888"/>
                </a:solidFill>
              </a:defRPr>
            </a:lvl8pPr>
            <a:lvl9pPr marL="3657600" indent="0" rtl="0">
              <a:spcBef>
                <a:spcPts val="0"/>
              </a:spcBef>
              <a:buClr>
                <a:srgbClr val="888888"/>
              </a:buClr>
              <a:buFont typeface="Calibri"/>
              <a:buNone/>
              <a:defRPr sz="1400">
                <a:solidFill>
                  <a:srgbClr val="888888"/>
                </a:solidFill>
              </a:defRPr>
            </a:lvl9pPr>
          </a:lstStyle>
          <a:p>
            <a:endParaRPr/>
          </a:p>
        </p:txBody>
      </p:sp>
      <p:sp>
        <p:nvSpPr>
          <p:cNvPr id="38" name="Shape 38"/>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39" name="Shape 39"/>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0" name="Shape 40"/>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41"/>
        <p:cNvGrpSpPr/>
        <p:nvPr/>
      </p:nvGrpSpPr>
      <p:grpSpPr>
        <a:xfrm>
          <a:off x="0" y="0"/>
          <a:ext cx="0" cy="0"/>
          <a:chOff x="0" y="0"/>
          <a:chExt cx="0" cy="0"/>
        </a:xfrm>
      </p:grpSpPr>
      <p:sp>
        <p:nvSpPr>
          <p:cNvPr id="42" name="Shape 42"/>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43" name="Shape 43"/>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4" name="Shape 44"/>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spcBef>
                <a:spcPts val="0"/>
              </a:spcBef>
              <a:defRPr sz="2800"/>
            </a:lvl1pPr>
            <a:lvl2pPr rtl="0">
              <a:spcBef>
                <a:spcPts val="0"/>
              </a:spcBef>
              <a:defRPr sz="2400"/>
            </a:lvl2pPr>
            <a:lvl3pPr rtl="0">
              <a:spcBef>
                <a:spcPts val="0"/>
              </a:spcBef>
              <a:defRPr sz="2000"/>
            </a:lvl3pPr>
            <a:lvl4pPr rtl="0">
              <a:spcBef>
                <a:spcPts val="0"/>
              </a:spcBef>
              <a:defRPr sz="1800"/>
            </a:lvl4pPr>
            <a:lvl5pPr rtl="0">
              <a:spcBef>
                <a:spcPts val="0"/>
              </a:spcBef>
              <a:defRPr sz="1800"/>
            </a:lvl5pPr>
            <a:lvl6pPr rtl="0">
              <a:spcBef>
                <a:spcPts val="0"/>
              </a:spcBef>
              <a:defRPr sz="1800"/>
            </a:lvl6pPr>
            <a:lvl7pPr rtl="0">
              <a:spcBef>
                <a:spcPts val="0"/>
              </a:spcBef>
              <a:defRPr sz="1800"/>
            </a:lvl7pPr>
            <a:lvl8pPr rtl="0">
              <a:spcBef>
                <a:spcPts val="0"/>
              </a:spcBef>
              <a:defRPr sz="1800"/>
            </a:lvl8pPr>
            <a:lvl9pPr rtl="0">
              <a:spcBef>
                <a:spcPts val="0"/>
              </a:spcBef>
              <a:defRPr sz="1800"/>
            </a:lvl9pPr>
          </a:lstStyle>
          <a:p>
            <a:endParaRPr/>
          </a:p>
        </p:txBody>
      </p:sp>
      <p:sp>
        <p:nvSpPr>
          <p:cNvPr id="45" name="Shape 45"/>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0" name="Shape 50"/>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1" name="Shape 51"/>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2" name="Shape 52"/>
          <p:cNvSpPr txBox="1">
            <a:spLocks noGrp="1"/>
          </p:cNvSpPr>
          <p:nvPr>
            <p:ph type="body" idx="3"/>
          </p:nvPr>
        </p:nvSpPr>
        <p:spPr>
          <a:xfrm>
            <a:off x="4645032" y="1535112"/>
            <a:ext cx="4041774" cy="639762"/>
          </a:xfrm>
          <a:prstGeom prst="rect">
            <a:avLst/>
          </a:prstGeom>
          <a:noFill/>
          <a:ln>
            <a:noFill/>
          </a:ln>
        </p:spPr>
        <p:txBody>
          <a:bodyPr lIns="91425" tIns="91425" rIns="91425" bIns="91425" anchor="b" anchorCtr="0"/>
          <a:lstStyle>
            <a:lvl1pPr marL="0" indent="0" rtl="0">
              <a:spcBef>
                <a:spcPts val="0"/>
              </a:spcBef>
              <a:buFont typeface="Calibri"/>
              <a:buNone/>
              <a:defRPr sz="2400" b="1"/>
            </a:lvl1pPr>
            <a:lvl2pPr marL="457200" indent="0" rtl="0">
              <a:spcBef>
                <a:spcPts val="0"/>
              </a:spcBef>
              <a:buFont typeface="Calibri"/>
              <a:buNone/>
              <a:defRPr sz="2000" b="1"/>
            </a:lvl2pPr>
            <a:lvl3pPr marL="914400" indent="0" rtl="0">
              <a:spcBef>
                <a:spcPts val="0"/>
              </a:spcBef>
              <a:buFont typeface="Calibri"/>
              <a:buNone/>
              <a:defRPr sz="1800" b="1"/>
            </a:lvl3pPr>
            <a:lvl4pPr marL="1371600" indent="0" rtl="0">
              <a:spcBef>
                <a:spcPts val="0"/>
              </a:spcBef>
              <a:buFont typeface="Calibri"/>
              <a:buNone/>
              <a:defRPr sz="1600" b="1"/>
            </a:lvl4pPr>
            <a:lvl5pPr marL="1828800" indent="0" rtl="0">
              <a:spcBef>
                <a:spcPts val="0"/>
              </a:spcBef>
              <a:buFont typeface="Calibri"/>
              <a:buNone/>
              <a:defRPr sz="1600" b="1"/>
            </a:lvl5pPr>
            <a:lvl6pPr marL="2286000" indent="0" rtl="0">
              <a:spcBef>
                <a:spcPts val="0"/>
              </a:spcBef>
              <a:buFont typeface="Calibri"/>
              <a:buNone/>
              <a:defRPr sz="1600" b="1"/>
            </a:lvl6pPr>
            <a:lvl7pPr marL="2743200" indent="0" rtl="0">
              <a:spcBef>
                <a:spcPts val="0"/>
              </a:spcBef>
              <a:buFont typeface="Calibri"/>
              <a:buNone/>
              <a:defRPr sz="1600" b="1"/>
            </a:lvl7pPr>
            <a:lvl8pPr marL="3200400" indent="0" rtl="0">
              <a:spcBef>
                <a:spcPts val="0"/>
              </a:spcBef>
              <a:buFont typeface="Calibri"/>
              <a:buNone/>
              <a:defRPr sz="1600" b="1"/>
            </a:lvl8pPr>
            <a:lvl9pPr marL="3657600" indent="0" rtl="0">
              <a:spcBef>
                <a:spcPts val="0"/>
              </a:spcBef>
              <a:buFont typeface="Calibri"/>
              <a:buNone/>
              <a:defRPr sz="1600" b="1"/>
            </a:lvl9pPr>
          </a:lstStyle>
          <a:p>
            <a:endParaRPr/>
          </a:p>
        </p:txBody>
      </p:sp>
      <p:sp>
        <p:nvSpPr>
          <p:cNvPr id="53" name="Shape 53"/>
          <p:cNvSpPr txBox="1">
            <a:spLocks noGrp="1"/>
          </p:cNvSpPr>
          <p:nvPr>
            <p:ph type="body" idx="4"/>
          </p:nvPr>
        </p:nvSpPr>
        <p:spPr>
          <a:xfrm>
            <a:off x="4645032" y="2174875"/>
            <a:ext cx="4041774" cy="3951287"/>
          </a:xfrm>
          <a:prstGeom prst="rect">
            <a:avLst/>
          </a:prstGeom>
          <a:noFill/>
          <a:ln>
            <a:noFill/>
          </a:ln>
        </p:spPr>
        <p:txBody>
          <a:bodyPr lIns="91425" tIns="91425" rIns="91425" bIns="91425" anchor="t" anchorCtr="0"/>
          <a:lstStyle>
            <a:lvl1pPr rtl="0">
              <a:spcBef>
                <a:spcPts val="0"/>
              </a:spcBef>
              <a:defRPr sz="2400"/>
            </a:lvl1pPr>
            <a:lvl2pPr rtl="0">
              <a:spcBef>
                <a:spcPts val="0"/>
              </a:spcBef>
              <a:defRPr sz="2000"/>
            </a:lvl2pPr>
            <a:lvl3pPr rtl="0">
              <a:spcBef>
                <a:spcPts val="0"/>
              </a:spcBef>
              <a:defRPr sz="1800"/>
            </a:lvl3pPr>
            <a:lvl4pPr rtl="0">
              <a:spcBef>
                <a:spcPts val="0"/>
              </a:spcBef>
              <a:defRPr sz="1600"/>
            </a:lvl4pPr>
            <a:lvl5pPr rtl="0">
              <a:spcBef>
                <a:spcPts val="0"/>
              </a:spcBef>
              <a:defRPr sz="1600"/>
            </a:lvl5pPr>
            <a:lvl6pPr rtl="0">
              <a:spcBef>
                <a:spcPts val="0"/>
              </a:spcBef>
              <a:defRPr sz="1600"/>
            </a:lvl6pPr>
            <a:lvl7pPr rtl="0">
              <a:spcBef>
                <a:spcPts val="0"/>
              </a:spcBef>
              <a:defRPr sz="1600"/>
            </a:lvl7pPr>
            <a:lvl8pPr rtl="0">
              <a:spcBef>
                <a:spcPts val="0"/>
              </a:spcBef>
              <a:defRPr sz="1600"/>
            </a:lvl8pPr>
            <a:lvl9pPr rtl="0">
              <a:spcBef>
                <a:spcPts val="0"/>
              </a:spcBef>
              <a:defRPr sz="1600"/>
            </a:lvl9pPr>
          </a:lstStyle>
          <a:p>
            <a:endParaRPr/>
          </a:p>
        </p:txBody>
      </p:sp>
      <p:sp>
        <p:nvSpPr>
          <p:cNvPr id="54" name="Shape 54"/>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5" name="Shape 55"/>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56" name="Shape 56"/>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57"/>
        <p:cNvGrpSpPr/>
        <p:nvPr/>
      </p:nvGrpSpPr>
      <p:grpSpPr>
        <a:xfrm>
          <a:off x="0" y="0"/>
          <a:ext cx="0" cy="0"/>
          <a:chOff x="0" y="0"/>
          <a:chExt cx="0" cy="0"/>
        </a:xfrm>
      </p:grpSpPr>
      <p:sp>
        <p:nvSpPr>
          <p:cNvPr id="58" name="Shape 58"/>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59" name="Shape 59"/>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62"/>
        <p:cNvGrpSpPr/>
        <p:nvPr/>
      </p:nvGrpSpPr>
      <p:grpSpPr>
        <a:xfrm>
          <a:off x="0" y="0"/>
          <a:ext cx="0" cy="0"/>
          <a:chOff x="0" y="0"/>
          <a:chExt cx="0" cy="0"/>
        </a:xfrm>
      </p:grpSpPr>
      <p:sp>
        <p:nvSpPr>
          <p:cNvPr id="63" name="Shape 63"/>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4" name="Shape 64"/>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65" name="Shape 65"/>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8"/>
            <a:ext cx="8229600" cy="11430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spcBef>
                <a:spcPts val="0"/>
              </a:spcBef>
              <a:defRPr/>
            </a:lvl2pPr>
            <a:lvl3pPr marL="0" marR="0" indent="0" algn="l" rtl="0">
              <a:spcBef>
                <a:spcPts val="0"/>
              </a:spcBef>
              <a:defRPr/>
            </a:lvl3pPr>
            <a:lvl4pPr marL="0" marR="0" indent="0" algn="l" rtl="0">
              <a:spcBef>
                <a:spcPts val="0"/>
              </a:spcBef>
              <a:defRPr/>
            </a:lvl4pPr>
            <a:lvl5pPr marL="0" marR="0" indent="0" algn="l" rtl="0">
              <a:spcBef>
                <a:spcPts val="0"/>
              </a:spcBef>
              <a:defRPr/>
            </a:lvl5pPr>
            <a:lvl6pPr marL="0" marR="0" indent="0" algn="l" rtl="0">
              <a:spcBef>
                <a:spcPts val="0"/>
              </a:spcBef>
              <a:defRPr/>
            </a:lvl6pPr>
            <a:lvl7pPr marL="0" marR="0" indent="0" algn="l" rtl="0">
              <a:spcBef>
                <a:spcPts val="0"/>
              </a:spcBef>
              <a:defRPr/>
            </a:lvl7pPr>
            <a:lvl8pPr marL="0" marR="0" indent="0" algn="l" rtl="0">
              <a:spcBef>
                <a:spcPts val="0"/>
              </a:spcBef>
              <a:defRPr/>
            </a:lvl8pPr>
            <a:lvl9pPr marL="0" marR="0" indent="0" algn="l" rtl="0">
              <a:spcBef>
                <a:spcPts val="0"/>
              </a:spcBef>
              <a:defRPr/>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139700" algn="l" rtl="0">
              <a:spcBef>
                <a:spcPts val="640"/>
              </a:spcBef>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107950" algn="l" rtl="0">
              <a:spcBef>
                <a:spcPts val="560"/>
              </a:spcBef>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76200" algn="l" rtl="0">
              <a:spcBef>
                <a:spcPts val="480"/>
              </a:spcBef>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016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txBox="1">
            <a:spLocks noGrp="1"/>
          </p:cNvSpPr>
          <p:nvPr>
            <p:ph type="dt" idx="10"/>
          </p:nvPr>
        </p:nvSpPr>
        <p:spPr>
          <a:xfrm>
            <a:off x="457200" y="6356351"/>
            <a:ext cx="2133599" cy="365125"/>
          </a:xfrm>
          <a:prstGeom prst="rect">
            <a:avLst/>
          </a:prstGeom>
          <a:noFill/>
          <a:ln>
            <a:noFill/>
          </a:ln>
        </p:spPr>
        <p:txBody>
          <a:bodyPr lIns="91425" tIns="91425" rIns="91425" bIns="91425" anchor="ctr" anchorCtr="0"/>
          <a:lstStyle>
            <a:lvl1pPr marL="0" marR="0" indent="0" algn="l"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2" name="Shape 12"/>
          <p:cNvSpPr txBox="1">
            <a:spLocks noGrp="1"/>
          </p:cNvSpPr>
          <p:nvPr>
            <p:ph type="ftr" idx="11"/>
          </p:nvPr>
        </p:nvSpPr>
        <p:spPr>
          <a:xfrm>
            <a:off x="3124200" y="6356351"/>
            <a:ext cx="2895600" cy="365125"/>
          </a:xfrm>
          <a:prstGeom prst="rect">
            <a:avLst/>
          </a:prstGeom>
          <a:noFill/>
          <a:ln>
            <a:noFill/>
          </a:ln>
        </p:spPr>
        <p:txBody>
          <a:bodyPr lIns="91425" tIns="91425" rIns="91425" bIns="91425" anchor="ctr" anchorCtr="0"/>
          <a:lstStyle>
            <a:lvl1pPr marL="0" marR="0" indent="0" algn="ctr" rtl="0">
              <a:spcBef>
                <a:spcPts val="0"/>
              </a:spcBef>
              <a:defRPr sz="1200" b="0" i="0" u="none" strike="noStrike" cap="none" baseline="0">
                <a:solidFill>
                  <a:srgbClr val="888888"/>
                </a:solidFill>
                <a:latin typeface="Calibri"/>
                <a:ea typeface="Calibri"/>
                <a:cs typeface="Calibri"/>
                <a:sym typeface="Calibri"/>
              </a:defRPr>
            </a:lvl1pPr>
            <a:lvl2pPr marL="457200" marR="0" indent="0" algn="l" rtl="0">
              <a:spcBef>
                <a:spcPts val="0"/>
              </a:spcBef>
              <a:defRPr sz="1800" b="0" i="0" u="none" strike="noStrike" cap="none" baseline="0">
                <a:solidFill>
                  <a:schemeClr val="dk1"/>
                </a:solidFill>
                <a:latin typeface="Calibri"/>
                <a:ea typeface="Calibri"/>
                <a:cs typeface="Calibri"/>
                <a:sym typeface="Calibri"/>
              </a:defRPr>
            </a:lvl2pPr>
            <a:lvl3pPr marL="914400" marR="0" indent="0" algn="l" rtl="0">
              <a:spcBef>
                <a:spcPts val="0"/>
              </a:spcBef>
              <a:defRPr sz="1800" b="0" i="0" u="none" strike="noStrike" cap="none" baseline="0">
                <a:solidFill>
                  <a:schemeClr val="dk1"/>
                </a:solidFill>
                <a:latin typeface="Calibri"/>
                <a:ea typeface="Calibri"/>
                <a:cs typeface="Calibri"/>
                <a:sym typeface="Calibri"/>
              </a:defRPr>
            </a:lvl3pPr>
            <a:lvl4pPr marL="1371600" marR="0" indent="0" algn="l" rtl="0">
              <a:spcBef>
                <a:spcPts val="0"/>
              </a:spcBef>
              <a:defRPr sz="1800" b="0" i="0" u="none" strike="noStrike" cap="none" baseline="0">
                <a:solidFill>
                  <a:schemeClr val="dk1"/>
                </a:solidFill>
                <a:latin typeface="Calibri"/>
                <a:ea typeface="Calibri"/>
                <a:cs typeface="Calibri"/>
                <a:sym typeface="Calibri"/>
              </a:defRPr>
            </a:lvl4pPr>
            <a:lvl5pPr marL="1828800" marR="0" indent="0" algn="l" rtl="0">
              <a:spcBef>
                <a:spcPts val="0"/>
              </a:spcBef>
              <a:defRPr sz="1800" b="0" i="0" u="none" strike="noStrike" cap="none" baseline="0">
                <a:solidFill>
                  <a:schemeClr val="dk1"/>
                </a:solidFill>
                <a:latin typeface="Calibri"/>
                <a:ea typeface="Calibri"/>
                <a:cs typeface="Calibri"/>
                <a:sym typeface="Calibri"/>
              </a:defRPr>
            </a:lvl5pPr>
            <a:lvl6pPr marL="2286000" marR="0" indent="0" algn="l" rtl="0">
              <a:spcBef>
                <a:spcPts val="0"/>
              </a:spcBef>
              <a:defRPr sz="1800" b="0" i="0" u="none" strike="noStrike" cap="none" baseline="0">
                <a:solidFill>
                  <a:schemeClr val="dk1"/>
                </a:solidFill>
                <a:latin typeface="Calibri"/>
                <a:ea typeface="Calibri"/>
                <a:cs typeface="Calibri"/>
                <a:sym typeface="Calibri"/>
              </a:defRPr>
            </a:lvl6pPr>
            <a:lvl7pPr marL="2743200" marR="0" indent="0" algn="l" rtl="0">
              <a:spcBef>
                <a:spcPts val="0"/>
              </a:spcBef>
              <a:defRPr sz="1800" b="0" i="0" u="none" strike="noStrike" cap="none" baseline="0">
                <a:solidFill>
                  <a:schemeClr val="dk1"/>
                </a:solidFill>
                <a:latin typeface="Calibri"/>
                <a:ea typeface="Calibri"/>
                <a:cs typeface="Calibri"/>
                <a:sym typeface="Calibri"/>
              </a:defRPr>
            </a:lvl7pPr>
            <a:lvl8pPr marL="3200400" marR="0" indent="0" algn="l" rtl="0">
              <a:spcBef>
                <a:spcPts val="0"/>
              </a:spcBef>
              <a:defRPr sz="1800" b="0" i="0" u="none" strike="noStrike" cap="none" baseline="0">
                <a:solidFill>
                  <a:schemeClr val="dk1"/>
                </a:solidFill>
                <a:latin typeface="Calibri"/>
                <a:ea typeface="Calibri"/>
                <a:cs typeface="Calibri"/>
                <a:sym typeface="Calibri"/>
              </a:defRPr>
            </a:lvl8pPr>
            <a:lvl9pPr marL="3657600" marR="0" indent="0" algn="l" rtl="0">
              <a:spcBef>
                <a:spcPts val="0"/>
              </a:spcBef>
              <a:defRPr sz="1800" b="0" i="0" u="none" strike="noStrike" cap="none" baseline="0">
                <a:solidFill>
                  <a:schemeClr val="dk1"/>
                </a:solidFill>
                <a:latin typeface="Calibri"/>
                <a:ea typeface="Calibri"/>
                <a:cs typeface="Calibri"/>
                <a:sym typeface="Calibri"/>
              </a:defRPr>
            </a:lvl9pPr>
          </a:lstStyle>
          <a:p>
            <a:endParaRPr/>
          </a:p>
        </p:txBody>
      </p:sp>
      <p:sp>
        <p:nvSpPr>
          <p:cNvPr id="13" name="Shape 13"/>
          <p:cNvSpPr txBox="1">
            <a:spLocks noGrp="1"/>
          </p:cNvSpPr>
          <p:nvPr>
            <p:ph type="sldNum" idx="12"/>
          </p:nvPr>
        </p:nvSpPr>
        <p:spPr>
          <a:xfrm>
            <a:off x="6553200" y="6356351"/>
            <a:ext cx="21335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baseline="0">
                <a:solidFill>
                  <a:srgbClr val="888888"/>
                </a:solidFill>
                <a:latin typeface="Calibri"/>
                <a:ea typeface="Calibri"/>
                <a:cs typeface="Calibri"/>
                <a:sym typeface="Calibri"/>
              </a:rPr>
              <a:t>‹#›</a:t>
            </a:fld>
            <a:endParaRPr lang="en-US" sz="1200" b="0" i="0" u="none" strike="noStrike" cap="none" baseline="0">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image" Target="../media/image18.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g"/><Relationship Id="rId3" Type="http://schemas.openxmlformats.org/officeDocument/2006/relationships/image" Target="../media/image2.jpg"/><Relationship Id="rId7"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g"/><Relationship Id="rId11" Type="http://schemas.openxmlformats.org/officeDocument/2006/relationships/image" Target="../media/image10.jpg"/><Relationship Id="rId5" Type="http://schemas.openxmlformats.org/officeDocument/2006/relationships/image" Target="../media/image4.png"/><Relationship Id="rId10" Type="http://schemas.openxmlformats.org/officeDocument/2006/relationships/image" Target="../media/image9.jpg"/><Relationship Id="rId4" Type="http://schemas.openxmlformats.org/officeDocument/2006/relationships/image" Target="../media/image3.jpg"/><Relationship Id="rId9" Type="http://schemas.openxmlformats.org/officeDocument/2006/relationships/image" Target="../media/image8.jpg"/></Relationships>
</file>

<file path=ppt/slides/_rels/slide3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3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615693" y="833165"/>
            <a:ext cx="8071108" cy="6024835"/>
          </a:xfrm>
          <a:prstGeom prst="rect">
            <a:avLst/>
          </a:prstGeom>
          <a:noFill/>
          <a:ln>
            <a:noFill/>
          </a:ln>
        </p:spPr>
        <p:txBody>
          <a:bodyPr lIns="91425" tIns="45700" rIns="91425" bIns="45700" anchor="t" anchorCtr="0">
            <a:noAutofit/>
          </a:bodyPr>
          <a:lstStyle/>
          <a:p>
            <a:pPr marL="0" marR="0" lvl="0" indent="0" algn="l" rtl="0">
              <a:spcBef>
                <a:spcPts val="0"/>
              </a:spcBef>
              <a:buClr>
                <a:srgbClr val="6F6E6F"/>
              </a:buClr>
              <a:buFont typeface="Arial"/>
              <a:buNone/>
            </a:pPr>
            <a:endParaRPr sz="2000" b="0" i="0" u="none" strike="noStrike" cap="none" baseline="0" dirty="0">
              <a:solidFill>
                <a:srgbClr val="6F6E6F"/>
              </a:solidFill>
              <a:latin typeface="Calibri"/>
              <a:ea typeface="Calibri"/>
              <a:cs typeface="Calibri"/>
              <a:sym typeface="Calibri"/>
            </a:endParaRP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October 26 -- The Power of the Profession .. for Speech Pathologists   Becky 		Choate</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2 – Presidential Master Gary Burke  on Benefits of Home Businesses</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9 – Nutritional  Connections to Headaches</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16 – The Epidemic of Irritable Bowel Disorders </a:t>
            </a: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Nov 23 – Feeding Our Families for Good Health and Academic Excellence</a:t>
            </a:r>
          </a:p>
          <a:p>
            <a:pPr marL="0" marR="0" lvl="0" indent="0" algn="l" rtl="0">
              <a:spcBef>
                <a:spcPts val="400"/>
              </a:spcBef>
              <a:buClr>
                <a:srgbClr val="6F6E6F"/>
              </a:buClr>
              <a:buFont typeface="Arial"/>
              <a:buNone/>
            </a:pPr>
            <a:endParaRPr sz="2000" b="0" i="0" u="none" strike="noStrike" cap="none" baseline="0" dirty="0">
              <a:solidFill>
                <a:schemeClr val="tx1"/>
              </a:solidFill>
              <a:latin typeface="Calibri"/>
              <a:ea typeface="Calibri"/>
              <a:cs typeface="Calibri"/>
              <a:sym typeface="Calibri"/>
            </a:endParaRPr>
          </a:p>
          <a:p>
            <a:pPr marL="0" marR="0" lvl="0" indent="0" algn="l" rtl="0">
              <a:spcBef>
                <a:spcPts val="400"/>
              </a:spcBef>
              <a:buClr>
                <a:srgbClr val="6F6E6F"/>
              </a:buClr>
              <a:buSzPct val="25000"/>
              <a:buFont typeface="Arial"/>
              <a:buNone/>
            </a:pPr>
            <a:r>
              <a:rPr lang="en-US" sz="2000" b="0" i="0" u="none" strike="noStrike" cap="none" baseline="0" dirty="0">
                <a:solidFill>
                  <a:schemeClr val="tx1"/>
                </a:solidFill>
                <a:latin typeface="Calibri"/>
                <a:ea typeface="Calibri"/>
                <a:cs typeface="Calibri"/>
                <a:sym typeface="Calibri"/>
              </a:rPr>
              <a:t>Dec 7  -- Gary Burke, Presidential Master  and master teacher,  will  review the key benefits of a Shaklee Home business that has helped 	him 	and his wife, Faye, generate a $400,000 income .. and the story of what he has 	learned along the way</a:t>
            </a:r>
          </a:p>
          <a:p>
            <a:pPr marL="0" marR="0" lvl="0" indent="0" algn="l" rtl="0">
              <a:spcBef>
                <a:spcPts val="400"/>
              </a:spcBef>
              <a:buClr>
                <a:srgbClr val="6F6E6F"/>
              </a:buClr>
              <a:buFont typeface="Arial"/>
              <a:buNone/>
            </a:pPr>
            <a:endParaRPr sz="2000" b="0" i="0" u="none" strike="noStrike" cap="none" baseline="0" dirty="0">
              <a:solidFill>
                <a:schemeClr val="tx1"/>
              </a:solidFill>
              <a:latin typeface="Calibri"/>
              <a:ea typeface="Calibri"/>
              <a:cs typeface="Calibri"/>
              <a:sym typeface="Calibri"/>
            </a:endParaRPr>
          </a:p>
          <a:p>
            <a:pPr marL="0" marR="0" lvl="0" indent="0" algn="l" rtl="0">
              <a:spcBef>
                <a:spcPts val="400"/>
              </a:spcBef>
              <a:buClr>
                <a:srgbClr val="6F6E6F"/>
              </a:buClr>
              <a:buSzPct val="25000"/>
              <a:buFont typeface="Arial"/>
              <a:buNone/>
            </a:pPr>
            <a:r>
              <a:rPr lang="en-US" dirty="0">
                <a:solidFill>
                  <a:schemeClr val="tx1"/>
                </a:solidFill>
              </a:rPr>
              <a:t>Dec 14 -- </a:t>
            </a:r>
            <a:r>
              <a:rPr lang="en-US" dirty="0" smtClean="0">
                <a:solidFill>
                  <a:schemeClr val="tx1"/>
                </a:solidFill>
              </a:rPr>
              <a:t>Holiday </a:t>
            </a:r>
            <a:r>
              <a:rPr lang="en-US" dirty="0">
                <a:solidFill>
                  <a:schemeClr val="tx1"/>
                </a:solidFill>
              </a:rPr>
              <a:t>Natural Medicine Cabinet</a:t>
            </a:r>
          </a:p>
        </p:txBody>
      </p:sp>
      <p:sp>
        <p:nvSpPr>
          <p:cNvPr id="94" name="Shape 94"/>
          <p:cNvSpPr txBox="1">
            <a:spLocks noGrp="1"/>
          </p:cNvSpPr>
          <p:nvPr>
            <p:ph type="title"/>
          </p:nvPr>
        </p:nvSpPr>
        <p:spPr>
          <a:xfrm>
            <a:off x="457200" y="190253"/>
            <a:ext cx="8229600" cy="64292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Monday Wellness Webinars </a:t>
            </a:r>
          </a:p>
        </p:txBody>
      </p:sp>
    </p:spTree>
  </p:cSld>
  <p:clrMapOvr>
    <a:masterClrMapping/>
  </p:clrMapOvr>
  <p:transition spd="slow">
    <p:cu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Shape 154"/>
          <p:cNvSpPr txBox="1">
            <a:spLocks noGrp="1"/>
          </p:cNvSpPr>
          <p:nvPr>
            <p:ph type="title"/>
          </p:nvPr>
        </p:nvSpPr>
        <p:spPr>
          <a:xfrm>
            <a:off x="1352708" y="711230"/>
            <a:ext cx="5881688" cy="1362075"/>
          </a:xfrm>
          <a:prstGeom prst="rect">
            <a:avLst/>
          </a:prstGeom>
          <a:noFill/>
          <a:ln w="9525" cap="flat" cmpd="sng">
            <a:solidFill>
              <a:srgbClr val="31859B"/>
            </a:solidFill>
            <a:prstDash val="solid"/>
            <a:round/>
            <a:headEnd type="none" w="med" len="med"/>
            <a:tailEnd type="none" w="med" len="med"/>
          </a:ln>
        </p:spPr>
        <p:txBody>
          <a:bodyPr lIns="91425" tIns="45700" rIns="91425" bIns="45700" anchor="b" anchorCtr="0">
            <a:noAutofit/>
          </a:bodyPr>
          <a:lstStyle/>
          <a:p>
            <a:pPr marL="0" marR="0" lvl="0" indent="0" algn="l" rtl="0">
              <a:spcBef>
                <a:spcPts val="0"/>
              </a:spcBef>
              <a:buClr>
                <a:srgbClr val="537E2F"/>
              </a:buClr>
              <a:buSzPct val="25000"/>
              <a:buFont typeface="Calibri"/>
              <a:buNone/>
            </a:pPr>
            <a:r>
              <a:rPr lang="en-US" sz="4400" b="1" i="0" u="none" strike="noStrike" cap="none" baseline="0">
                <a:solidFill>
                  <a:srgbClr val="537E2F"/>
                </a:solidFill>
                <a:latin typeface="Calibri"/>
                <a:ea typeface="Calibri"/>
                <a:cs typeface="Calibri"/>
                <a:sym typeface="Calibri"/>
              </a:rPr>
              <a:t>100 DAYS TO AMAZING</a:t>
            </a:r>
            <a:br>
              <a:rPr lang="en-US" sz="4400" b="1" i="0" u="none" strike="noStrike" cap="none" baseline="0">
                <a:solidFill>
                  <a:srgbClr val="537E2F"/>
                </a:solidFill>
                <a:latin typeface="Calibri"/>
                <a:ea typeface="Calibri"/>
                <a:cs typeface="Calibri"/>
                <a:sym typeface="Calibri"/>
              </a:rPr>
            </a:br>
            <a:r>
              <a:rPr lang="en-US" sz="3200" b="1" i="0" u="none" strike="noStrike" cap="none" baseline="0">
                <a:solidFill>
                  <a:srgbClr val="537E2F"/>
                </a:solidFill>
                <a:latin typeface="Calibri"/>
                <a:ea typeface="Calibri"/>
                <a:cs typeface="Calibri"/>
                <a:sym typeface="Calibri"/>
              </a:rPr>
              <a:t>FALL BUSINESS TRAINING 2015</a:t>
            </a:r>
          </a:p>
        </p:txBody>
      </p:sp>
      <p:sp>
        <p:nvSpPr>
          <p:cNvPr id="155" name="Shape 155"/>
          <p:cNvSpPr txBox="1">
            <a:spLocks noGrp="1"/>
          </p:cNvSpPr>
          <p:nvPr>
            <p:ph type="body" idx="1"/>
          </p:nvPr>
        </p:nvSpPr>
        <p:spPr>
          <a:xfrm>
            <a:off x="1089540" y="2368375"/>
            <a:ext cx="6195472" cy="887999"/>
          </a:xfrm>
          <a:prstGeom prst="rect">
            <a:avLst/>
          </a:prstGeom>
          <a:noFill/>
          <a:ln w="9525"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3200" b="0" i="0" u="none" strike="noStrike" cap="none" baseline="0" dirty="0">
                <a:solidFill>
                  <a:schemeClr val="dk1"/>
                </a:solidFill>
                <a:latin typeface="Calibri"/>
                <a:ea typeface="Calibri"/>
                <a:cs typeface="Calibri"/>
                <a:sym typeface="Calibri"/>
              </a:rPr>
              <a:t>	</a:t>
            </a:r>
            <a:r>
              <a:rPr lang="en-US" sz="3200" b="0" i="0" u="none" strike="noStrike" cap="none" baseline="0" dirty="0" smtClean="0">
                <a:solidFill>
                  <a:schemeClr val="dk1"/>
                </a:solidFill>
                <a:latin typeface="Calibri"/>
                <a:ea typeface="Calibri"/>
                <a:cs typeface="Calibri"/>
                <a:sym typeface="Calibri"/>
              </a:rPr>
              <a:t>Session </a:t>
            </a:r>
            <a:r>
              <a:rPr lang="en-US" sz="3200" b="0" i="0" u="none" strike="noStrike" cap="none" baseline="0" dirty="0">
                <a:solidFill>
                  <a:schemeClr val="dk1"/>
                </a:solidFill>
                <a:latin typeface="Calibri"/>
                <a:ea typeface="Calibri"/>
                <a:cs typeface="Calibri"/>
                <a:sym typeface="Calibri"/>
              </a:rPr>
              <a:t>#</a:t>
            </a:r>
            <a:r>
              <a:rPr lang="en-US" sz="3200" b="0" i="0" u="none" strike="noStrike" cap="none" baseline="0" dirty="0" smtClean="0">
                <a:solidFill>
                  <a:schemeClr val="dk1"/>
                </a:solidFill>
                <a:latin typeface="Calibri"/>
                <a:ea typeface="Calibri"/>
                <a:cs typeface="Calibri"/>
                <a:sym typeface="Calibri"/>
              </a:rPr>
              <a:t>13</a:t>
            </a:r>
            <a:r>
              <a:rPr lang="en-US" sz="3200" dirty="0">
                <a:solidFill>
                  <a:schemeClr val="dk1"/>
                </a:solidFill>
              </a:rPr>
              <a:t> </a:t>
            </a:r>
            <a:r>
              <a:rPr lang="en-US" sz="3200" dirty="0" smtClean="0">
                <a:solidFill>
                  <a:schemeClr val="dk1"/>
                </a:solidFill>
              </a:rPr>
              <a:t>     </a:t>
            </a:r>
            <a:r>
              <a:rPr lang="en-US" sz="4400" b="0" i="0" u="none" strike="noStrike" cap="none" baseline="0" dirty="0" smtClean="0">
                <a:solidFill>
                  <a:schemeClr val="dk1"/>
                </a:solidFill>
                <a:latin typeface="Calibri"/>
                <a:ea typeface="Calibri"/>
                <a:cs typeface="Calibri"/>
                <a:sym typeface="Calibri"/>
              </a:rPr>
              <a:t>Time </a:t>
            </a:r>
            <a:endParaRPr lang="en-US" sz="4400" b="0" i="0" u="none" strike="noStrike" cap="none" baseline="0" dirty="0">
              <a:solidFill>
                <a:schemeClr val="dk1"/>
              </a:solidFill>
              <a:latin typeface="Calibri"/>
              <a:ea typeface="Calibri"/>
              <a:cs typeface="Calibri"/>
              <a:sym typeface="Calibri"/>
            </a:endParaRPr>
          </a:p>
        </p:txBody>
      </p:sp>
      <p:pic>
        <p:nvPicPr>
          <p:cNvPr id="158" name="Shape 158"/>
          <p:cNvPicPr preferRelativeResize="0"/>
          <p:nvPr/>
        </p:nvPicPr>
        <p:blipFill rotWithShape="1">
          <a:blip r:embed="rId3">
            <a:alphaModFix/>
          </a:blip>
          <a:srcRect/>
          <a:stretch/>
        </p:blipFill>
        <p:spPr>
          <a:xfrm>
            <a:off x="226633" y="4951192"/>
            <a:ext cx="1342380" cy="1625491"/>
          </a:xfrm>
          <a:prstGeom prst="rect">
            <a:avLst/>
          </a:prstGeom>
          <a:noFill/>
          <a:ln>
            <a:noFill/>
          </a:ln>
        </p:spPr>
      </p:pic>
      <p:pic>
        <p:nvPicPr>
          <p:cNvPr id="159" name="Shape 159"/>
          <p:cNvPicPr preferRelativeResize="0"/>
          <p:nvPr/>
        </p:nvPicPr>
        <p:blipFill rotWithShape="1">
          <a:blip r:embed="rId4">
            <a:alphaModFix/>
          </a:blip>
          <a:srcRect/>
          <a:stretch/>
        </p:blipFill>
        <p:spPr>
          <a:xfrm>
            <a:off x="1761122" y="4951192"/>
            <a:ext cx="1394303" cy="1437251"/>
          </a:xfrm>
          <a:prstGeom prst="rect">
            <a:avLst/>
          </a:prstGeom>
          <a:noFill/>
          <a:ln>
            <a:noFill/>
          </a:ln>
        </p:spPr>
      </p:pic>
      <p:sp>
        <p:nvSpPr>
          <p:cNvPr id="160" name="Shape 160"/>
          <p:cNvSpPr txBox="1"/>
          <p:nvPr/>
        </p:nvSpPr>
        <p:spPr>
          <a:xfrm>
            <a:off x="595115" y="4053602"/>
            <a:ext cx="2780911" cy="646331"/>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800" b="0" i="0" u="none" strike="noStrike" cap="none" baseline="0" dirty="0">
                <a:solidFill>
                  <a:schemeClr val="dk1"/>
                </a:solidFill>
                <a:latin typeface="Calibri"/>
                <a:ea typeface="Calibri"/>
                <a:cs typeface="Calibri"/>
                <a:sym typeface="Calibri"/>
              </a:rPr>
              <a:t>Master Coordinators            Jo </a:t>
            </a:r>
            <a:r>
              <a:rPr lang="en-US" sz="1800" b="0" i="0" u="none" strike="noStrike" cap="none" baseline="0" dirty="0" err="1">
                <a:solidFill>
                  <a:schemeClr val="dk1"/>
                </a:solidFill>
                <a:latin typeface="Calibri"/>
                <a:ea typeface="Calibri"/>
                <a:cs typeface="Calibri"/>
                <a:sym typeface="Calibri"/>
              </a:rPr>
              <a:t>Coogan</a:t>
            </a:r>
            <a:r>
              <a:rPr lang="en-US" sz="1800" b="0" i="0" u="none" strike="noStrike" cap="none" baseline="0" dirty="0">
                <a:solidFill>
                  <a:schemeClr val="dk1"/>
                </a:solidFill>
                <a:latin typeface="Calibri"/>
                <a:ea typeface="Calibri"/>
                <a:cs typeface="Calibri"/>
                <a:sym typeface="Calibri"/>
              </a:rPr>
              <a:t>  &amp; Barb Lagoni</a:t>
            </a:r>
          </a:p>
        </p:txBody>
      </p:sp>
      <p:sp>
        <p:nvSpPr>
          <p:cNvPr id="161" name="Shape 161"/>
          <p:cNvSpPr/>
          <p:nvPr/>
        </p:nvSpPr>
        <p:spPr>
          <a:xfrm>
            <a:off x="5339400" y="3758337"/>
            <a:ext cx="1894999" cy="923329"/>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a:solidFill>
                  <a:schemeClr val="dk1"/>
                </a:solidFill>
                <a:latin typeface="Calibri"/>
                <a:ea typeface="Calibri"/>
                <a:cs typeface="Calibri"/>
                <a:sym typeface="Calibri"/>
              </a:rPr>
              <a:t>Senior  Coordinator</a:t>
            </a:r>
          </a:p>
          <a:p>
            <a:pPr marL="0" marR="0" lvl="0" indent="0" algn="ctr" rtl="0">
              <a:spcBef>
                <a:spcPts val="0"/>
              </a:spcBef>
              <a:buSzPct val="25000"/>
              <a:buNone/>
            </a:pPr>
            <a:r>
              <a:rPr lang="en-US" sz="1800" b="0" i="0" u="none" strike="noStrike" cap="none" baseline="0">
                <a:solidFill>
                  <a:schemeClr val="dk1"/>
                </a:solidFill>
                <a:latin typeface="Calibri"/>
                <a:ea typeface="Calibri"/>
                <a:cs typeface="Calibri"/>
                <a:sym typeface="Calibri"/>
              </a:rPr>
              <a:t>Becky Choate</a:t>
            </a:r>
          </a:p>
        </p:txBody>
      </p:sp>
      <p:sp>
        <p:nvSpPr>
          <p:cNvPr id="162" name="Shape 162"/>
          <p:cNvSpPr txBox="1"/>
          <p:nvPr/>
        </p:nvSpPr>
        <p:spPr>
          <a:xfrm>
            <a:off x="3520992" y="3730548"/>
            <a:ext cx="1981761" cy="1426782"/>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1800" b="0" i="0" u="none" strike="noStrike" cap="none" baseline="0" dirty="0">
                <a:solidFill>
                  <a:schemeClr val="dk1"/>
                </a:solidFill>
                <a:latin typeface="Calibri"/>
                <a:ea typeface="Calibri"/>
                <a:cs typeface="Calibri"/>
                <a:sym typeface="Calibri"/>
              </a:rPr>
              <a:t>  Senior Executive</a:t>
            </a:r>
          </a:p>
          <a:p>
            <a:pPr marL="0" marR="0" lvl="0" indent="0" algn="ctr" rtl="0">
              <a:spcBef>
                <a:spcPts val="0"/>
              </a:spcBef>
              <a:buSzPct val="25000"/>
              <a:buNone/>
            </a:pPr>
            <a:r>
              <a:rPr lang="en-US" sz="1800" b="0" i="0" u="none" strike="noStrike" cap="none" baseline="0" dirty="0" smtClean="0">
                <a:solidFill>
                  <a:schemeClr val="dk1"/>
                </a:solidFill>
                <a:latin typeface="Calibri"/>
                <a:ea typeface="Calibri"/>
                <a:cs typeface="Calibri"/>
                <a:sym typeface="Calibri"/>
              </a:rPr>
              <a:t>Coordinator</a:t>
            </a:r>
            <a:endParaRPr lang="en-US" sz="1800" dirty="0">
              <a:solidFill>
                <a:schemeClr val="dk1"/>
              </a:solidFill>
              <a:latin typeface="Calibri"/>
              <a:ea typeface="Calibri"/>
              <a:cs typeface="Calibri"/>
              <a:sym typeface="Calibri"/>
            </a:endParaRPr>
          </a:p>
          <a:p>
            <a:pPr marL="0" marR="0" lvl="0" indent="0" algn="ctr" rtl="0">
              <a:spcBef>
                <a:spcPts val="0"/>
              </a:spcBef>
              <a:buSzPct val="25000"/>
              <a:buNone/>
            </a:pPr>
            <a:r>
              <a:rPr lang="en-US" sz="1800" dirty="0" smtClean="0">
                <a:solidFill>
                  <a:schemeClr val="dk1"/>
                </a:solidFill>
                <a:latin typeface="Calibri"/>
                <a:ea typeface="Calibri"/>
                <a:cs typeface="Calibri"/>
                <a:sym typeface="Calibri"/>
              </a:rPr>
              <a:t>Harper Guerra</a:t>
            </a:r>
            <a:endParaRPr lang="en-US" sz="1800" dirty="0">
              <a:solidFill>
                <a:schemeClr val="dk1"/>
              </a:solidFill>
              <a:latin typeface="Calibri"/>
              <a:ea typeface="Calibri"/>
              <a:cs typeface="Calibri"/>
              <a:sym typeface="Calibri"/>
            </a:endParaRPr>
          </a:p>
        </p:txBody>
      </p:sp>
      <p:pic>
        <p:nvPicPr>
          <p:cNvPr id="163" name="Shape 163"/>
          <p:cNvPicPr preferRelativeResize="0"/>
          <p:nvPr/>
        </p:nvPicPr>
        <p:blipFill rotWithShape="1">
          <a:blip r:embed="rId5">
            <a:alphaModFix/>
          </a:blip>
          <a:srcRect/>
          <a:stretch/>
        </p:blipFill>
        <p:spPr>
          <a:xfrm>
            <a:off x="5502753" y="4876014"/>
            <a:ext cx="1731643" cy="1700668"/>
          </a:xfrm>
          <a:prstGeom prst="rect">
            <a:avLst/>
          </a:prstGeom>
          <a:noFill/>
          <a:ln>
            <a:noFill/>
          </a:ln>
        </p:spPr>
      </p:pic>
      <p:pic>
        <p:nvPicPr>
          <p:cNvPr id="12" name="Picture 11" descr="hannah and allan sharapan.jpg"/>
          <p:cNvPicPr>
            <a:picLocks noChangeAspect="1"/>
          </p:cNvPicPr>
          <p:nvPr/>
        </p:nvPicPr>
        <p:blipFill>
          <a:blip r:embed="rId6" cstate="print"/>
          <a:stretch>
            <a:fillRect/>
          </a:stretch>
        </p:blipFill>
        <p:spPr>
          <a:xfrm>
            <a:off x="3905492" y="4876014"/>
            <a:ext cx="1248976" cy="1873464"/>
          </a:xfrm>
          <a:prstGeom prst="rect">
            <a:avLst/>
          </a:prstGeom>
        </p:spPr>
      </p:pic>
    </p:spTree>
  </p:cSld>
  <p:clrMapOvr>
    <a:masterClrMapping/>
  </p:clrMapOvr>
  <p:transition spd="slow">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Shape 168"/>
          <p:cNvSpPr txBox="1">
            <a:spLocks noGrp="1"/>
          </p:cNvSpPr>
          <p:nvPr>
            <p:ph type="body" idx="1"/>
          </p:nvPr>
        </p:nvSpPr>
        <p:spPr>
          <a:xfrm>
            <a:off x="457200" y="1231600"/>
            <a:ext cx="8229600" cy="5426745"/>
          </a:xfrm>
          <a:prstGeom prst="rect">
            <a:avLst/>
          </a:prstGeom>
          <a:noFill/>
          <a:ln>
            <a:noFill/>
          </a:ln>
        </p:spPr>
        <p:txBody>
          <a:bodyPr lIns="91425" tIns="45700" rIns="91425" bIns="45700" anchor="t" anchorCtr="0">
            <a:noAutofit/>
          </a:bodyPr>
          <a:lstStyle/>
          <a:p>
            <a:pPr indent="-342900">
              <a:spcBef>
                <a:spcPts val="444"/>
              </a:spcBef>
              <a:buSzPct val="100909"/>
            </a:pPr>
            <a:r>
              <a:rPr lang="en-US" sz="2220" b="0" i="0" u="none" strike="noStrike" cap="none" baseline="0" dirty="0" smtClean="0">
                <a:solidFill>
                  <a:schemeClr val="tx1"/>
                </a:solidFill>
                <a:latin typeface="Calibri"/>
                <a:ea typeface="Calibri"/>
                <a:cs typeface="Calibri"/>
                <a:sym typeface="Calibri"/>
              </a:rPr>
              <a:t>Select  </a:t>
            </a:r>
            <a:r>
              <a:rPr lang="en-US" sz="2220" b="0" i="0" u="none" strike="noStrike" cap="none" baseline="0" dirty="0">
                <a:solidFill>
                  <a:schemeClr val="tx1"/>
                </a:solidFill>
                <a:latin typeface="Calibri"/>
                <a:ea typeface="Calibri"/>
                <a:cs typeface="Calibri"/>
                <a:sym typeface="Calibri"/>
              </a:rPr>
              <a:t>our holiday customer promotions for November and December to achieve our PV goals for each month.</a:t>
            </a:r>
          </a:p>
          <a:p>
            <a:pPr marL="342900" marR="0" lvl="0" indent="-342900" algn="l" rtl="0">
              <a:spcBef>
                <a:spcPts val="444"/>
              </a:spcBef>
              <a:buClr>
                <a:srgbClr val="6F6E6F"/>
              </a:buClr>
              <a:buSzPct val="100909"/>
              <a:buFont typeface="Arial"/>
              <a:buChar char="•"/>
            </a:pPr>
            <a:r>
              <a:rPr lang="en-US" sz="2220" b="0" i="0" u="none" strike="noStrike" cap="none" baseline="0" dirty="0">
                <a:solidFill>
                  <a:schemeClr val="tx1"/>
                </a:solidFill>
                <a:latin typeface="Calibri"/>
                <a:ea typeface="Calibri"/>
                <a:cs typeface="Calibri"/>
                <a:sym typeface="Calibri"/>
              </a:rPr>
              <a:t>Begin positioning our businesses for January 2016 and the first month of the new Shaklee Dream Trip Qualification Period ..   </a:t>
            </a: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Ideally, initiating  conversations about:</a:t>
            </a: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 earning additional discounts on products, </a:t>
            </a: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--sharing products that help  friends keep their families 		</a:t>
            </a:r>
            <a:r>
              <a:rPr lang="en-US" sz="2220" dirty="0">
                <a:solidFill>
                  <a:schemeClr val="tx1"/>
                </a:solidFill>
              </a:rPr>
              <a:t> </a:t>
            </a:r>
            <a:r>
              <a:rPr lang="en-US" sz="2220" dirty="0" smtClean="0">
                <a:solidFill>
                  <a:schemeClr val="tx1"/>
                </a:solidFill>
              </a:rPr>
              <a:t>  </a:t>
            </a:r>
            <a:r>
              <a:rPr lang="en-US" sz="2220" b="0" i="0" u="none" strike="noStrike" cap="none" baseline="0" dirty="0" smtClean="0">
                <a:solidFill>
                  <a:schemeClr val="tx1"/>
                </a:solidFill>
                <a:latin typeface="Calibri"/>
                <a:ea typeface="Calibri"/>
                <a:cs typeface="Calibri"/>
                <a:sym typeface="Calibri"/>
              </a:rPr>
              <a:t>healthy </a:t>
            </a:r>
            <a:r>
              <a:rPr lang="en-US" sz="2220" b="0" i="0" u="none" strike="noStrike" cap="none" baseline="0" dirty="0">
                <a:solidFill>
                  <a:schemeClr val="tx1"/>
                </a:solidFill>
                <a:latin typeface="Calibri"/>
                <a:ea typeface="Calibri"/>
                <a:cs typeface="Calibri"/>
                <a:sym typeface="Calibri"/>
              </a:rPr>
              <a:t>through the holidays</a:t>
            </a: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 learning if anyone is looking to start a home business come 	</a:t>
            </a:r>
            <a:r>
              <a:rPr lang="en-US" sz="2220" dirty="0">
                <a:solidFill>
                  <a:schemeClr val="tx1"/>
                </a:solidFill>
              </a:rPr>
              <a:t> </a:t>
            </a:r>
            <a:r>
              <a:rPr lang="en-US" sz="2220" dirty="0" smtClean="0">
                <a:solidFill>
                  <a:schemeClr val="tx1"/>
                </a:solidFill>
              </a:rPr>
              <a:t>  </a:t>
            </a:r>
            <a:r>
              <a:rPr lang="en-US" sz="2220" b="0" i="0" u="none" strike="noStrike" cap="none" baseline="0" dirty="0" smtClean="0">
                <a:solidFill>
                  <a:schemeClr val="tx1"/>
                </a:solidFill>
                <a:latin typeface="Calibri"/>
                <a:ea typeface="Calibri"/>
                <a:cs typeface="Calibri"/>
                <a:sym typeface="Calibri"/>
              </a:rPr>
              <a:t>January </a:t>
            </a:r>
            <a:r>
              <a:rPr lang="en-US" sz="2220" b="0" i="0" u="none" strike="noStrike" cap="none" baseline="0" dirty="0">
                <a:solidFill>
                  <a:schemeClr val="tx1"/>
                </a:solidFill>
                <a:latin typeface="Calibri"/>
                <a:ea typeface="Calibri"/>
                <a:cs typeface="Calibri"/>
                <a:sym typeface="Calibri"/>
              </a:rPr>
              <a:t>, </a:t>
            </a:r>
            <a:r>
              <a:rPr lang="en-US" sz="2220" b="0" i="0" u="none" strike="noStrike" cap="none" baseline="0" dirty="0" err="1" smtClean="0">
                <a:solidFill>
                  <a:schemeClr val="tx1"/>
                </a:solidFill>
                <a:latin typeface="Calibri"/>
                <a:ea typeface="Calibri"/>
                <a:cs typeface="Calibri"/>
                <a:sym typeface="Calibri"/>
              </a:rPr>
              <a:t>etc</a:t>
            </a:r>
            <a:r>
              <a:rPr lang="en-US" sz="2220" b="0" i="0" u="none" strike="noStrike" cap="none" baseline="0" dirty="0" smtClean="0">
                <a:solidFill>
                  <a:schemeClr val="tx1"/>
                </a:solidFill>
                <a:latin typeface="Calibri"/>
                <a:ea typeface="Calibri"/>
                <a:cs typeface="Calibri"/>
                <a:sym typeface="Calibri"/>
              </a:rPr>
              <a:t>			</a:t>
            </a:r>
            <a:r>
              <a:rPr lang="en-US" sz="2220" b="0" i="0" u="none" strike="noStrike" cap="none" baseline="0" dirty="0" smtClean="0">
                <a:solidFill>
                  <a:schemeClr val="tx1"/>
                </a:solidFill>
                <a:latin typeface="Calibri"/>
                <a:ea typeface="Calibri"/>
                <a:cs typeface="Calibri"/>
                <a:sym typeface="Calibri"/>
              </a:rPr>
              <a:t>                                          </a:t>
            </a:r>
            <a:r>
              <a:rPr lang="en-US" sz="2220" b="0" i="0" u="none" strike="noStrike" cap="none" baseline="0" dirty="0" err="1" smtClean="0">
                <a:solidFill>
                  <a:schemeClr val="tx1"/>
                </a:solidFill>
                <a:latin typeface="Calibri"/>
                <a:ea typeface="Calibri"/>
                <a:cs typeface="Calibri"/>
                <a:sym typeface="Calibri"/>
              </a:rPr>
              <a:t>becky</a:t>
            </a:r>
            <a:endParaRPr lang="en-US" sz="2220" b="0" i="0" u="none" strike="noStrike" cap="none" baseline="0" dirty="0">
              <a:solidFill>
                <a:schemeClr val="tx1"/>
              </a:solidFill>
              <a:latin typeface="Calibri"/>
              <a:ea typeface="Calibri"/>
              <a:cs typeface="Calibri"/>
              <a:sym typeface="Calibri"/>
            </a:endParaRP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 Inviting people to webinars,  conference calls and 		</a:t>
            </a:r>
            <a:r>
              <a:rPr lang="en-US" sz="2220" dirty="0">
                <a:solidFill>
                  <a:schemeClr val="tx1"/>
                </a:solidFill>
              </a:rPr>
              <a:t> </a:t>
            </a:r>
            <a:r>
              <a:rPr lang="en-US" sz="2220" dirty="0" smtClean="0">
                <a:solidFill>
                  <a:schemeClr val="tx1"/>
                </a:solidFill>
              </a:rPr>
              <a:t>   </a:t>
            </a:r>
            <a:r>
              <a:rPr lang="en-US" sz="2220" b="0" i="0" u="none" strike="noStrike" cap="none" baseline="0" dirty="0" smtClean="0">
                <a:solidFill>
                  <a:schemeClr val="tx1"/>
                </a:solidFill>
                <a:latin typeface="Calibri"/>
                <a:ea typeface="Calibri"/>
                <a:cs typeface="Calibri"/>
                <a:sym typeface="Calibri"/>
              </a:rPr>
              <a:t>appointments </a:t>
            </a:r>
            <a:endParaRPr lang="en-US" sz="2220" b="0" i="0" u="none" strike="noStrike" cap="none" baseline="0" dirty="0">
              <a:solidFill>
                <a:schemeClr val="tx1"/>
              </a:solidFill>
              <a:latin typeface="Calibri"/>
              <a:ea typeface="Calibri"/>
              <a:cs typeface="Calibri"/>
              <a:sym typeface="Calibri"/>
            </a:endParaRPr>
          </a:p>
          <a:p>
            <a:pPr marL="0" marR="0" lvl="0" indent="0" algn="l" rtl="0">
              <a:spcBef>
                <a:spcPts val="444"/>
              </a:spcBef>
              <a:buClr>
                <a:srgbClr val="6F6E6F"/>
              </a:buClr>
              <a:buSzPct val="25000"/>
              <a:buFont typeface="Arial"/>
              <a:buNone/>
            </a:pPr>
            <a:r>
              <a:rPr lang="en-US" sz="2220" b="0" i="0" u="none" strike="noStrike" cap="none" baseline="0" dirty="0">
                <a:solidFill>
                  <a:schemeClr val="tx1"/>
                </a:solidFill>
                <a:latin typeface="Calibri"/>
                <a:ea typeface="Calibri"/>
                <a:cs typeface="Calibri"/>
                <a:sym typeface="Calibri"/>
              </a:rPr>
              <a:t>	-- sending links to </a:t>
            </a:r>
            <a:r>
              <a:rPr lang="en-US" sz="2220" b="0" i="0" u="none" strike="noStrike" cap="none" baseline="0" dirty="0" err="1">
                <a:solidFill>
                  <a:schemeClr val="tx1"/>
                </a:solidFill>
                <a:latin typeface="Calibri"/>
                <a:ea typeface="Calibri"/>
                <a:cs typeface="Calibri"/>
                <a:sym typeface="Calibri"/>
              </a:rPr>
              <a:t>Shaklee.TV</a:t>
            </a:r>
            <a:r>
              <a:rPr lang="en-US" sz="2220" b="0" i="0" u="none" strike="noStrike" cap="none" baseline="0" dirty="0">
                <a:solidFill>
                  <a:schemeClr val="tx1"/>
                </a:solidFill>
                <a:latin typeface="Calibri"/>
                <a:ea typeface="Calibri"/>
                <a:cs typeface="Calibri"/>
                <a:sym typeface="Calibri"/>
              </a:rPr>
              <a:t> and Shaklee Effect videos</a:t>
            </a:r>
          </a:p>
        </p:txBody>
      </p:sp>
      <p:sp>
        <p:nvSpPr>
          <p:cNvPr id="169" name="Shape 169"/>
          <p:cNvSpPr txBox="1">
            <a:spLocks noGrp="1"/>
          </p:cNvSpPr>
          <p:nvPr>
            <p:ph type="title"/>
          </p:nvPr>
        </p:nvSpPr>
        <p:spPr>
          <a:xfrm>
            <a:off x="457200" y="357754"/>
            <a:ext cx="5411122" cy="70065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November Strategies</a:t>
            </a:r>
          </a:p>
        </p:txBody>
      </p:sp>
    </p:spTree>
  </p:cSld>
  <p:clrMapOvr>
    <a:masterClrMapping/>
  </p:clrMapOvr>
  <p:transition spd="slow">
    <p:cu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Shape 174"/>
          <p:cNvPicPr preferRelativeResize="0">
            <a:picLocks noGrp="1"/>
          </p:cNvPicPr>
          <p:nvPr>
            <p:ph type="body" idx="1"/>
          </p:nvPr>
        </p:nvPicPr>
        <p:blipFill rotWithShape="1">
          <a:blip r:embed="rId3">
            <a:alphaModFix/>
          </a:blip>
          <a:srcRect l="2961" r="2962"/>
          <a:stretch/>
        </p:blipFill>
        <p:spPr>
          <a:xfrm>
            <a:off x="457200" y="2480741"/>
            <a:ext cx="8229600" cy="3645431"/>
          </a:xfrm>
          <a:prstGeom prst="rect">
            <a:avLst/>
          </a:prstGeom>
          <a:noFill/>
          <a:ln>
            <a:noFill/>
          </a:ln>
        </p:spPr>
      </p:pic>
      <p:sp>
        <p:nvSpPr>
          <p:cNvPr id="175" name="Shape 175"/>
          <p:cNvSpPr txBox="1">
            <a:spLocks noGrp="1"/>
          </p:cNvSpPr>
          <p:nvPr>
            <p:ph type="title"/>
          </p:nvPr>
        </p:nvSpPr>
        <p:spPr>
          <a:xfrm>
            <a:off x="457200" y="635045"/>
            <a:ext cx="8229600" cy="1845696"/>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November 21 – Live Broadcast Announcing</a:t>
            </a:r>
            <a:br>
              <a:rPr lang="en-US" sz="3600" b="0" i="0" u="none" strike="noStrike" cap="none" baseline="0" dirty="0">
                <a:solidFill>
                  <a:schemeClr val="dk1"/>
                </a:solidFill>
                <a:latin typeface="Calibri"/>
                <a:ea typeface="Calibri"/>
                <a:cs typeface="Calibri"/>
                <a:sym typeface="Calibri"/>
              </a:rPr>
            </a:br>
            <a:r>
              <a:rPr lang="en-US" sz="3600" b="0" i="0" u="none" strike="noStrike" cap="none" baseline="0" dirty="0">
                <a:solidFill>
                  <a:schemeClr val="dk1"/>
                </a:solidFill>
                <a:latin typeface="Calibri"/>
                <a:ea typeface="Calibri"/>
                <a:cs typeface="Calibri"/>
                <a:sym typeface="Calibri"/>
              </a:rPr>
              <a:t>Results From 100 Days to Amazing !!</a:t>
            </a:r>
            <a:r>
              <a:rPr lang="en-US" sz="3600" b="0" i="0" u="none" strike="noStrike" cap="none" baseline="0" dirty="0" smtClean="0">
                <a:solidFill>
                  <a:schemeClr val="dk1"/>
                </a:solidFill>
                <a:latin typeface="Calibri"/>
                <a:ea typeface="Calibri"/>
                <a:cs typeface="Calibri"/>
                <a:sym typeface="Calibri"/>
              </a:rPr>
              <a:t>!</a:t>
            </a:r>
            <a:br>
              <a:rPr lang="en-US" sz="3600" b="0" i="0" u="none" strike="noStrike" cap="none" baseline="0" dirty="0" smtClean="0">
                <a:solidFill>
                  <a:schemeClr val="dk1"/>
                </a:solidFill>
                <a:latin typeface="Calibri"/>
                <a:ea typeface="Calibri"/>
                <a:cs typeface="Calibri"/>
                <a:sym typeface="Calibri"/>
              </a:rPr>
            </a:br>
            <a:r>
              <a:rPr lang="en-US" sz="3600" b="0" i="0" u="none" strike="noStrike" cap="none" baseline="0" dirty="0" smtClean="0">
                <a:solidFill>
                  <a:schemeClr val="dk1"/>
                </a:solidFill>
                <a:latin typeface="Calibri"/>
                <a:ea typeface="Calibri"/>
                <a:cs typeface="Calibri"/>
                <a:sym typeface="Calibri"/>
              </a:rPr>
              <a:t>10 am Pacific, </a:t>
            </a:r>
            <a:r>
              <a:rPr lang="en-US" sz="3600" dirty="0" smtClean="0"/>
              <a:t>Noon  central time  </a:t>
            </a:r>
            <a:endParaRPr lang="en-US" sz="36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body" idx="1"/>
          </p:nvPr>
        </p:nvSpPr>
        <p:spPr>
          <a:xfrm>
            <a:off x="457200" y="1725866"/>
            <a:ext cx="8229600" cy="4893991"/>
          </a:xfrm>
          <a:prstGeom prst="rect">
            <a:avLst/>
          </a:prstGeom>
          <a:noFill/>
          <a:ln>
            <a:noFill/>
          </a:ln>
        </p:spPr>
        <p:txBody>
          <a:bodyPr lIns="91425" tIns="45700" rIns="91425" bIns="45700" anchor="t" anchorCtr="0">
            <a:noAutofit/>
          </a:bodyPr>
          <a:lstStyle/>
          <a:p>
            <a:pPr marL="0" marR="0" lvl="0" indent="0" algn="l" rtl="0">
              <a:spcBef>
                <a:spcPts val="0"/>
              </a:spcBef>
              <a:buClr>
                <a:srgbClr val="6F6E6F"/>
              </a:buClr>
              <a:buSzPct val="25000"/>
              <a:buFont typeface="Arial"/>
              <a:buNone/>
            </a:pPr>
            <a:r>
              <a:rPr lang="en-US" sz="2400" b="0" i="0" u="none" strike="noStrike" cap="none" baseline="0" dirty="0">
                <a:solidFill>
                  <a:schemeClr val="tx1"/>
                </a:solidFill>
                <a:latin typeface="Calibri"/>
                <a:ea typeface="Calibri"/>
                <a:cs typeface="Calibri"/>
                <a:sym typeface="Calibri"/>
              </a:rPr>
              <a:t>After we learn the skills, the activities and the strategies to grow our businesses .. Next step is to get smart about how we use our time. Objectives for this se</a:t>
            </a:r>
            <a:r>
              <a:rPr lang="en-US" sz="2400" dirty="0">
                <a:solidFill>
                  <a:schemeClr val="tx1"/>
                </a:solidFill>
              </a:rPr>
              <a:t>ssion are:</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learn how to integrate our business into our life.</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determine how much time  to devote to our business to  reach our goals.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allocate our time to the most effective and productive activities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learn how to work smart and </a:t>
            </a:r>
            <a:r>
              <a:rPr lang="en-US" sz="2400" b="0" i="0" u="none" strike="noStrike" cap="none" baseline="0" dirty="0" smtClean="0">
                <a:solidFill>
                  <a:schemeClr val="tx1"/>
                </a:solidFill>
                <a:latin typeface="Calibri"/>
                <a:ea typeface="Calibri"/>
                <a:cs typeface="Calibri"/>
                <a:sym typeface="Calibri"/>
              </a:rPr>
              <a:t>efficiently          </a:t>
            </a:r>
            <a:r>
              <a:rPr lang="en-US" sz="2400" b="0" i="0" u="none" strike="noStrike" cap="none" baseline="0" dirty="0" err="1" smtClean="0">
                <a:solidFill>
                  <a:schemeClr val="tx1"/>
                </a:solidFill>
                <a:latin typeface="Calibri"/>
                <a:ea typeface="Calibri"/>
                <a:cs typeface="Calibri"/>
                <a:sym typeface="Calibri"/>
              </a:rPr>
              <a:t>becky</a:t>
            </a:r>
            <a:endParaRPr lang="en-US" sz="2400" b="0" i="0" u="none" strike="noStrike" cap="none" baseline="0" dirty="0">
              <a:solidFill>
                <a:schemeClr val="tx1"/>
              </a:solidFill>
              <a:latin typeface="Calibri"/>
              <a:ea typeface="Calibri"/>
              <a:cs typeface="Calibri"/>
              <a:sym typeface="Calibri"/>
            </a:endParaRP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To identify time-suckers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As our businesses grow, to determine who gets our time </a:t>
            </a: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181" name="Shape 181"/>
          <p:cNvSpPr txBox="1">
            <a:spLocks noGrp="1"/>
          </p:cNvSpPr>
          <p:nvPr>
            <p:ph type="title"/>
          </p:nvPr>
        </p:nvSpPr>
        <p:spPr>
          <a:xfrm>
            <a:off x="457200" y="448160"/>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Objectives for Session #13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There’s Plenty of Time </a:t>
            </a:r>
          </a:p>
        </p:txBody>
      </p:sp>
    </p:spTree>
  </p:cSld>
  <p:clrMapOvr>
    <a:masterClrMapping/>
  </p:clrMapOvr>
  <p:transition spd="slow">
    <p:cu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491331"/>
            <a:ext cx="6096000" cy="1143000"/>
          </a:xfrm>
        </p:spPr>
        <p:txBody>
          <a:bodyPr/>
          <a:lstStyle/>
          <a:p>
            <a:r>
              <a:rPr lang="en-US" dirty="0" smtClean="0"/>
              <a:t>How to make it fit???  </a:t>
            </a:r>
            <a:endParaRPr lang="en-US" dirty="0"/>
          </a:p>
        </p:txBody>
      </p:sp>
      <p:sp>
        <p:nvSpPr>
          <p:cNvPr id="3" name="Content Placeholder 2"/>
          <p:cNvSpPr>
            <a:spLocks noGrp="1"/>
          </p:cNvSpPr>
          <p:nvPr>
            <p:ph idx="1"/>
          </p:nvPr>
        </p:nvSpPr>
        <p:spPr>
          <a:xfrm>
            <a:off x="2362200" y="2332037"/>
            <a:ext cx="6400800" cy="4525963"/>
          </a:xfrm>
        </p:spPr>
        <p:txBody>
          <a:bodyPr>
            <a:normAutofit/>
          </a:bodyPr>
          <a:lstStyle/>
          <a:p>
            <a:r>
              <a:rPr lang="en-US" sz="2400" dirty="0" smtClean="0"/>
              <a:t>How do we take a life that is already full and add this beautiful thing we call a Shaklee business into it?</a:t>
            </a:r>
          </a:p>
          <a:p>
            <a:r>
              <a:rPr lang="en-US" sz="2400" dirty="0" smtClean="0"/>
              <a:t>Takes thought, and intentionality and purpose to turn our dreams into a reality</a:t>
            </a:r>
          </a:p>
          <a:p>
            <a:r>
              <a:rPr lang="en-US" sz="2400" dirty="0" smtClean="0"/>
              <a:t>The goal is what Maria Shriver calls ..  leading an integrated life .. In which work and family and friends all have a place.            </a:t>
            </a:r>
            <a:r>
              <a:rPr lang="en-US" sz="2400" dirty="0" err="1" smtClean="0"/>
              <a:t>becky</a:t>
            </a:r>
            <a:endParaRPr lang="en-US" sz="2400" dirty="0"/>
          </a:p>
        </p:txBody>
      </p:sp>
      <p:pic>
        <p:nvPicPr>
          <p:cNvPr id="4" name="Picture 3" descr="clock.jpeg"/>
          <p:cNvPicPr>
            <a:picLocks noChangeAspect="1"/>
          </p:cNvPicPr>
          <p:nvPr/>
        </p:nvPicPr>
        <p:blipFill>
          <a:blip r:embed="rId2" cstate="print"/>
          <a:stretch>
            <a:fillRect/>
          </a:stretch>
        </p:blipFill>
        <p:spPr>
          <a:xfrm>
            <a:off x="381000" y="457200"/>
            <a:ext cx="2209800" cy="2209800"/>
          </a:xfrm>
          <a:prstGeom prst="rect">
            <a:avLst/>
          </a:prstGeom>
        </p:spPr>
      </p:pic>
    </p:spTree>
    <p:extLst>
      <p:ext uri="{BB962C8B-B14F-4D97-AF65-F5344CB8AC3E}">
        <p14:creationId xmlns:p14="http://schemas.microsoft.com/office/powerpoint/2010/main" val="7789887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idx="1"/>
          </p:nvPr>
        </p:nvSpPr>
        <p:spPr>
          <a:xfrm>
            <a:off x="457200" y="1681874"/>
            <a:ext cx="8229600" cy="2468649"/>
          </a:xfrm>
        </p:spPr>
        <p:txBody>
          <a:bodyPr>
            <a:normAutofit/>
          </a:bodyPr>
          <a:lstStyle/>
          <a:p>
            <a:r>
              <a:rPr lang="en-US" sz="2400" dirty="0" smtClean="0">
                <a:solidFill>
                  <a:schemeClr val="tx1"/>
                </a:solidFill>
              </a:rPr>
              <a:t>The first questions to ask ourselves are what is our goal for our business … and</a:t>
            </a:r>
          </a:p>
          <a:p>
            <a:r>
              <a:rPr lang="en-US" sz="2400" dirty="0" smtClean="0">
                <a:solidFill>
                  <a:schemeClr val="tx1"/>
                </a:solidFill>
              </a:rPr>
              <a:t>Why do we want to develop a Shaklee business.</a:t>
            </a:r>
          </a:p>
          <a:p>
            <a:r>
              <a:rPr lang="en-US" sz="2400" dirty="0" smtClean="0">
                <a:solidFill>
                  <a:schemeClr val="tx1"/>
                </a:solidFill>
              </a:rPr>
              <a:t>Is WHAT we are doing every day moving us toward what we want?				</a:t>
            </a:r>
            <a:r>
              <a:rPr lang="en-US" sz="2400" dirty="0" smtClean="0"/>
              <a:t>harper</a:t>
            </a:r>
            <a:endParaRPr lang="en-US" sz="2400" dirty="0"/>
          </a:p>
          <a:p>
            <a:pPr marL="203200" indent="0">
              <a:buNone/>
            </a:pPr>
            <a:r>
              <a:rPr lang="en-US" sz="2400" dirty="0" smtClean="0"/>
              <a:t>	</a:t>
            </a:r>
            <a:endParaRPr lang="en-US" sz="2400" dirty="0"/>
          </a:p>
        </p:txBody>
      </p:sp>
      <p:sp>
        <p:nvSpPr>
          <p:cNvPr id="2" name="Title 1"/>
          <p:cNvSpPr>
            <a:spLocks noGrp="1"/>
          </p:cNvSpPr>
          <p:nvPr>
            <p:ph type="title"/>
          </p:nvPr>
        </p:nvSpPr>
        <p:spPr>
          <a:xfrm>
            <a:off x="457200" y="538874"/>
            <a:ext cx="8229600" cy="1143000"/>
          </a:xfrm>
          <a:ln>
            <a:solidFill>
              <a:schemeClr val="accent5">
                <a:lumMod val="75000"/>
              </a:schemeClr>
            </a:solidFill>
          </a:ln>
        </p:spPr>
        <p:txBody>
          <a:bodyPr>
            <a:normAutofit fontScale="90000"/>
          </a:bodyPr>
          <a:lstStyle/>
          <a:p>
            <a:pPr algn="l"/>
            <a:r>
              <a:rPr lang="en-US" dirty="0" smtClean="0"/>
              <a:t> </a:t>
            </a:r>
            <a:r>
              <a:rPr lang="en-US" dirty="0"/>
              <a:t> </a:t>
            </a:r>
            <a:r>
              <a:rPr lang="en-US" sz="4000" dirty="0"/>
              <a:t>What do we WANT…. Really, </a:t>
            </a:r>
            <a:r>
              <a:rPr lang="en-US" sz="4000" dirty="0" smtClean="0"/>
              <a:t>r</a:t>
            </a:r>
            <a:r>
              <a:rPr lang="en-US" sz="4000" dirty="0"/>
              <a:t>eally </a:t>
            </a:r>
            <a:r>
              <a:rPr lang="en-US" sz="4000" dirty="0" smtClean="0"/>
              <a:t>want?</a:t>
            </a:r>
            <a:endParaRPr lang="en-US" sz="4000" dirty="0"/>
          </a:p>
        </p:txBody>
      </p:sp>
      <p:sp>
        <p:nvSpPr>
          <p:cNvPr id="4" name="Rectangle 3"/>
          <p:cNvSpPr/>
          <p:nvPr/>
        </p:nvSpPr>
        <p:spPr>
          <a:xfrm>
            <a:off x="1043085" y="3802484"/>
            <a:ext cx="7392298" cy="2677656"/>
          </a:xfrm>
          <a:prstGeom prst="rect">
            <a:avLst/>
          </a:prstGeom>
          <a:ln>
            <a:solidFill>
              <a:schemeClr val="accent5">
                <a:lumMod val="75000"/>
              </a:schemeClr>
            </a:solidFill>
          </a:ln>
        </p:spPr>
        <p:txBody>
          <a:bodyPr wrap="square">
            <a:spAutoFit/>
          </a:bodyPr>
          <a:lstStyle/>
          <a:p>
            <a:pPr marL="203200"/>
            <a:r>
              <a:rPr lang="en-US" sz="2800" dirty="0" smtClean="0"/>
              <a:t>	</a:t>
            </a:r>
            <a:r>
              <a:rPr lang="en-US" sz="2800" i="1" dirty="0" smtClean="0"/>
              <a:t>  “</a:t>
            </a:r>
            <a:r>
              <a:rPr lang="en-US" sz="2800" i="1" dirty="0"/>
              <a:t>You run your day by the clock</a:t>
            </a:r>
            <a:r>
              <a:rPr lang="en-US" sz="2800" i="1" dirty="0" smtClean="0"/>
              <a:t>,	       	but </a:t>
            </a:r>
            <a:r>
              <a:rPr lang="en-US" sz="2800" i="1" dirty="0"/>
              <a:t>you run your life by your goals. </a:t>
            </a:r>
          </a:p>
          <a:p>
            <a:pPr marL="203200"/>
            <a:r>
              <a:rPr lang="en-US" sz="2800" i="1" dirty="0"/>
              <a:t>	If you don’t know your goals, time management is irrelevant.”  </a:t>
            </a:r>
            <a:r>
              <a:rPr lang="en-US" sz="2800" dirty="0"/>
              <a:t>Rick Seymour</a:t>
            </a:r>
          </a:p>
          <a:p>
            <a:r>
              <a:rPr lang="en-US" sz="2800" dirty="0"/>
              <a:t>		</a:t>
            </a:r>
            <a:r>
              <a:rPr lang="en-US" sz="2800" dirty="0" smtClean="0"/>
              <a:t>You </a:t>
            </a:r>
            <a:r>
              <a:rPr lang="en-US" sz="2800" dirty="0"/>
              <a:t>can’t do it all…..</a:t>
            </a:r>
          </a:p>
          <a:p>
            <a:r>
              <a:rPr lang="en-US" sz="2800" dirty="0"/>
              <a:t>	</a:t>
            </a:r>
            <a:r>
              <a:rPr lang="en-US" sz="2800" dirty="0" smtClean="0"/>
              <a:t>but </a:t>
            </a:r>
            <a:r>
              <a:rPr lang="en-US" sz="2800" dirty="0"/>
              <a:t>you can do what matters.</a:t>
            </a:r>
          </a:p>
        </p:txBody>
      </p:sp>
    </p:spTree>
    <p:extLst>
      <p:ext uri="{BB962C8B-B14F-4D97-AF65-F5344CB8AC3E}">
        <p14:creationId xmlns:p14="http://schemas.microsoft.com/office/powerpoint/2010/main" val="304696794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7" name="Shape 187"/>
          <p:cNvSpPr txBox="1">
            <a:spLocks noGrp="1"/>
          </p:cNvSpPr>
          <p:nvPr>
            <p:ph type="title"/>
          </p:nvPr>
        </p:nvSpPr>
        <p:spPr>
          <a:xfrm>
            <a:off x="187834" y="486647"/>
            <a:ext cx="8686800"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l"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How Much Time Will You Devote to Your Business?</a:t>
            </a:r>
          </a:p>
        </p:txBody>
      </p:sp>
      <p:sp>
        <p:nvSpPr>
          <p:cNvPr id="188" name="Shape 188"/>
          <p:cNvSpPr txBox="1"/>
          <p:nvPr/>
        </p:nvSpPr>
        <p:spPr>
          <a:xfrm>
            <a:off x="645487" y="3243305"/>
            <a:ext cx="7783356" cy="929898"/>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sz="2400" b="0" i="0" u="none" strike="noStrike" cap="none" baseline="0" dirty="0">
                <a:solidFill>
                  <a:schemeClr val="dk1"/>
                </a:solidFill>
                <a:latin typeface="Calibri"/>
                <a:ea typeface="Calibri"/>
                <a:cs typeface="Calibri"/>
                <a:sym typeface="Calibri"/>
              </a:rPr>
              <a:t>How much time we give to our business will reflect </a:t>
            </a:r>
            <a:r>
              <a:rPr lang="en-US" sz="2400" dirty="0">
                <a:solidFill>
                  <a:schemeClr val="dk1"/>
                </a:solidFill>
                <a:latin typeface="Calibri"/>
                <a:ea typeface="Calibri"/>
                <a:cs typeface="Calibri"/>
                <a:sym typeface="Calibri"/>
              </a:rPr>
              <a:t>the level of </a:t>
            </a:r>
            <a:r>
              <a:rPr lang="en-US" sz="2400" b="0" i="0" u="none" strike="noStrike" cap="none" baseline="0" dirty="0">
                <a:solidFill>
                  <a:schemeClr val="dk1"/>
                </a:solidFill>
                <a:latin typeface="Calibri"/>
                <a:ea typeface="Calibri"/>
                <a:cs typeface="Calibri"/>
                <a:sym typeface="Calibri"/>
              </a:rPr>
              <a:t>urgency we feel </a:t>
            </a:r>
            <a:r>
              <a:rPr lang="en-US" sz="2400" dirty="0">
                <a:solidFill>
                  <a:schemeClr val="dk1"/>
                </a:solidFill>
                <a:latin typeface="Calibri"/>
                <a:ea typeface="Calibri"/>
                <a:cs typeface="Calibri"/>
                <a:sym typeface="Calibri"/>
              </a:rPr>
              <a:t>for </a:t>
            </a:r>
            <a:r>
              <a:rPr lang="en-US" sz="2400" b="0" i="0" u="none" strike="noStrike" cap="none" baseline="0" dirty="0">
                <a:solidFill>
                  <a:schemeClr val="dk1"/>
                </a:solidFill>
                <a:latin typeface="Calibri"/>
                <a:ea typeface="Calibri"/>
                <a:cs typeface="Calibri"/>
                <a:sym typeface="Calibri"/>
              </a:rPr>
              <a:t>getting to Director and beyond--</a:t>
            </a:r>
            <a:r>
              <a:rPr lang="en-US" sz="2400" b="0" i="0" u="none" strike="noStrike" cap="none" baseline="0" dirty="0" smtClean="0">
                <a:solidFill>
                  <a:schemeClr val="dk1"/>
                </a:solidFill>
                <a:latin typeface="Calibri"/>
                <a:ea typeface="Calibri"/>
                <a:cs typeface="Calibri"/>
                <a:sym typeface="Calibri"/>
              </a:rPr>
              <a:t>-</a:t>
            </a:r>
          </a:p>
          <a:p>
            <a:pPr marL="0" marR="0" lvl="0" indent="0" algn="ctr" rtl="0">
              <a:spcBef>
                <a:spcPts val="0"/>
              </a:spcBef>
              <a:buSzPct val="25000"/>
              <a:buNone/>
            </a:pPr>
            <a:endParaRPr lang="en-US" sz="2400" dirty="0">
              <a:solidFill>
                <a:schemeClr val="dk1"/>
              </a:solidFill>
              <a:latin typeface="Calibri"/>
              <a:ea typeface="Calibri"/>
              <a:cs typeface="Calibri"/>
              <a:sym typeface="Calibri"/>
            </a:endParaRPr>
          </a:p>
          <a:p>
            <a:pPr marL="0" marR="0" lvl="0" indent="0" algn="ctr" rtl="0">
              <a:spcBef>
                <a:spcPts val="0"/>
              </a:spcBef>
              <a:buSzPct val="25000"/>
              <a:buNone/>
            </a:pPr>
            <a:endParaRPr lang="en-US" sz="2400" dirty="0" smtClean="0">
              <a:solidFill>
                <a:schemeClr val="dk1"/>
              </a:solidFill>
              <a:latin typeface="Calibri"/>
              <a:ea typeface="Calibri"/>
              <a:cs typeface="Calibri"/>
              <a:sym typeface="Calibri"/>
            </a:endParaRPr>
          </a:p>
          <a:p>
            <a:pPr marL="0" marR="0" lvl="0" indent="0" algn="ctr" rtl="0">
              <a:spcBef>
                <a:spcPts val="0"/>
              </a:spcBef>
              <a:buSzPct val="25000"/>
              <a:buNone/>
            </a:pPr>
            <a:endParaRPr lang="en-US" sz="2400" dirty="0">
              <a:solidFill>
                <a:schemeClr val="dk1"/>
              </a:solidFill>
              <a:latin typeface="Calibri"/>
              <a:ea typeface="Calibri"/>
              <a:cs typeface="Calibri"/>
              <a:sym typeface="Calibri"/>
            </a:endParaRPr>
          </a:p>
          <a:p>
            <a:pPr marL="0" marR="0" lvl="0" indent="0" algn="ctr" rtl="0">
              <a:spcBef>
                <a:spcPts val="0"/>
              </a:spcBef>
              <a:buSzPct val="25000"/>
              <a:buNone/>
            </a:pPr>
            <a:r>
              <a:rPr lang="en-US" sz="2800" dirty="0" smtClean="0">
                <a:solidFill>
                  <a:schemeClr val="dk1"/>
                </a:solidFill>
                <a:latin typeface="Calibri"/>
                <a:ea typeface="Calibri"/>
                <a:cs typeface="Calibri"/>
                <a:sym typeface="Calibri"/>
              </a:rPr>
              <a:t>Consider </a:t>
            </a:r>
            <a:r>
              <a:rPr lang="en-US" sz="2800" dirty="0">
                <a:solidFill>
                  <a:schemeClr val="dk1"/>
                </a:solidFill>
                <a:latin typeface="Calibri"/>
                <a:ea typeface="Calibri"/>
                <a:cs typeface="Calibri"/>
                <a:sym typeface="Calibri"/>
              </a:rPr>
              <a:t>“clearing the decks” and getting to Director in 6 to 8 weeks.</a:t>
            </a:r>
          </a:p>
          <a:p>
            <a:pPr marL="0" marR="0" lvl="0" indent="0" algn="l" rtl="0">
              <a:spcBef>
                <a:spcPts val="0"/>
              </a:spcBef>
              <a:buSzPct val="25000"/>
              <a:buNone/>
            </a:pPr>
            <a:r>
              <a:rPr lang="en-US" sz="2800" b="0" i="0" u="none" strike="noStrike" cap="none" baseline="0" dirty="0">
                <a:solidFill>
                  <a:schemeClr val="dk1"/>
                </a:solidFill>
                <a:latin typeface="Calibri"/>
                <a:ea typeface="Calibri"/>
                <a:cs typeface="Calibri"/>
                <a:sym typeface="Calibri"/>
              </a:rPr>
              <a:t> </a:t>
            </a:r>
          </a:p>
        </p:txBody>
      </p:sp>
      <p:sp>
        <p:nvSpPr>
          <p:cNvPr id="189" name="Shape 189"/>
          <p:cNvSpPr txBox="1"/>
          <p:nvPr/>
        </p:nvSpPr>
        <p:spPr>
          <a:xfrm>
            <a:off x="865363" y="4223641"/>
            <a:ext cx="7296599" cy="523200"/>
          </a:xfrm>
          <a:prstGeom prst="rect">
            <a:avLst/>
          </a:prstGeom>
          <a:noFill/>
          <a:ln w="9525" cap="flat" cmpd="sng">
            <a:solidFill>
              <a:srgbClr val="31859B"/>
            </a:solidFill>
            <a:prstDash val="solid"/>
            <a:round/>
            <a:headEnd type="none" w="med" len="med"/>
            <a:tailEnd type="none" w="med" len="med"/>
          </a:ln>
        </p:spPr>
        <p:txBody>
          <a:bodyPr lIns="91425" tIns="45700" rIns="91425" bIns="45700" anchor="t" anchorCtr="0">
            <a:noAutofit/>
          </a:bodyPr>
          <a:lstStyle/>
          <a:p>
            <a:pPr marL="0" marR="0" lvl="0" indent="0" algn="l" rtl="0">
              <a:spcBef>
                <a:spcPts val="0"/>
              </a:spcBef>
              <a:buSzPct val="25000"/>
              <a:buNone/>
            </a:pPr>
            <a:r>
              <a:rPr lang="en-US" sz="2800" b="0" i="0" u="none" strike="noStrike" cap="none" baseline="0">
                <a:solidFill>
                  <a:schemeClr val="dk1"/>
                </a:solidFill>
                <a:latin typeface="Calibri"/>
                <a:ea typeface="Calibri"/>
                <a:cs typeface="Calibri"/>
                <a:sym typeface="Calibri"/>
              </a:rPr>
              <a:t>Most people aim for 12 to 15 hours for starters</a:t>
            </a:r>
          </a:p>
        </p:txBody>
      </p:sp>
      <p:sp>
        <p:nvSpPr>
          <p:cNvPr id="2" name="Text Placeholder 1"/>
          <p:cNvSpPr>
            <a:spLocks noGrp="1"/>
          </p:cNvSpPr>
          <p:nvPr>
            <p:ph type="body" idx="1"/>
          </p:nvPr>
        </p:nvSpPr>
        <p:spPr>
          <a:xfrm>
            <a:off x="457200" y="1879788"/>
            <a:ext cx="8229600" cy="1613001"/>
          </a:xfrm>
        </p:spPr>
        <p:txBody>
          <a:bodyPr/>
          <a:lstStyle/>
          <a:p>
            <a:r>
              <a:rPr lang="en-US" sz="2400" dirty="0">
                <a:solidFill>
                  <a:schemeClr val="tx1"/>
                </a:solidFill>
              </a:rPr>
              <a:t>Is your business a spare time business?</a:t>
            </a:r>
          </a:p>
          <a:p>
            <a:r>
              <a:rPr lang="en-US" sz="2400" dirty="0">
                <a:solidFill>
                  <a:schemeClr val="tx1"/>
                </a:solidFill>
              </a:rPr>
              <a:t>A “left over” time business?</a:t>
            </a:r>
          </a:p>
          <a:p>
            <a:r>
              <a:rPr lang="en-US" sz="2400" dirty="0">
                <a:solidFill>
                  <a:schemeClr val="tx1"/>
                </a:solidFill>
              </a:rPr>
              <a:t>Or a serious  business</a:t>
            </a:r>
            <a:r>
              <a:rPr lang="en-US" sz="2400" dirty="0" smtClean="0">
                <a:solidFill>
                  <a:schemeClr val="tx1"/>
                </a:solidFill>
              </a:rPr>
              <a:t>?</a:t>
            </a:r>
            <a:r>
              <a:rPr lang="en-US" sz="2400" dirty="0" smtClean="0"/>
              <a:t>			harper</a:t>
            </a:r>
            <a:endParaRPr lang="en-US" sz="2400" dirty="0"/>
          </a:p>
        </p:txBody>
      </p:sp>
    </p:spTree>
  </p:cSld>
  <p:clrMapOvr>
    <a:masterClrMapping/>
  </p:clrMapOvr>
  <p:transition spd="slow">
    <p:cu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Shape 201"/>
          <p:cNvSpPr txBox="1">
            <a:spLocks noGrp="1"/>
          </p:cNvSpPr>
          <p:nvPr>
            <p:ph type="body" idx="1"/>
          </p:nvPr>
        </p:nvSpPr>
        <p:spPr>
          <a:xfrm>
            <a:off x="1564925" y="2480750"/>
            <a:ext cx="5384999" cy="3645300"/>
          </a:xfrm>
          <a:prstGeom prst="rect">
            <a:avLst/>
          </a:prstGeom>
          <a:noFill/>
          <a:ln>
            <a:noFill/>
          </a:ln>
        </p:spPr>
        <p:txBody>
          <a:bodyPr lIns="91425" tIns="45700" rIns="91425" bIns="45700" anchor="t" anchorCtr="0">
            <a:noAutofit/>
          </a:bodyPr>
          <a:lstStyle/>
          <a:p>
            <a:pPr marL="0" marR="0" lvl="0" indent="0" algn="ctr" rtl="0">
              <a:spcBef>
                <a:spcPts val="0"/>
              </a:spcBef>
              <a:buClr>
                <a:schemeClr val="dk1"/>
              </a:buClr>
              <a:buSzPct val="25000"/>
              <a:buFont typeface="Arial"/>
              <a:buNone/>
            </a:pPr>
            <a:r>
              <a:rPr lang="en-US" sz="3600" b="0" i="0" u="none" strike="noStrike" cap="none" baseline="0" dirty="0">
                <a:solidFill>
                  <a:schemeClr val="dk1"/>
                </a:solidFill>
                <a:latin typeface="Calibri"/>
                <a:ea typeface="Calibri"/>
                <a:cs typeface="Calibri"/>
                <a:sym typeface="Calibri"/>
              </a:rPr>
              <a:t>I</a:t>
            </a:r>
            <a:r>
              <a:rPr lang="en-US" sz="3000" b="0" i="0" u="none" strike="noStrike" cap="none" baseline="0" dirty="0">
                <a:solidFill>
                  <a:schemeClr val="dk1"/>
                </a:solidFill>
                <a:latin typeface="Calibri"/>
                <a:ea typeface="Calibri"/>
                <a:cs typeface="Calibri"/>
                <a:sym typeface="Calibri"/>
              </a:rPr>
              <a:t>n the beginning of any business, you devote a lot of time you don’t get paid for</a:t>
            </a:r>
            <a:r>
              <a:rPr lang="en-US" sz="3000" dirty="0">
                <a:solidFill>
                  <a:schemeClr val="dk1"/>
                </a:solidFill>
              </a:rPr>
              <a:t>.</a:t>
            </a:r>
            <a:r>
              <a:rPr lang="en-US" sz="3000" b="0" i="0" u="none" strike="noStrike" cap="none" baseline="0" dirty="0">
                <a:solidFill>
                  <a:schemeClr val="dk1"/>
                </a:solidFill>
                <a:latin typeface="Calibri"/>
                <a:ea typeface="Calibri"/>
                <a:cs typeface="Calibri"/>
                <a:sym typeface="Calibri"/>
              </a:rPr>
              <a:t> </a:t>
            </a:r>
          </a:p>
          <a:p>
            <a:pPr marL="0" marR="0" lvl="0" indent="0" algn="ctr" rtl="0">
              <a:spcBef>
                <a:spcPts val="720"/>
              </a:spcBef>
              <a:buClr>
                <a:schemeClr val="dk1"/>
              </a:buClr>
              <a:buSzPct val="25000"/>
              <a:buFont typeface="Arial"/>
              <a:buNone/>
            </a:pPr>
            <a:r>
              <a:rPr lang="en-US" sz="3000" b="0" i="0" u="none" strike="noStrike" cap="none" baseline="0" dirty="0">
                <a:solidFill>
                  <a:schemeClr val="dk1"/>
                </a:solidFill>
                <a:latin typeface="Calibri"/>
                <a:ea typeface="Calibri"/>
                <a:cs typeface="Calibri"/>
                <a:sym typeface="Calibri"/>
              </a:rPr>
              <a:t> </a:t>
            </a:r>
            <a:r>
              <a:rPr lang="en-US" sz="3000" dirty="0">
                <a:solidFill>
                  <a:schemeClr val="dk1"/>
                </a:solidFill>
              </a:rPr>
              <a:t>Once</a:t>
            </a:r>
            <a:r>
              <a:rPr lang="en-US" sz="3000" b="0" i="0" u="none" strike="noStrike" cap="none" baseline="0" dirty="0">
                <a:solidFill>
                  <a:schemeClr val="dk1"/>
                </a:solidFill>
                <a:latin typeface="Calibri"/>
                <a:ea typeface="Calibri"/>
                <a:cs typeface="Calibri"/>
                <a:sym typeface="Calibri"/>
              </a:rPr>
              <a:t> it is built, you receive on-going residual income ... Getting paid for time you invested earlier</a:t>
            </a:r>
            <a:r>
              <a:rPr lang="en-US" b="0" i="0" u="none" strike="noStrike" cap="none" baseline="0" dirty="0" smtClean="0">
                <a:solidFill>
                  <a:srgbClr val="6F6E6F"/>
                </a:solidFill>
                <a:latin typeface="Calibri"/>
                <a:ea typeface="Calibri"/>
                <a:cs typeface="Calibri"/>
                <a:sym typeface="Calibri"/>
              </a:rPr>
              <a:t>.       </a:t>
            </a:r>
            <a:r>
              <a:rPr lang="en-US" b="0" i="0" u="none" strike="noStrike" cap="none" baseline="0" dirty="0" err="1" smtClean="0">
                <a:solidFill>
                  <a:srgbClr val="6F6E6F"/>
                </a:solidFill>
                <a:latin typeface="Calibri"/>
                <a:ea typeface="Calibri"/>
                <a:cs typeface="Calibri"/>
                <a:sym typeface="Calibri"/>
              </a:rPr>
              <a:t>becky</a:t>
            </a:r>
            <a:endParaRPr lang="en-US" b="0" i="0" u="none" strike="noStrike" cap="none" baseline="0" dirty="0">
              <a:solidFill>
                <a:srgbClr val="6F6E6F"/>
              </a:solidFill>
              <a:latin typeface="Calibri"/>
              <a:ea typeface="Calibri"/>
              <a:cs typeface="Calibri"/>
              <a:sym typeface="Calibri"/>
            </a:endParaRPr>
          </a:p>
        </p:txBody>
      </p:sp>
      <p:sp>
        <p:nvSpPr>
          <p:cNvPr id="202" name="Shape 202"/>
          <p:cNvSpPr txBox="1">
            <a:spLocks noGrp="1"/>
          </p:cNvSpPr>
          <p:nvPr>
            <p:ph type="title"/>
          </p:nvPr>
        </p:nvSpPr>
        <p:spPr>
          <a:xfrm>
            <a:off x="1135325" y="929250"/>
            <a:ext cx="6827399"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Principle of Business Ownership</a:t>
            </a:r>
            <a:br>
              <a:rPr lang="en-US" sz="3600" b="0" i="0" u="none" strike="noStrike" cap="none" baseline="0">
                <a:solidFill>
                  <a:schemeClr val="dk1"/>
                </a:solidFill>
                <a:latin typeface="Calibri"/>
                <a:ea typeface="Calibri"/>
                <a:cs typeface="Calibri"/>
                <a:sym typeface="Calibri"/>
              </a:rPr>
            </a:br>
            <a:r>
              <a:rPr lang="en-US" sz="3600" b="0" i="0" u="none" strike="noStrike" cap="none" baseline="0">
                <a:solidFill>
                  <a:schemeClr val="dk1"/>
                </a:solidFill>
                <a:latin typeface="Calibri"/>
                <a:ea typeface="Calibri"/>
                <a:cs typeface="Calibri"/>
                <a:sym typeface="Calibri"/>
              </a:rPr>
              <a:t>Work Now … Play Later</a:t>
            </a:r>
          </a:p>
        </p:txBody>
      </p:sp>
    </p:spTree>
  </p:cSld>
  <p:clrMapOvr>
    <a:masterClrMapping/>
  </p:clrMapOvr>
  <p:transition spd="slow">
    <p:cu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608561" y="1863317"/>
            <a:ext cx="8229600" cy="1193491"/>
          </a:xfrm>
        </p:spPr>
        <p:txBody>
          <a:bodyPr/>
          <a:lstStyle/>
          <a:p>
            <a:pPr marL="127000" indent="0">
              <a:buNone/>
            </a:pPr>
            <a:r>
              <a:rPr lang="en-US" sz="2400" dirty="0" smtClean="0">
                <a:solidFill>
                  <a:schemeClr val="tx1"/>
                </a:solidFill>
              </a:rPr>
              <a:t>In the beginning –the Rhythm is …</a:t>
            </a:r>
          </a:p>
          <a:p>
            <a:pPr marL="127000" indent="0">
              <a:buNone/>
            </a:pPr>
            <a:r>
              <a:rPr lang="en-US" sz="2400" dirty="0" smtClean="0">
                <a:solidFill>
                  <a:schemeClr val="tx1"/>
                </a:solidFill>
              </a:rPr>
              <a:t>Work.. Work. Work . Work ….    Make a little money</a:t>
            </a:r>
          </a:p>
          <a:p>
            <a:pPr marL="127000" indent="0">
              <a:buNone/>
            </a:pPr>
            <a:endParaRPr lang="en-US" dirty="0"/>
          </a:p>
          <a:p>
            <a:pPr marL="127000" indent="0">
              <a:buNone/>
            </a:pPr>
            <a:endParaRPr lang="en-US" dirty="0" smtClean="0"/>
          </a:p>
          <a:p>
            <a:pPr marL="127000" indent="0">
              <a:buNone/>
            </a:pPr>
            <a:endParaRPr lang="en-US" dirty="0"/>
          </a:p>
          <a:p>
            <a:pPr marL="127000" indent="0">
              <a:buNone/>
            </a:pPr>
            <a:r>
              <a:rPr lang="en-US" dirty="0" err="1" smtClean="0"/>
              <a:t>becky</a:t>
            </a:r>
            <a:endParaRPr lang="en-US" dirty="0"/>
          </a:p>
        </p:txBody>
      </p:sp>
      <p:sp>
        <p:nvSpPr>
          <p:cNvPr id="4" name="Title 3"/>
          <p:cNvSpPr>
            <a:spLocks noGrp="1"/>
          </p:cNvSpPr>
          <p:nvPr>
            <p:ph type="title"/>
          </p:nvPr>
        </p:nvSpPr>
        <p:spPr>
          <a:xfrm>
            <a:off x="1179140" y="720317"/>
            <a:ext cx="6099779" cy="776592"/>
          </a:xfrm>
          <a:ln>
            <a:solidFill>
              <a:schemeClr val="accent5">
                <a:lumMod val="75000"/>
              </a:schemeClr>
            </a:solidFill>
          </a:ln>
        </p:spPr>
        <p:txBody>
          <a:bodyPr/>
          <a:lstStyle/>
          <a:p>
            <a:r>
              <a:rPr lang="en-US" sz="3600" dirty="0" smtClean="0"/>
              <a:t>The Rhythm of The Business</a:t>
            </a:r>
            <a:endParaRPr lang="en-US" sz="3600" dirty="0"/>
          </a:p>
        </p:txBody>
      </p:sp>
      <p:sp>
        <p:nvSpPr>
          <p:cNvPr id="6" name="TextBox 5"/>
          <p:cNvSpPr txBox="1"/>
          <p:nvPr/>
        </p:nvSpPr>
        <p:spPr>
          <a:xfrm>
            <a:off x="608561" y="2825975"/>
            <a:ext cx="8078239" cy="461665"/>
          </a:xfrm>
          <a:prstGeom prst="rect">
            <a:avLst/>
          </a:prstGeom>
          <a:noFill/>
        </p:spPr>
        <p:txBody>
          <a:bodyPr wrap="square" rtlCol="0">
            <a:spAutoFit/>
          </a:bodyPr>
          <a:lstStyle/>
          <a:p>
            <a:r>
              <a:rPr lang="en-US" sz="2400" dirty="0" smtClean="0"/>
              <a:t>Then it’s ..  Work … work … work .. Get money</a:t>
            </a:r>
            <a:endParaRPr lang="en-US" sz="2400" dirty="0"/>
          </a:p>
        </p:txBody>
      </p:sp>
      <p:sp>
        <p:nvSpPr>
          <p:cNvPr id="7" name="TextBox 6"/>
          <p:cNvSpPr txBox="1"/>
          <p:nvPr/>
        </p:nvSpPr>
        <p:spPr>
          <a:xfrm>
            <a:off x="1882088" y="3560831"/>
            <a:ext cx="6213157" cy="461665"/>
          </a:xfrm>
          <a:prstGeom prst="rect">
            <a:avLst/>
          </a:prstGeom>
          <a:noFill/>
        </p:spPr>
        <p:txBody>
          <a:bodyPr wrap="square" rtlCol="0">
            <a:spAutoFit/>
          </a:bodyPr>
          <a:lstStyle/>
          <a:p>
            <a:r>
              <a:rPr lang="en-US" sz="2400" dirty="0" smtClean="0"/>
              <a:t>Then .. Work.. Work .. Money  </a:t>
            </a:r>
            <a:endParaRPr lang="en-US" sz="2400" dirty="0"/>
          </a:p>
        </p:txBody>
      </p:sp>
      <p:sp>
        <p:nvSpPr>
          <p:cNvPr id="8" name="TextBox 7"/>
          <p:cNvSpPr txBox="1"/>
          <p:nvPr/>
        </p:nvSpPr>
        <p:spPr>
          <a:xfrm>
            <a:off x="1179140" y="4323909"/>
            <a:ext cx="5147398" cy="461665"/>
          </a:xfrm>
          <a:prstGeom prst="rect">
            <a:avLst/>
          </a:prstGeom>
          <a:noFill/>
        </p:spPr>
        <p:txBody>
          <a:bodyPr wrap="square" rtlCol="0">
            <a:spAutoFit/>
          </a:bodyPr>
          <a:lstStyle/>
          <a:p>
            <a:r>
              <a:rPr lang="en-US" sz="2400" dirty="0" smtClean="0"/>
              <a:t>Then  .. Work .. Money .. Money </a:t>
            </a:r>
            <a:endParaRPr lang="en-US" sz="2400" dirty="0"/>
          </a:p>
        </p:txBody>
      </p:sp>
      <p:sp>
        <p:nvSpPr>
          <p:cNvPr id="9" name="TextBox 8"/>
          <p:cNvSpPr txBox="1"/>
          <p:nvPr/>
        </p:nvSpPr>
        <p:spPr>
          <a:xfrm>
            <a:off x="608561" y="4989698"/>
            <a:ext cx="6851764" cy="461665"/>
          </a:xfrm>
          <a:prstGeom prst="rect">
            <a:avLst/>
          </a:prstGeom>
          <a:noFill/>
        </p:spPr>
        <p:txBody>
          <a:bodyPr wrap="square" rtlCol="0">
            <a:spAutoFit/>
          </a:bodyPr>
          <a:lstStyle/>
          <a:p>
            <a:r>
              <a:rPr lang="en-US" sz="2400" dirty="0" smtClean="0"/>
              <a:t>Then  work .. Money .. Money ..money ..money</a:t>
            </a:r>
            <a:endParaRPr lang="en-US" sz="2400" dirty="0"/>
          </a:p>
        </p:txBody>
      </p:sp>
    </p:spTree>
    <p:extLst>
      <p:ext uri="{BB962C8B-B14F-4D97-AF65-F5344CB8AC3E}">
        <p14:creationId xmlns:p14="http://schemas.microsoft.com/office/powerpoint/2010/main" val="421158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body" idx="1"/>
          </p:nvPr>
        </p:nvSpPr>
        <p:spPr>
          <a:xfrm>
            <a:off x="457200" y="1484608"/>
            <a:ext cx="8057699" cy="1813657"/>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In the first month … </a:t>
            </a:r>
          </a:p>
          <a:p>
            <a:pPr marL="457200" marR="0" lvl="0" indent="0" algn="l" rtl="0">
              <a:spcBef>
                <a:spcPts val="480"/>
              </a:spcBef>
              <a:buClr>
                <a:schemeClr val="dk1"/>
              </a:buClr>
              <a:buSzPct val="25000"/>
              <a:buFont typeface="Arial"/>
              <a:buNone/>
            </a:pPr>
            <a:r>
              <a:rPr lang="en-US" sz="2400" b="0" i="0" u="none" strike="noStrike" cap="none" baseline="0" dirty="0" smtClean="0">
                <a:solidFill>
                  <a:schemeClr val="dk1"/>
                </a:solidFill>
                <a:latin typeface="Calibri"/>
                <a:ea typeface="Calibri"/>
                <a:cs typeface="Calibri"/>
                <a:sym typeface="Calibri"/>
              </a:rPr>
              <a:t>	25</a:t>
            </a:r>
            <a:r>
              <a:rPr lang="en-US" sz="2400" b="0" i="0" u="none" strike="noStrike" cap="none" baseline="0" dirty="0">
                <a:solidFill>
                  <a:schemeClr val="dk1"/>
                </a:solidFill>
                <a:latin typeface="Calibri"/>
                <a:ea typeface="Calibri"/>
                <a:cs typeface="Calibri"/>
                <a:sym typeface="Calibri"/>
              </a:rPr>
              <a:t>% -- learning , training ( see 8 Weeks to Director ), </a:t>
            </a:r>
          </a:p>
          <a:p>
            <a:pPr marL="91440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planning, preparing</a:t>
            </a:r>
          </a:p>
          <a:p>
            <a:pPr marL="0" marR="0" lvl="0" indent="0" algn="l" rtl="0">
              <a:spcBef>
                <a:spcPts val="480"/>
              </a:spcBef>
              <a:buClr>
                <a:schemeClr val="dk1"/>
              </a:buClr>
              <a:buSzPct val="25000"/>
              <a:buFont typeface="Arial"/>
              <a:buNone/>
            </a:pPr>
            <a:r>
              <a:rPr lang="en-US" sz="2400" dirty="0">
                <a:solidFill>
                  <a:schemeClr val="dk1"/>
                </a:solidFill>
              </a:rPr>
              <a:t>	</a:t>
            </a:r>
            <a:r>
              <a:rPr lang="en-US" sz="2400" b="0" i="0" u="none" strike="noStrike" cap="none" baseline="0" dirty="0" smtClean="0">
                <a:solidFill>
                  <a:schemeClr val="dk1"/>
                </a:solidFill>
                <a:latin typeface="Calibri"/>
                <a:ea typeface="Calibri"/>
                <a:cs typeface="Calibri"/>
                <a:sym typeface="Calibri"/>
              </a:rPr>
              <a:t>75</a:t>
            </a:r>
            <a:r>
              <a:rPr lang="en-US" sz="2400" b="0" i="0" u="none" strike="noStrike" cap="none" baseline="0" dirty="0">
                <a:solidFill>
                  <a:schemeClr val="dk1"/>
                </a:solidFill>
                <a:latin typeface="Calibri"/>
                <a:ea typeface="Calibri"/>
                <a:cs typeface="Calibri"/>
                <a:sym typeface="Calibri"/>
              </a:rPr>
              <a:t>% --   PEOPLE TIME –setting up meetings, 		</a:t>
            </a:r>
          </a:p>
          <a:p>
            <a:pPr marL="457200" marR="0" lvl="0" indent="45720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appointments, events, activities, making connections</a:t>
            </a:r>
          </a:p>
          <a:p>
            <a:pPr marL="0" marR="0" lvl="0" indent="0" algn="l" rtl="0">
              <a:spcBef>
                <a:spcPts val="480"/>
              </a:spcBef>
              <a:buClr>
                <a:srgbClr val="6F6E6F"/>
              </a:buClr>
              <a:buFont typeface="Arial"/>
              <a:buNone/>
            </a:pPr>
            <a:endParaRPr sz="2400" b="0" i="0" u="none" strike="noStrike" cap="none" baseline="0" dirty="0">
              <a:solidFill>
                <a:schemeClr val="dk1"/>
              </a:solidFill>
              <a:latin typeface="Calibri"/>
              <a:ea typeface="Calibri"/>
              <a:cs typeface="Calibri"/>
              <a:sym typeface="Calibri"/>
            </a:endParaRPr>
          </a:p>
          <a:p>
            <a:pPr marL="0" marR="0" lvl="0" indent="0" algn="l" rtl="0">
              <a:spcBef>
                <a:spcPts val="480"/>
              </a:spcBef>
              <a:buClr>
                <a:srgbClr val="6F6E6F"/>
              </a:buClr>
              <a:buFont typeface="Arial"/>
              <a:buNone/>
            </a:pPr>
            <a:endParaRPr sz="2400" b="0" i="0" u="none" strike="noStrike" cap="none" baseline="0" dirty="0">
              <a:solidFill>
                <a:schemeClr val="dk1"/>
              </a:solidFill>
              <a:latin typeface="Calibri"/>
              <a:ea typeface="Calibri"/>
              <a:cs typeface="Calibri"/>
              <a:sym typeface="Calibri"/>
            </a:endParaRPr>
          </a:p>
        </p:txBody>
      </p:sp>
      <p:sp>
        <p:nvSpPr>
          <p:cNvPr id="208" name="Shape 208"/>
          <p:cNvSpPr txBox="1">
            <a:spLocks noGrp="1"/>
          </p:cNvSpPr>
          <p:nvPr>
            <p:ph type="title"/>
          </p:nvPr>
        </p:nvSpPr>
        <p:spPr>
          <a:xfrm>
            <a:off x="457200" y="507376"/>
            <a:ext cx="5064794" cy="885732"/>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Where To Put Our Time </a:t>
            </a:r>
          </a:p>
        </p:txBody>
      </p:sp>
      <p:sp>
        <p:nvSpPr>
          <p:cNvPr id="209" name="Shape 209"/>
          <p:cNvSpPr txBox="1"/>
          <p:nvPr/>
        </p:nvSpPr>
        <p:spPr>
          <a:xfrm>
            <a:off x="289950" y="3848675"/>
            <a:ext cx="8792700" cy="2671800"/>
          </a:xfrm>
          <a:prstGeom prst="rect">
            <a:avLst/>
          </a:prstGeom>
          <a:noFill/>
          <a:ln>
            <a:noFill/>
          </a:ln>
        </p:spPr>
        <p:txBody>
          <a:bodyPr lIns="91425" tIns="45700" rIns="91425" bIns="45700" anchor="t" anchorCtr="0">
            <a:noAutofit/>
          </a:bodyPr>
          <a:lstStyle/>
          <a:p>
            <a:pPr marL="285750" marR="0" lvl="0" indent="-285750" algn="l" rtl="0">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Later …</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	20%  -- learning, preparation, reading, leadership development</a:t>
            </a:r>
          </a:p>
          <a:p>
            <a:pPr marL="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	80% -- People Time – IPA’s  ( Income Producing Activities )</a:t>
            </a:r>
          </a:p>
          <a:p>
            <a:pPr marL="1371600" marR="0" lvl="0" indent="0" algn="l" rtl="0">
              <a:spcBef>
                <a:spcPts val="0"/>
              </a:spcBef>
              <a:buSzPct val="25000"/>
              <a:buNone/>
            </a:pPr>
            <a:r>
              <a:rPr lang="en-US" sz="2400" b="0" i="0" u="none" strike="noStrike" cap="none" baseline="0" dirty="0">
                <a:solidFill>
                  <a:schemeClr val="dk1"/>
                </a:solidFill>
                <a:latin typeface="Calibri"/>
                <a:ea typeface="Calibri"/>
                <a:cs typeface="Calibri"/>
                <a:sym typeface="Calibri"/>
              </a:rPr>
              <a:t>Reach-out activities, 3-way calls, events, Face Book connections and posts, customer service calls  and strategies, play dates, etc</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err="1" smtClean="0">
                <a:solidFill>
                  <a:schemeClr val="dk1"/>
                </a:solidFill>
                <a:latin typeface="Calibri"/>
                <a:ea typeface="Calibri"/>
                <a:cs typeface="Calibri"/>
                <a:sym typeface="Calibri"/>
              </a:rPr>
              <a:t>becky</a:t>
            </a:r>
            <a:endParaRPr lang="en-US" sz="2400" b="0" i="0" u="none" strike="noStrike" cap="none" baseline="0" dirty="0">
              <a:solidFill>
                <a:schemeClr val="dk1"/>
              </a:solidFill>
              <a:latin typeface="Calibri"/>
              <a:ea typeface="Calibri"/>
              <a:cs typeface="Calibri"/>
              <a:sym typeface="Calibri"/>
            </a:endParaRPr>
          </a:p>
          <a:p>
            <a:pPr marL="0" marR="0" lvl="0" indent="0" algn="l" rtl="0">
              <a:spcBef>
                <a:spcPts val="0"/>
              </a:spcBef>
              <a:buNone/>
            </a:pPr>
            <a:endParaRPr sz="2400" b="0" i="0" u="none" strike="noStrike" cap="none" baseline="0"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title"/>
          </p:nvPr>
        </p:nvSpPr>
        <p:spPr>
          <a:xfrm>
            <a:off x="628650" y="365135"/>
            <a:ext cx="7886700" cy="971799"/>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000" b="1" i="0" u="none" strike="noStrike" cap="none" baseline="0">
                <a:solidFill>
                  <a:schemeClr val="dk1"/>
                </a:solidFill>
                <a:latin typeface="Calibri"/>
                <a:ea typeface="Calibri"/>
                <a:cs typeface="Calibri"/>
                <a:sym typeface="Calibri"/>
              </a:rPr>
              <a:t>Free Membership Options</a:t>
            </a:r>
          </a:p>
        </p:txBody>
      </p:sp>
      <p:sp>
        <p:nvSpPr>
          <p:cNvPr id="100" name="Shape 100"/>
          <p:cNvSpPr txBox="1">
            <a:spLocks noGrp="1"/>
          </p:cNvSpPr>
          <p:nvPr>
            <p:ph type="body" idx="1"/>
          </p:nvPr>
        </p:nvSpPr>
        <p:spPr>
          <a:xfrm>
            <a:off x="307845" y="1336928"/>
            <a:ext cx="8207503" cy="5321421"/>
          </a:xfrm>
          <a:prstGeom prst="rect">
            <a:avLst/>
          </a:prstGeom>
          <a:noFill/>
          <a:ln>
            <a:noFill/>
          </a:ln>
        </p:spPr>
        <p:txBody>
          <a:bodyPr lIns="91425" tIns="45700" rIns="91425" bIns="45700" anchor="t" anchorCtr="0">
            <a:noAutofit/>
          </a:bodyPr>
          <a:lstStyle/>
          <a:p>
            <a:pPr marL="514350" marR="0" lvl="0" indent="-514350" algn="l" rtl="0">
              <a:spcBef>
                <a:spcPts val="0"/>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Life Strip  </a:t>
            </a:r>
            <a:r>
              <a:rPr lang="en-US" sz="2035" b="0" i="0" u="none" strike="noStrike" cap="none" baseline="0">
                <a:solidFill>
                  <a:schemeClr val="dk1"/>
                </a:solidFill>
                <a:latin typeface="Calibri"/>
                <a:ea typeface="Calibri"/>
                <a:cs typeface="Calibri"/>
                <a:sym typeface="Calibri"/>
              </a:rPr>
              <a:t>(114PV)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Vitalizer </a:t>
            </a:r>
            <a:r>
              <a:rPr lang="en-US" sz="2035" b="0" i="0" u="none" strike="noStrike" cap="none" baseline="0">
                <a:solidFill>
                  <a:schemeClr val="dk1"/>
                </a:solidFill>
                <a:latin typeface="Calibri"/>
                <a:ea typeface="Calibri"/>
                <a:cs typeface="Calibri"/>
                <a:sym typeface="Calibri"/>
              </a:rPr>
              <a:t>(55PV)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Life Plan </a:t>
            </a:r>
            <a:r>
              <a:rPr lang="en-US" sz="2035" b="0" i="0" u="none" strike="noStrike" cap="none" baseline="0">
                <a:solidFill>
                  <a:schemeClr val="dk1"/>
                </a:solidFill>
                <a:latin typeface="Calibri"/>
                <a:ea typeface="Calibri"/>
                <a:cs typeface="Calibri"/>
                <a:sym typeface="Calibri"/>
              </a:rPr>
              <a:t>( Life Shake &amp; Life Strip )	(166PV)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Vitalizing Plan </a:t>
            </a:r>
            <a:r>
              <a:rPr lang="en-US" sz="2035" b="0" i="0" u="none" strike="noStrike" cap="none" baseline="0">
                <a:solidFill>
                  <a:schemeClr val="dk1"/>
                </a:solidFill>
                <a:latin typeface="Calibri"/>
                <a:ea typeface="Calibri"/>
                <a:cs typeface="Calibri"/>
                <a:sym typeface="Calibri"/>
              </a:rPr>
              <a:t>( Life Shake a &amp; Vitalizer )  (111PV)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Rx for a Healthier Life with Life Strip </a:t>
            </a:r>
            <a:r>
              <a:rPr lang="en-US" sz="2035" b="0" i="0" u="none" strike="noStrike" cap="none" baseline="0">
                <a:solidFill>
                  <a:schemeClr val="dk1"/>
                </a:solidFill>
                <a:latin typeface="Calibri"/>
                <a:ea typeface="Calibri"/>
                <a:cs typeface="Calibri"/>
                <a:sym typeface="Calibri"/>
              </a:rPr>
              <a:t>( Nutriferon, Shake,  Strip ) (172PV)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Rx for a Healthier Life with Vitalizer </a:t>
            </a:r>
            <a:r>
              <a:rPr lang="en-US" sz="2035" b="0" i="0" u="none" strike="noStrike" cap="none" baseline="0">
                <a:solidFill>
                  <a:schemeClr val="dk1"/>
                </a:solidFill>
                <a:latin typeface="Calibri"/>
                <a:ea typeface="Calibri"/>
                <a:cs typeface="Calibri"/>
                <a:sym typeface="Calibri"/>
              </a:rPr>
              <a:t>( Nutriferon, Shake, strip ) (168PV)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Shaklee Life Shake Family Pack </a:t>
            </a:r>
            <a:r>
              <a:rPr lang="en-US" sz="2035" b="0" i="0" u="none" strike="noStrike" cap="none" baseline="0">
                <a:solidFill>
                  <a:schemeClr val="dk1"/>
                </a:solidFill>
                <a:latin typeface="Calibri"/>
                <a:ea typeface="Calibri"/>
                <a:cs typeface="Calibri"/>
                <a:sym typeface="Calibri"/>
              </a:rPr>
              <a:t>( 2 30- svg bags ) (111PV)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Shaklee 180 Turnaround kit</a:t>
            </a:r>
            <a:r>
              <a:rPr lang="en-US" sz="2035" b="0" i="0" u="none" strike="noStrike" cap="none" baseline="0">
                <a:solidFill>
                  <a:schemeClr val="dk1"/>
                </a:solidFill>
                <a:latin typeface="Calibri"/>
                <a:ea typeface="Calibri"/>
                <a:cs typeface="Calibri"/>
                <a:sym typeface="Calibri"/>
              </a:rPr>
              <a:t> (172PV)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Essentials Plan </a:t>
            </a:r>
            <a:r>
              <a:rPr lang="en-US" sz="2035" b="0" i="0" u="none" strike="noStrike" cap="none" baseline="0">
                <a:solidFill>
                  <a:schemeClr val="dk1"/>
                </a:solidFill>
                <a:latin typeface="Calibri"/>
                <a:ea typeface="Calibri"/>
                <a:cs typeface="Calibri"/>
                <a:sym typeface="Calibri"/>
              </a:rPr>
              <a:t>( Vita Lea 60,  (55PV)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Get Clean Kit </a:t>
            </a:r>
            <a:r>
              <a:rPr lang="en-US" sz="2035" b="0" i="0" u="none" strike="noStrike" cap="none" baseline="0">
                <a:solidFill>
                  <a:schemeClr val="dk1"/>
                </a:solidFill>
                <a:latin typeface="Calibri"/>
                <a:ea typeface="Calibri"/>
                <a:cs typeface="Calibri"/>
                <a:sym typeface="Calibri"/>
              </a:rPr>
              <a:t>(50PV)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Nutrition Therapy Skincare Kit </a:t>
            </a:r>
            <a:r>
              <a:rPr lang="en-US" sz="2035" b="0" i="0" u="none" strike="noStrike" cap="none" baseline="0">
                <a:solidFill>
                  <a:schemeClr val="dk1"/>
                </a:solidFill>
                <a:latin typeface="Calibri"/>
                <a:ea typeface="Calibri"/>
                <a:cs typeface="Calibri"/>
                <a:sym typeface="Calibri"/>
              </a:rPr>
              <a:t>(141PV)</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Any 100 PV order</a:t>
            </a:r>
          </a:p>
          <a:p>
            <a:pPr marL="514350" marR="0" lvl="0" indent="-514350" algn="l" rtl="0">
              <a:spcBef>
                <a:spcPts val="407"/>
              </a:spcBef>
              <a:buClr>
                <a:schemeClr val="dk1"/>
              </a:buClr>
              <a:buSzPct val="101750"/>
              <a:buFont typeface="Calibri"/>
              <a:buAutoNum type="arabicPeriod"/>
            </a:pPr>
            <a:r>
              <a:rPr lang="en-US" sz="2035" b="1" i="0" u="none" strike="noStrike" cap="none" baseline="0">
                <a:solidFill>
                  <a:schemeClr val="dk1"/>
                </a:solidFill>
                <a:latin typeface="Calibri"/>
                <a:ea typeface="Calibri"/>
                <a:cs typeface="Calibri"/>
                <a:sym typeface="Calibri"/>
              </a:rPr>
              <a:t>All Gold Business Paks						</a:t>
            </a:r>
          </a:p>
          <a:p>
            <a:pPr marL="514350" marR="0" lvl="0" indent="-385127" algn="l" rtl="0">
              <a:spcBef>
                <a:spcPts val="407"/>
              </a:spcBef>
              <a:buClr>
                <a:schemeClr val="dk1"/>
              </a:buClr>
              <a:buFont typeface="Calibri"/>
              <a:buNone/>
            </a:pPr>
            <a:endParaRPr sz="2035"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body" idx="1"/>
          </p:nvPr>
        </p:nvSpPr>
        <p:spPr>
          <a:xfrm>
            <a:off x="589200" y="2097200"/>
            <a:ext cx="7965600" cy="3645300"/>
          </a:xfrm>
          <a:prstGeom prst="rect">
            <a:avLst/>
          </a:prstGeom>
        </p:spPr>
        <p:txBody>
          <a:bodyPr lIns="91425" tIns="91425" rIns="91425" bIns="91425" anchor="t" anchorCtr="0">
            <a:noAutofit/>
          </a:bodyPr>
          <a:lstStyle/>
          <a:p>
            <a:pPr marL="457200" lvl="0" indent="-228600" rtl="0">
              <a:spcBef>
                <a:spcPts val="0"/>
              </a:spcBef>
              <a:buSzPct val="100000"/>
            </a:pPr>
            <a:r>
              <a:rPr lang="en-US" sz="2400" dirty="0">
                <a:solidFill>
                  <a:schemeClr val="tx1"/>
                </a:solidFill>
              </a:rPr>
              <a:t>Schedule a family </a:t>
            </a:r>
            <a:r>
              <a:rPr lang="en-US" sz="2400" dirty="0" err="1">
                <a:solidFill>
                  <a:schemeClr val="tx1"/>
                </a:solidFill>
              </a:rPr>
              <a:t>pow</a:t>
            </a:r>
            <a:r>
              <a:rPr lang="en-US" sz="2400" dirty="0">
                <a:solidFill>
                  <a:schemeClr val="tx1"/>
                </a:solidFill>
              </a:rPr>
              <a:t> wow and discuss goals for your business and what it will mean for everyone.</a:t>
            </a:r>
          </a:p>
          <a:p>
            <a:pPr marL="457200" lvl="0" indent="-228600" rtl="0">
              <a:spcBef>
                <a:spcPts val="0"/>
              </a:spcBef>
              <a:buSzPct val="100000"/>
            </a:pPr>
            <a:r>
              <a:rPr lang="en-US" sz="2400" dirty="0">
                <a:solidFill>
                  <a:schemeClr val="tx1"/>
                </a:solidFill>
              </a:rPr>
              <a:t>Discuss how each family member can help.. . and rewards when they do .</a:t>
            </a:r>
          </a:p>
          <a:p>
            <a:pPr marL="457200" lvl="0" indent="-228600" rtl="0">
              <a:spcBef>
                <a:spcPts val="0"/>
              </a:spcBef>
              <a:buSzPct val="100000"/>
            </a:pPr>
            <a:r>
              <a:rPr lang="en-US" sz="2400" dirty="0">
                <a:solidFill>
                  <a:schemeClr val="tx1"/>
                </a:solidFill>
              </a:rPr>
              <a:t>Discuss implications and expectations</a:t>
            </a:r>
            <a:r>
              <a:rPr lang="en-US" sz="2400" dirty="0" smtClean="0">
                <a:solidFill>
                  <a:schemeClr val="tx1"/>
                </a:solidFill>
              </a:rPr>
              <a:t>.                </a:t>
            </a:r>
            <a:r>
              <a:rPr lang="en-US" sz="2400" dirty="0" smtClean="0"/>
              <a:t>harper</a:t>
            </a:r>
            <a:endParaRPr lang="en-US" sz="2400" dirty="0"/>
          </a:p>
          <a:p>
            <a:pPr marL="0" lvl="0" indent="0">
              <a:spcBef>
                <a:spcPts val="0"/>
              </a:spcBef>
              <a:buNone/>
            </a:pPr>
            <a:endParaRPr sz="2400" dirty="0"/>
          </a:p>
        </p:txBody>
      </p:sp>
      <p:sp>
        <p:nvSpPr>
          <p:cNvPr id="195" name="Shape 195"/>
          <p:cNvSpPr txBox="1">
            <a:spLocks noGrp="1"/>
          </p:cNvSpPr>
          <p:nvPr>
            <p:ph type="title"/>
          </p:nvPr>
        </p:nvSpPr>
        <p:spPr>
          <a:xfrm>
            <a:off x="457200" y="1083200"/>
            <a:ext cx="3854100" cy="911399"/>
          </a:xfrm>
          <a:prstGeom prst="rect">
            <a:avLst/>
          </a:prstGeom>
        </p:spPr>
        <p:txBody>
          <a:bodyPr lIns="91425" tIns="91425" rIns="91425" bIns="91425" anchor="ctr" anchorCtr="0">
            <a:noAutofit/>
          </a:bodyPr>
          <a:lstStyle/>
          <a:p>
            <a:pPr>
              <a:spcBef>
                <a:spcPts val="0"/>
              </a:spcBef>
              <a:buNone/>
            </a:pPr>
            <a:r>
              <a:rPr lang="en-US" sz="3600" dirty="0"/>
              <a:t>Enroll Our Families</a:t>
            </a:r>
          </a:p>
        </p:txBody>
      </p:sp>
      <p:pic>
        <p:nvPicPr>
          <p:cNvPr id="4" name="Picture 3" descr="http://2012books.lardbucket.org/books/a-primer-on-social-problems/section_13/d9d391e0d8bb897368a40d2a40bd659d.jpg"/>
          <p:cNvPicPr/>
          <p:nvPr/>
        </p:nvPicPr>
        <p:blipFill>
          <a:blip r:embed="rId3">
            <a:extLst>
              <a:ext uri="{28A0092B-C50C-407E-A947-70E740481C1C}">
                <a14:useLocalDpi xmlns:a14="http://schemas.microsoft.com/office/drawing/2010/main" val="0"/>
              </a:ext>
            </a:extLst>
          </a:blip>
          <a:srcRect/>
          <a:stretch>
            <a:fillRect/>
          </a:stretch>
        </p:blipFill>
        <p:spPr bwMode="auto">
          <a:xfrm>
            <a:off x="3086872" y="4038394"/>
            <a:ext cx="2228850" cy="2636520"/>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ctrTitle"/>
          </p:nvPr>
        </p:nvSpPr>
        <p:spPr>
          <a:xfrm>
            <a:off x="295031" y="365209"/>
            <a:ext cx="4861499" cy="859536"/>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400" b="0" i="0" u="none" strike="noStrike" cap="none" baseline="0" dirty="0">
                <a:solidFill>
                  <a:schemeClr val="dk1"/>
                </a:solidFill>
                <a:latin typeface="Calibri"/>
                <a:ea typeface="Calibri"/>
                <a:cs typeface="Calibri"/>
                <a:sym typeface="Calibri"/>
              </a:rPr>
              <a:t>Planning is Key</a:t>
            </a:r>
          </a:p>
        </p:txBody>
      </p:sp>
      <p:sp>
        <p:nvSpPr>
          <p:cNvPr id="222" name="Shape 222"/>
          <p:cNvSpPr txBox="1">
            <a:spLocks noGrp="1"/>
          </p:cNvSpPr>
          <p:nvPr>
            <p:ph type="subTitle" idx="1"/>
          </p:nvPr>
        </p:nvSpPr>
        <p:spPr>
          <a:xfrm>
            <a:off x="471606" y="1235478"/>
            <a:ext cx="5157184" cy="4591538"/>
          </a:xfrm>
          <a:prstGeom prst="rect">
            <a:avLst/>
          </a:prstGeom>
          <a:noFill/>
          <a:ln>
            <a:noFill/>
          </a:ln>
        </p:spPr>
        <p:txBody>
          <a:bodyPr lIns="91425" tIns="45700" rIns="91425" bIns="45700" anchor="t" anchorCtr="0">
            <a:noAutofit/>
          </a:bodyPr>
          <a:lstStyle/>
          <a:p>
            <a:pPr marL="0" marR="0" lvl="0" indent="0" algn="l" rtl="0">
              <a:spcBef>
                <a:spcPts val="0"/>
              </a:spcBef>
              <a:buClr>
                <a:srgbClr val="888888"/>
              </a:buClr>
              <a:buSzPct val="25000"/>
              <a:buFont typeface="Arial"/>
              <a:buNone/>
            </a:pPr>
            <a:r>
              <a:rPr lang="en-US" sz="2400" b="0" i="0" u="none" strike="noStrike" cap="none" baseline="0" dirty="0">
                <a:solidFill>
                  <a:srgbClr val="000000"/>
                </a:solidFill>
                <a:latin typeface="Calibri"/>
                <a:ea typeface="Calibri"/>
                <a:cs typeface="Calibri"/>
                <a:sym typeface="Calibri"/>
              </a:rPr>
              <a:t>When we are working with limited time, we have to plan our time well. Once we have dedicated slots of time to our business, we  must come to those times prepared to work towards our goals. </a:t>
            </a:r>
          </a:p>
          <a:p>
            <a:pPr marL="0" marR="0" lvl="0" indent="0" algn="l" rtl="0">
              <a:spcBef>
                <a:spcPts val="480"/>
              </a:spcBef>
              <a:buClr>
                <a:srgbClr val="888888"/>
              </a:buClr>
              <a:buFont typeface="Arial"/>
              <a:buNone/>
            </a:pPr>
            <a:endParaRPr sz="1200" b="0" i="0" u="none" strike="noStrike" cap="none" baseline="0" dirty="0">
              <a:solidFill>
                <a:srgbClr val="000000"/>
              </a:solidFill>
              <a:latin typeface="Calibri"/>
              <a:ea typeface="Calibri"/>
              <a:cs typeface="Calibri"/>
              <a:sym typeface="Calibri"/>
            </a:endParaRPr>
          </a:p>
          <a:p>
            <a:pPr marL="457200" marR="0" lvl="0" indent="-457200" algn="l" rtl="0">
              <a:spcBef>
                <a:spcPts val="480"/>
              </a:spcBef>
              <a:buClr>
                <a:srgbClr val="000000"/>
              </a:buClr>
              <a:buSzPct val="100000"/>
              <a:buFont typeface="Arial"/>
              <a:buAutoNum type="arabicPeriod"/>
            </a:pPr>
            <a:r>
              <a:rPr lang="en-US" sz="2400" b="0" i="0" u="none" strike="noStrike" cap="none" baseline="0" dirty="0">
                <a:solidFill>
                  <a:srgbClr val="000000"/>
                </a:solidFill>
                <a:latin typeface="Calibri"/>
                <a:ea typeface="Calibri"/>
                <a:cs typeface="Calibri"/>
                <a:sym typeface="Calibri"/>
              </a:rPr>
              <a:t>Pre-Plan work time</a:t>
            </a:r>
          </a:p>
          <a:p>
            <a:pPr marL="457200" marR="0" lvl="0" indent="-457200" algn="l" rtl="0">
              <a:spcBef>
                <a:spcPts val="480"/>
              </a:spcBef>
              <a:buClr>
                <a:srgbClr val="000000"/>
              </a:buClr>
              <a:buSzPct val="100000"/>
              <a:buFont typeface="Arial"/>
              <a:buAutoNum type="arabicPeriod"/>
            </a:pPr>
            <a:r>
              <a:rPr lang="en-US" sz="2400" b="0" i="0" u="none" strike="noStrike" cap="none" baseline="0" dirty="0">
                <a:solidFill>
                  <a:srgbClr val="000000"/>
                </a:solidFill>
                <a:latin typeface="Calibri"/>
                <a:ea typeface="Calibri"/>
                <a:cs typeface="Calibri"/>
                <a:sym typeface="Calibri"/>
              </a:rPr>
              <a:t>Use of a Planner/Working Folder</a:t>
            </a:r>
          </a:p>
          <a:p>
            <a:pPr marL="457200" marR="0" lvl="0" indent="-457200" algn="l" rtl="0">
              <a:spcBef>
                <a:spcPts val="480"/>
              </a:spcBef>
              <a:buClr>
                <a:srgbClr val="000000"/>
              </a:buClr>
              <a:buSzPct val="100000"/>
              <a:buFont typeface="Arial"/>
              <a:buAutoNum type="arabicPeriod"/>
            </a:pPr>
            <a:r>
              <a:rPr lang="en-US" sz="2400" b="0" i="0" u="none" strike="noStrike" cap="none" baseline="0" dirty="0">
                <a:solidFill>
                  <a:srgbClr val="000000"/>
                </a:solidFill>
                <a:latin typeface="Calibri"/>
                <a:ea typeface="Calibri"/>
                <a:cs typeface="Calibri"/>
                <a:sym typeface="Calibri"/>
              </a:rPr>
              <a:t>Weekly goals for reach-outs/follow </a:t>
            </a:r>
            <a:r>
              <a:rPr lang="en-US" sz="2400" b="0" i="0" u="none" strike="noStrike" cap="none" baseline="0" dirty="0" smtClean="0">
                <a:solidFill>
                  <a:srgbClr val="000000"/>
                </a:solidFill>
                <a:latin typeface="Calibri"/>
                <a:ea typeface="Calibri"/>
                <a:cs typeface="Calibri"/>
                <a:sym typeface="Calibri"/>
              </a:rPr>
              <a:t>ups			harper</a:t>
            </a:r>
            <a:endParaRPr lang="en-US" sz="2400" b="0" i="0" u="none" strike="noStrike" cap="none" baseline="0" dirty="0">
              <a:solidFill>
                <a:srgbClr val="000000"/>
              </a:solidFill>
              <a:latin typeface="Calibri"/>
              <a:ea typeface="Calibri"/>
              <a:cs typeface="Calibri"/>
              <a:sym typeface="Calibri"/>
            </a:endParaRPr>
          </a:p>
          <a:p>
            <a:pPr marL="457200" marR="0" lvl="0" indent="-304800" algn="l" rtl="0">
              <a:spcBef>
                <a:spcPts val="480"/>
              </a:spcBef>
              <a:buClr>
                <a:srgbClr val="888888"/>
              </a:buClr>
              <a:buFont typeface="Arial"/>
              <a:buNone/>
            </a:pPr>
            <a:endParaRPr sz="2400" b="0" i="0" u="none" strike="noStrike" cap="none" baseline="0" dirty="0">
              <a:solidFill>
                <a:srgbClr val="000000"/>
              </a:solidFill>
              <a:latin typeface="Calibri"/>
              <a:ea typeface="Calibri"/>
              <a:cs typeface="Calibri"/>
              <a:sym typeface="Calibri"/>
            </a:endParaRPr>
          </a:p>
        </p:txBody>
      </p:sp>
      <p:pic>
        <p:nvPicPr>
          <p:cNvPr id="223" name="Shape 223"/>
          <p:cNvPicPr preferRelativeResize="0"/>
          <p:nvPr/>
        </p:nvPicPr>
        <p:blipFill rotWithShape="1">
          <a:blip r:embed="rId3">
            <a:alphaModFix/>
          </a:blip>
          <a:srcRect/>
          <a:stretch/>
        </p:blipFill>
        <p:spPr>
          <a:xfrm rot="5400000">
            <a:off x="4567195" y="1966053"/>
            <a:ext cx="5465234" cy="3342044"/>
          </a:xfrm>
          <a:prstGeom prst="rect">
            <a:avLst/>
          </a:prstGeom>
          <a:noFill/>
          <a:ln>
            <a:noFill/>
          </a:ln>
        </p:spPr>
      </p:pic>
      <p:sp>
        <p:nvSpPr>
          <p:cNvPr id="2" name="Rectangle 1"/>
          <p:cNvSpPr/>
          <p:nvPr/>
        </p:nvSpPr>
        <p:spPr>
          <a:xfrm>
            <a:off x="295031" y="5490276"/>
            <a:ext cx="5044260" cy="1015663"/>
          </a:xfrm>
          <a:prstGeom prst="rect">
            <a:avLst/>
          </a:prstGeom>
          <a:ln>
            <a:solidFill>
              <a:schemeClr val="accent5">
                <a:lumMod val="75000"/>
              </a:schemeClr>
            </a:solidFill>
          </a:ln>
        </p:spPr>
        <p:txBody>
          <a:bodyPr wrap="square">
            <a:spAutoFit/>
          </a:bodyPr>
          <a:lstStyle/>
          <a:p>
            <a:r>
              <a:rPr lang="en-US" sz="2000" dirty="0"/>
              <a:t>Teaming Up - Fall, 2014:  Session #2 (9/11)  Getting Started 101--working folder; goal boards</a:t>
            </a:r>
          </a:p>
        </p:txBody>
      </p:sp>
    </p:spTree>
  </p:cSld>
  <p:clrMapOvr>
    <a:masterClrMapping/>
  </p:clrMapOvr>
  <p:transition spd="slow">
    <p:cu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a:spLocks noGrp="1"/>
          </p:cNvSpPr>
          <p:nvPr>
            <p:ph type="body" idx="1"/>
          </p:nvPr>
        </p:nvSpPr>
        <p:spPr>
          <a:xfrm>
            <a:off x="613700" y="2290725"/>
            <a:ext cx="7151099" cy="4214474"/>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Multi-task --   						</a:t>
            </a:r>
            <a:r>
              <a:rPr lang="en-US" sz="2400" b="0" i="0" u="none" strike="noStrike" cap="none" baseline="0" dirty="0" smtClean="0">
                <a:solidFill>
                  <a:schemeClr val="tx1"/>
                </a:solidFill>
                <a:latin typeface="Calibri"/>
                <a:ea typeface="Calibri"/>
                <a:cs typeface="Calibri"/>
                <a:sym typeface="Calibri"/>
              </a:rPr>
              <a:t>ex </a:t>
            </a:r>
            <a:r>
              <a:rPr lang="en-US" sz="2400" b="0" i="0" u="none" strike="noStrike" cap="none" baseline="0" dirty="0">
                <a:solidFill>
                  <a:schemeClr val="tx1"/>
                </a:solidFill>
                <a:latin typeface="Calibri"/>
                <a:ea typeface="Calibri"/>
                <a:cs typeface="Calibri"/>
                <a:sym typeface="Calibri"/>
              </a:rPr>
              <a:t>-- folding laundry while listening to webinar</a:t>
            </a:r>
          </a:p>
          <a:p>
            <a:pPr marL="0" marR="0" lvl="0" indent="0" algn="l" rtl="0">
              <a:spcBef>
                <a:spcPts val="0"/>
              </a:spcBef>
              <a:buNone/>
            </a:pPr>
            <a:r>
              <a:rPr lang="en-US" sz="2400" dirty="0">
                <a:solidFill>
                  <a:schemeClr val="tx1"/>
                </a:solidFill>
              </a:rPr>
              <a:t>		-- Use Shaklee Connect app to follow </a:t>
            </a:r>
            <a:r>
              <a:rPr lang="en-US" sz="2400" dirty="0" smtClean="0">
                <a:solidFill>
                  <a:schemeClr val="tx1"/>
                </a:solidFill>
              </a:rPr>
              <a:t>up      </a:t>
            </a:r>
            <a:endParaRPr lang="en-US" sz="2400" dirty="0">
              <a:solidFill>
                <a:schemeClr val="tx1"/>
              </a:solidFill>
            </a:endParaRP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Get organized   ---Working Folders/ Day Planners</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Block Shaklee time on the calendar –  guard it fiercely --- no personal calls, no personal errands ..  We are working now</a:t>
            </a:r>
            <a:r>
              <a:rPr lang="en-US" sz="2400" b="0" i="0" u="none" strike="noStrike" cap="none" baseline="0" dirty="0" smtClean="0">
                <a:solidFill>
                  <a:schemeClr val="tx1"/>
                </a:solidFill>
                <a:latin typeface="Calibri"/>
                <a:ea typeface="Calibri"/>
                <a:cs typeface="Calibri"/>
                <a:sym typeface="Calibri"/>
              </a:rPr>
              <a:t>.         Harper</a:t>
            </a:r>
            <a:endParaRPr lang="en-US" sz="2400" b="0" i="0" u="none" strike="noStrike" cap="none" baseline="0" dirty="0">
              <a:solidFill>
                <a:schemeClr val="tx1"/>
              </a:solidFill>
              <a:latin typeface="Calibri"/>
              <a:ea typeface="Calibri"/>
              <a:cs typeface="Calibri"/>
              <a:sym typeface="Calibri"/>
            </a:endParaRPr>
          </a:p>
          <a:p>
            <a:pPr marL="495300" indent="-342900">
              <a:spcBef>
                <a:spcPts val="480"/>
              </a:spcBef>
            </a:pPr>
            <a:r>
              <a:rPr lang="en-US" sz="2400" b="0" i="0" u="none" strike="noStrike" cap="none" baseline="0" dirty="0" smtClean="0">
                <a:solidFill>
                  <a:schemeClr val="tx1"/>
                </a:solidFill>
                <a:latin typeface="Calibri"/>
                <a:ea typeface="Calibri"/>
                <a:cs typeface="Calibri"/>
                <a:sym typeface="Calibri"/>
              </a:rPr>
              <a:t>Box of toys , Tammy pulled out when she needed to make a call      ( Becky )</a:t>
            </a:r>
          </a:p>
          <a:p>
            <a:pPr marL="495300" indent="-342900">
              <a:spcBef>
                <a:spcPts val="480"/>
              </a:spcBef>
            </a:pPr>
            <a:r>
              <a:rPr lang="en-US" sz="2400" dirty="0" smtClean="0">
                <a:solidFill>
                  <a:schemeClr val="tx1"/>
                </a:solidFill>
              </a:rPr>
              <a:t>The </a:t>
            </a:r>
            <a:r>
              <a:rPr lang="en-US" sz="2400" dirty="0">
                <a:solidFill>
                  <a:schemeClr val="tx1"/>
                </a:solidFill>
              </a:rPr>
              <a:t>I</a:t>
            </a:r>
            <a:r>
              <a:rPr lang="en-US" sz="2400" dirty="0" smtClean="0">
                <a:solidFill>
                  <a:schemeClr val="tx1"/>
                </a:solidFill>
              </a:rPr>
              <a:t>nterrupt Rule  ( Becky )</a:t>
            </a:r>
            <a:r>
              <a:rPr lang="en-US" sz="2400" b="0" i="0" u="none" strike="noStrike" cap="none" baseline="0" dirty="0" smtClean="0">
                <a:solidFill>
                  <a:schemeClr val="tx1"/>
                </a:solidFill>
                <a:latin typeface="Calibri"/>
                <a:ea typeface="Calibri"/>
                <a:cs typeface="Calibri"/>
                <a:sym typeface="Calibri"/>
              </a:rPr>
              <a:t>		</a:t>
            </a:r>
            <a:endParaRPr sz="2400" b="0" i="0" u="none" strike="noStrike" cap="none" baseline="0" dirty="0">
              <a:solidFill>
                <a:srgbClr val="6F6E6F"/>
              </a:solidFill>
              <a:latin typeface="Calibri"/>
              <a:ea typeface="Calibri"/>
              <a:cs typeface="Calibri"/>
              <a:sym typeface="Calibri"/>
            </a:endParaRPr>
          </a:p>
          <a:p>
            <a:pPr marL="342900" marR="0" lvl="0" indent="-19050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215" name="Shape 215"/>
          <p:cNvSpPr txBox="1">
            <a:spLocks noGrp="1"/>
          </p:cNvSpPr>
          <p:nvPr>
            <p:ph type="title"/>
          </p:nvPr>
        </p:nvSpPr>
        <p:spPr>
          <a:xfrm>
            <a:off x="457200" y="717572"/>
            <a:ext cx="4141255" cy="1143000"/>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Working Smart</a:t>
            </a:r>
          </a:p>
        </p:txBody>
      </p:sp>
      <p:pic>
        <p:nvPicPr>
          <p:cNvPr id="216" name="Shape 216"/>
          <p:cNvPicPr preferRelativeResize="0"/>
          <p:nvPr/>
        </p:nvPicPr>
        <p:blipFill rotWithShape="1">
          <a:blip r:embed="rId3">
            <a:alphaModFix/>
          </a:blip>
          <a:srcRect/>
          <a:stretch/>
        </p:blipFill>
        <p:spPr>
          <a:xfrm>
            <a:off x="5941048" y="221979"/>
            <a:ext cx="2896075" cy="2068746"/>
          </a:xfrm>
          <a:prstGeom prst="rect">
            <a:avLst/>
          </a:prstGeom>
          <a:noFill/>
          <a:ln>
            <a:noFill/>
          </a:ln>
        </p:spPr>
      </p:pic>
    </p:spTree>
  </p:cSld>
  <p:clrMapOvr>
    <a:masterClrMapping/>
  </p:clrMapOvr>
  <p:transition spd="slow">
    <p:cu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ctrTitle"/>
          </p:nvPr>
        </p:nvSpPr>
        <p:spPr>
          <a:xfrm>
            <a:off x="347800" y="250100"/>
            <a:ext cx="7983000" cy="946499"/>
          </a:xfrm>
          <a:prstGeom prst="rect">
            <a:avLst/>
          </a:prstGeom>
          <a:solidFill>
            <a:schemeClr val="accent5">
              <a:lumMod val="60000"/>
              <a:lumOff val="40000"/>
            </a:schemeClr>
          </a:solid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000" b="0" i="0" u="none" strike="noStrike" cap="none" baseline="0" dirty="0">
                <a:solidFill>
                  <a:schemeClr val="dk1"/>
                </a:solidFill>
                <a:latin typeface="Calibri"/>
                <a:ea typeface="Calibri"/>
                <a:cs typeface="Calibri"/>
                <a:sym typeface="Calibri"/>
              </a:rPr>
              <a:t>Finding time in a busy life has to be intentional </a:t>
            </a:r>
          </a:p>
        </p:txBody>
      </p:sp>
      <p:sp>
        <p:nvSpPr>
          <p:cNvPr id="229" name="Shape 229"/>
          <p:cNvSpPr txBox="1">
            <a:spLocks noGrp="1"/>
          </p:cNvSpPr>
          <p:nvPr>
            <p:ph type="subTitle" idx="1"/>
          </p:nvPr>
        </p:nvSpPr>
        <p:spPr>
          <a:xfrm>
            <a:off x="671801" y="3006900"/>
            <a:ext cx="7658999" cy="3851100"/>
          </a:xfrm>
          <a:prstGeom prst="rect">
            <a:avLst/>
          </a:prstGeom>
          <a:noFill/>
          <a:ln>
            <a:noFill/>
          </a:ln>
        </p:spPr>
        <p:txBody>
          <a:bodyPr lIns="91425" tIns="45700" rIns="91425" bIns="45700" anchor="t" anchorCtr="0">
            <a:noAutofit/>
          </a:bodyPr>
          <a:lstStyle/>
          <a:p>
            <a:pPr marL="514350" marR="0" lvl="0" indent="-514350" algn="l" rtl="0">
              <a:lnSpc>
                <a:spcPct val="80000"/>
              </a:lnSpc>
              <a:spcBef>
                <a:spcPts val="0"/>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Reallocate time </a:t>
            </a:r>
            <a:r>
              <a:rPr lang="en-US" sz="2480" b="0" i="0" u="none" strike="noStrike" cap="none" baseline="0" dirty="0" smtClean="0">
                <a:solidFill>
                  <a:srgbClr val="000000"/>
                </a:solidFill>
                <a:latin typeface="Calibri"/>
                <a:ea typeface="Calibri"/>
                <a:cs typeface="Calibri"/>
                <a:sym typeface="Calibri"/>
              </a:rPr>
              <a:t>					harper</a:t>
            </a:r>
            <a:endParaRPr lang="en-US" sz="2480" b="0" i="0" u="none" strike="noStrike" cap="none" baseline="0" dirty="0">
              <a:solidFill>
                <a:srgbClr val="000000"/>
              </a:solidFill>
              <a:latin typeface="Calibri"/>
              <a:ea typeface="Calibri"/>
              <a:cs typeface="Calibri"/>
              <a:sym typeface="Calibri"/>
            </a:endParaRPr>
          </a:p>
          <a:p>
            <a:pPr marL="971550" marR="0" lvl="1" indent="-514350" algn="l" rtl="0">
              <a:lnSpc>
                <a:spcPct val="80000"/>
              </a:lnSpc>
              <a:spcBef>
                <a:spcPts val="434"/>
              </a:spcBef>
              <a:buClr>
                <a:srgbClr val="000000"/>
              </a:buClr>
              <a:buSzPct val="98636"/>
              <a:buFont typeface="Arial"/>
              <a:buChar char="•"/>
            </a:pPr>
            <a:r>
              <a:rPr lang="en-US" sz="2170" b="0" i="0" u="none" strike="noStrike" cap="none" baseline="0" dirty="0">
                <a:solidFill>
                  <a:srgbClr val="000000"/>
                </a:solidFill>
                <a:latin typeface="Calibri"/>
                <a:ea typeface="Calibri"/>
                <a:cs typeface="Calibri"/>
                <a:sym typeface="Calibri"/>
              </a:rPr>
              <a:t>Commute</a:t>
            </a: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Plan time to make the most of the hour </a:t>
            </a:r>
            <a:r>
              <a:rPr lang="en-US" sz="2480" b="0" i="0" u="none" strike="noStrike" cap="none" baseline="0" dirty="0" smtClean="0">
                <a:solidFill>
                  <a:srgbClr val="000000"/>
                </a:solidFill>
                <a:latin typeface="Calibri"/>
                <a:ea typeface="Calibri"/>
                <a:cs typeface="Calibri"/>
                <a:sym typeface="Calibri"/>
              </a:rPr>
              <a:t>		 </a:t>
            </a:r>
            <a:r>
              <a:rPr lang="en-US" sz="2480" b="0" i="0" u="none" strike="noStrike" cap="none" baseline="0" dirty="0">
                <a:solidFill>
                  <a:srgbClr val="000000"/>
                </a:solidFill>
                <a:latin typeface="Calibri"/>
                <a:ea typeface="Calibri"/>
                <a:cs typeface="Calibri"/>
                <a:sym typeface="Calibri"/>
              </a:rPr>
              <a:t>( do your A</a:t>
            </a:r>
            <a:r>
              <a:rPr lang="en-US" sz="2480" dirty="0">
                <a:solidFill>
                  <a:srgbClr val="000000"/>
                </a:solidFill>
              </a:rPr>
              <a:t>’s and B’s first )</a:t>
            </a: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Get Creative</a:t>
            </a:r>
          </a:p>
          <a:p>
            <a:pPr marL="971550" marR="0" lvl="1" indent="-514350" algn="l" rtl="0">
              <a:lnSpc>
                <a:spcPct val="80000"/>
              </a:lnSpc>
              <a:spcBef>
                <a:spcPts val="434"/>
              </a:spcBef>
              <a:buClr>
                <a:srgbClr val="000000"/>
              </a:buClr>
              <a:buSzPct val="98636"/>
              <a:buFont typeface="Arial"/>
              <a:buChar char="•"/>
            </a:pPr>
            <a:r>
              <a:rPr lang="en-US" sz="2170" b="0" i="0" u="none" strike="noStrike" cap="none" baseline="0" dirty="0">
                <a:solidFill>
                  <a:srgbClr val="000000"/>
                </a:solidFill>
                <a:latin typeface="Calibri"/>
                <a:ea typeface="Calibri"/>
                <a:cs typeface="Calibri"/>
                <a:sym typeface="Calibri"/>
              </a:rPr>
              <a:t>Babysitting co-op</a:t>
            </a:r>
          </a:p>
          <a:p>
            <a:pPr marL="971550" marR="0" lvl="1" indent="-514350" algn="l" rtl="0">
              <a:lnSpc>
                <a:spcPct val="80000"/>
              </a:lnSpc>
              <a:spcBef>
                <a:spcPts val="434"/>
              </a:spcBef>
              <a:buClr>
                <a:srgbClr val="000000"/>
              </a:buClr>
              <a:buSzPct val="98636"/>
              <a:buFont typeface="Arial"/>
              <a:buChar char="•"/>
            </a:pPr>
            <a:r>
              <a:rPr lang="en-US" sz="2170" b="0" i="0" u="none" strike="noStrike" cap="none" baseline="0" dirty="0">
                <a:solidFill>
                  <a:srgbClr val="000000"/>
                </a:solidFill>
                <a:latin typeface="Calibri"/>
                <a:ea typeface="Calibri"/>
                <a:cs typeface="Calibri"/>
                <a:sym typeface="Calibri"/>
              </a:rPr>
              <a:t>Gym child care</a:t>
            </a:r>
          </a:p>
          <a:p>
            <a:pPr marL="514350" marR="0" lvl="0" indent="-514350" algn="l" rtl="0">
              <a:lnSpc>
                <a:spcPct val="80000"/>
              </a:lnSpc>
              <a:spcBef>
                <a:spcPts val="496"/>
              </a:spcBef>
              <a:buClr>
                <a:srgbClr val="000000"/>
              </a:buClr>
              <a:buSzPct val="99200"/>
              <a:buFont typeface="Arial"/>
              <a:buAutoNum type="arabicPeriod"/>
            </a:pPr>
            <a:r>
              <a:rPr lang="en-US" sz="2480" b="0" i="0" u="none" strike="noStrike" cap="none" baseline="0" dirty="0">
                <a:solidFill>
                  <a:srgbClr val="000000"/>
                </a:solidFill>
                <a:latin typeface="Calibri"/>
                <a:ea typeface="Calibri"/>
                <a:cs typeface="Calibri"/>
                <a:sym typeface="Calibri"/>
              </a:rPr>
              <a:t>What can you let go of to reach your goals?  			</a:t>
            </a:r>
            <a:r>
              <a:rPr lang="en-US" sz="2480" b="0" i="0" u="none" strike="noStrike" cap="none" baseline="0" dirty="0" smtClean="0">
                <a:solidFill>
                  <a:srgbClr val="000000"/>
                </a:solidFill>
                <a:latin typeface="Calibri"/>
                <a:ea typeface="Calibri"/>
                <a:cs typeface="Calibri"/>
                <a:sym typeface="Calibri"/>
              </a:rPr>
              <a:t>( </a:t>
            </a:r>
            <a:r>
              <a:rPr lang="en-US" sz="2480" b="0" i="0" u="none" strike="noStrike" cap="none" baseline="0" dirty="0">
                <a:solidFill>
                  <a:srgbClr val="000000"/>
                </a:solidFill>
                <a:latin typeface="Calibri"/>
                <a:ea typeface="Calibri"/>
                <a:cs typeface="Calibri"/>
                <a:sym typeface="Calibri"/>
              </a:rPr>
              <a:t>keeping an immaculate</a:t>
            </a:r>
            <a:r>
              <a:rPr lang="en-US" sz="2480" dirty="0">
                <a:solidFill>
                  <a:srgbClr val="000000"/>
                </a:solidFill>
              </a:rPr>
              <a:t> </a:t>
            </a:r>
            <a:r>
              <a:rPr lang="en-US" sz="2480" b="0" i="0" u="none" strike="noStrike" cap="none" baseline="0" dirty="0">
                <a:solidFill>
                  <a:srgbClr val="000000"/>
                </a:solidFill>
                <a:latin typeface="Calibri"/>
                <a:ea typeface="Calibri"/>
                <a:cs typeface="Calibri"/>
                <a:sym typeface="Calibri"/>
              </a:rPr>
              <a:t>house, TV, time-eaters )</a:t>
            </a:r>
          </a:p>
        </p:txBody>
      </p:sp>
      <p:sp>
        <p:nvSpPr>
          <p:cNvPr id="2" name="Rectangle 1"/>
          <p:cNvSpPr/>
          <p:nvPr/>
        </p:nvSpPr>
        <p:spPr>
          <a:xfrm>
            <a:off x="680273" y="1221796"/>
            <a:ext cx="8214294" cy="1785104"/>
          </a:xfrm>
          <a:prstGeom prst="rect">
            <a:avLst/>
          </a:prstGeom>
        </p:spPr>
        <p:txBody>
          <a:bodyPr wrap="square">
            <a:spAutoFit/>
          </a:bodyPr>
          <a:lstStyle/>
          <a:p>
            <a:r>
              <a:rPr lang="en-US" sz="2400" dirty="0"/>
              <a:t>Find the time that is already there, in the car, waiting in line at the school, doing dishes, exercise class</a:t>
            </a:r>
          </a:p>
          <a:p>
            <a:endParaRPr lang="en-US" sz="2400" dirty="0"/>
          </a:p>
          <a:p>
            <a:r>
              <a:rPr lang="en-US" sz="2400" dirty="0"/>
              <a:t>Plan High Energy work for High Energy times in the day</a:t>
            </a:r>
          </a:p>
          <a:p>
            <a:endParaRPr lang="en-US" dirty="0"/>
          </a:p>
        </p:txBody>
      </p:sp>
    </p:spTree>
  </p:cSld>
  <p:clrMapOvr>
    <a:masterClrMapping/>
  </p:clrMapOvr>
  <p:transition spd="slow">
    <p:cu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Shape 234"/>
          <p:cNvSpPr txBox="1">
            <a:spLocks noGrp="1"/>
          </p:cNvSpPr>
          <p:nvPr>
            <p:ph type="body" idx="1"/>
          </p:nvPr>
        </p:nvSpPr>
        <p:spPr>
          <a:xfrm>
            <a:off x="457200" y="2020596"/>
            <a:ext cx="8229600" cy="4541530"/>
          </a:xfrm>
          <a:prstGeom prst="rect">
            <a:avLst/>
          </a:prstGeom>
          <a:noFill/>
          <a:ln>
            <a:noFill/>
          </a:ln>
        </p:spPr>
        <p:txBody>
          <a:bodyPr lIns="91425" tIns="45700" rIns="91425" bIns="45700" anchor="t" anchorCtr="0">
            <a:noAutofit/>
          </a:bodyPr>
          <a:lstStyle/>
          <a:p>
            <a:pPr marL="342900" marR="0" lvl="0" indent="-342900" algn="l" rtl="0">
              <a:lnSpc>
                <a:spcPct val="90000"/>
              </a:lnSpc>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Develop the habit of making a  “To Do” list every night before bed. </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If you wake up without a To Do List, you wake up unemployed.)</a:t>
            </a:r>
          </a:p>
          <a:p>
            <a:pPr marL="0" marR="0" lvl="0" indent="0" algn="l" rtl="0">
              <a:lnSpc>
                <a:spcPct val="90000"/>
              </a:lnSpc>
              <a:spcBef>
                <a:spcPts val="480"/>
              </a:spcBef>
              <a:buClr>
                <a:srgbClr val="6F6E6F"/>
              </a:buClr>
              <a:buFont typeface="Arial"/>
              <a:buNone/>
            </a:pPr>
            <a:endParaRPr sz="2400" b="0" i="0" u="none" strike="noStrike" cap="none" baseline="0" dirty="0">
              <a:solidFill>
                <a:schemeClr val="dk1"/>
              </a:solidFill>
              <a:latin typeface="Calibri"/>
              <a:ea typeface="Calibri"/>
              <a:cs typeface="Calibri"/>
              <a:sym typeface="Calibri"/>
            </a:endParaRPr>
          </a:p>
          <a:p>
            <a:pPr marL="342900" marR="0" lvl="0" indent="-342900" algn="l" rtl="0">
              <a:lnSpc>
                <a:spcPct val="90000"/>
              </a:lnSpc>
              <a:spcBef>
                <a:spcPts val="48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Prioritize the items on the list …</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 – very important .. Do first</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B – </a:t>
            </a:r>
            <a:r>
              <a:rPr lang="en-US" sz="2400" dirty="0">
                <a:solidFill>
                  <a:schemeClr val="dk1"/>
                </a:solidFill>
              </a:rPr>
              <a:t>also important, but</a:t>
            </a:r>
            <a:r>
              <a:rPr lang="en-US" sz="2400" b="0" i="0" u="none" strike="noStrike" cap="none" baseline="0" dirty="0">
                <a:solidFill>
                  <a:schemeClr val="dk1"/>
                </a:solidFill>
                <a:latin typeface="Calibri"/>
                <a:ea typeface="Calibri"/>
                <a:cs typeface="Calibri"/>
                <a:sym typeface="Calibri"/>
              </a:rPr>
              <a:t> never do B</a:t>
            </a:r>
            <a:r>
              <a:rPr lang="en-US" sz="2400" dirty="0">
                <a:solidFill>
                  <a:schemeClr val="dk1"/>
                </a:solidFill>
              </a:rPr>
              <a:t>’s</a:t>
            </a:r>
            <a:r>
              <a:rPr lang="en-US" sz="2400" b="0" i="0" u="none" strike="noStrike" cap="none" baseline="0" dirty="0">
                <a:solidFill>
                  <a:schemeClr val="dk1"/>
                </a:solidFill>
                <a:latin typeface="Calibri"/>
                <a:ea typeface="Calibri"/>
                <a:cs typeface="Calibri"/>
                <a:sym typeface="Calibri"/>
              </a:rPr>
              <a:t> before A</a:t>
            </a:r>
            <a:r>
              <a:rPr lang="en-US" sz="2400" dirty="0">
                <a:solidFill>
                  <a:schemeClr val="dk1"/>
                </a:solidFill>
              </a:rPr>
              <a:t>’s</a:t>
            </a:r>
            <a:r>
              <a:rPr lang="en-US" sz="2400" b="0" i="0" u="none" strike="noStrike" cap="none" baseline="0" dirty="0">
                <a:solidFill>
                  <a:schemeClr val="dk1"/>
                </a:solidFill>
                <a:latin typeface="Calibri"/>
                <a:ea typeface="Calibri"/>
                <a:cs typeface="Calibri"/>
                <a:sym typeface="Calibri"/>
              </a:rPr>
              <a:t> </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C – would be nice to do</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D– delegate</a:t>
            </a: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E </a:t>
            </a:r>
            <a:r>
              <a:rPr lang="en-US" sz="2400" b="0" i="0" u="none" strike="noStrike" cap="none" baseline="0" dirty="0" smtClean="0">
                <a:solidFill>
                  <a:schemeClr val="dk1"/>
                </a:solidFill>
                <a:latin typeface="Calibri"/>
                <a:ea typeface="Calibri"/>
                <a:cs typeface="Calibri"/>
                <a:sym typeface="Calibri"/>
              </a:rPr>
              <a:t>– eliminate				</a:t>
            </a:r>
            <a:r>
              <a:rPr lang="en-US" sz="2400" b="0" i="0" u="none" strike="noStrike" cap="none" baseline="0" dirty="0" err="1" smtClean="0">
                <a:solidFill>
                  <a:schemeClr val="dk1"/>
                </a:solidFill>
                <a:latin typeface="Calibri"/>
                <a:ea typeface="Calibri"/>
                <a:cs typeface="Calibri"/>
                <a:sym typeface="Calibri"/>
              </a:rPr>
              <a:t>becky</a:t>
            </a:r>
            <a:endParaRPr lang="en-US" sz="2400" b="0" i="0" u="none" strike="noStrike" cap="none" baseline="0" dirty="0">
              <a:solidFill>
                <a:schemeClr val="dk1"/>
              </a:solidFill>
              <a:latin typeface="Calibri"/>
              <a:ea typeface="Calibri"/>
              <a:cs typeface="Calibri"/>
              <a:sym typeface="Calibri"/>
            </a:endParaRPr>
          </a:p>
          <a:p>
            <a:pPr marL="0" marR="0" lvl="0" indent="0" algn="l" rtl="0">
              <a:lnSpc>
                <a:spcPct val="90000"/>
              </a:lnSpc>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a:t>
            </a:r>
          </a:p>
        </p:txBody>
      </p:sp>
      <p:sp>
        <p:nvSpPr>
          <p:cNvPr id="235" name="Shape 235"/>
          <p:cNvSpPr txBox="1">
            <a:spLocks noGrp="1"/>
          </p:cNvSpPr>
          <p:nvPr>
            <p:ph type="title"/>
          </p:nvPr>
        </p:nvSpPr>
        <p:spPr>
          <a:xfrm>
            <a:off x="457200" y="701100"/>
            <a:ext cx="4191599" cy="7641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First Things First </a:t>
            </a:r>
          </a:p>
        </p:txBody>
      </p:sp>
    </p:spTree>
  </p:cSld>
  <p:clrMapOvr>
    <a:masterClrMapping/>
  </p:clrMapOvr>
  <p:transition spd="slow">
    <p:cu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body" idx="1"/>
          </p:nvPr>
        </p:nvSpPr>
        <p:spPr>
          <a:xfrm>
            <a:off x="457200" y="2441324"/>
            <a:ext cx="8229600" cy="3913139"/>
          </a:xfrm>
          <a:prstGeom prst="rect">
            <a:avLst/>
          </a:prstGeom>
          <a:noFill/>
          <a:ln>
            <a:noFill/>
          </a:ln>
        </p:spPr>
        <p:txBody>
          <a:bodyPr lIns="91425" tIns="45700" rIns="91425" bIns="45700" anchor="t" anchorCtr="0">
            <a:noAutofit/>
          </a:bodyPr>
          <a:lstStyle/>
          <a:p>
            <a:pPr marL="342900" marR="0" lvl="0" indent="-342900" algn="l" rtl="0">
              <a:spcBef>
                <a:spcPts val="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At beginning of the month – we </a:t>
            </a:r>
            <a:r>
              <a:rPr lang="en-US" sz="2400" b="0" i="0" u="none" strike="noStrike" cap="none" baseline="0" dirty="0" smtClean="0">
                <a:solidFill>
                  <a:schemeClr val="dk1"/>
                </a:solidFill>
                <a:latin typeface="Calibri"/>
                <a:ea typeface="Calibri"/>
                <a:cs typeface="Calibri"/>
                <a:sym typeface="Calibri"/>
              </a:rPr>
              <a:t>will </a:t>
            </a:r>
            <a:r>
              <a:rPr lang="en-US" sz="2400" b="0" i="0" u="none" strike="noStrike" cap="none" baseline="0" dirty="0">
                <a:solidFill>
                  <a:schemeClr val="dk1"/>
                </a:solidFill>
                <a:latin typeface="Calibri"/>
                <a:ea typeface="Calibri"/>
                <a:cs typeface="Calibri"/>
                <a:sym typeface="Calibri"/>
              </a:rPr>
              <a:t>want to first check in with business partners to review their plan and activities for the month… then we work with our personal group… that’s how we duplicate our efforts.. And leverage our time</a:t>
            </a:r>
            <a:r>
              <a:rPr lang="en-US" sz="2400" b="0" i="0" u="none" strike="noStrike" cap="none" baseline="0" dirty="0" smtClean="0">
                <a:solidFill>
                  <a:schemeClr val="dk1"/>
                </a:solidFill>
                <a:latin typeface="Calibri"/>
                <a:ea typeface="Calibri"/>
                <a:cs typeface="Calibri"/>
                <a:sym typeface="Calibri"/>
              </a:rPr>
              <a:t>.     </a:t>
            </a:r>
            <a:r>
              <a:rPr lang="en-US" sz="2400" b="0" i="0" u="none" strike="noStrike" cap="none" baseline="0" dirty="0" err="1" smtClean="0">
                <a:solidFill>
                  <a:schemeClr val="dk1"/>
                </a:solidFill>
                <a:latin typeface="Calibri"/>
                <a:ea typeface="Calibri"/>
                <a:cs typeface="Calibri"/>
                <a:sym typeface="Calibri"/>
              </a:rPr>
              <a:t>becky</a:t>
            </a:r>
            <a:endParaRPr lang="en-US" sz="2400" b="0" i="0" u="none" strike="noStrike" cap="none" baseline="0" dirty="0">
              <a:solidFill>
                <a:schemeClr val="dk1"/>
              </a:solidFill>
              <a:latin typeface="Calibri"/>
              <a:ea typeface="Calibri"/>
              <a:cs typeface="Calibri"/>
              <a:sym typeface="Calibri"/>
            </a:endParaRPr>
          </a:p>
          <a:p>
            <a:pPr marL="0" marR="0" lvl="0" indent="0" algn="l" rtl="0">
              <a:spcBef>
                <a:spcPts val="0"/>
              </a:spcBef>
              <a:buNone/>
            </a:pPr>
            <a:endParaRPr sz="2400" dirty="0">
              <a:solidFill>
                <a:schemeClr val="dk1"/>
              </a:solidFill>
            </a:endParaRPr>
          </a:p>
          <a:p>
            <a:pPr marL="342900" marR="0" lvl="0" indent="-342900" algn="l" rtl="0">
              <a:spcBef>
                <a:spcPts val="480"/>
              </a:spcBef>
              <a:buClr>
                <a:schemeClr val="dk1"/>
              </a:buClr>
              <a:buSzPct val="100000"/>
              <a:buFont typeface="Arial"/>
              <a:buChar char="•"/>
            </a:pPr>
            <a:r>
              <a:rPr lang="en-US" sz="2400" b="0" i="0" u="none" strike="noStrike" cap="none" baseline="0" dirty="0">
                <a:solidFill>
                  <a:schemeClr val="dk1"/>
                </a:solidFill>
                <a:latin typeface="Calibri"/>
                <a:ea typeface="Calibri"/>
                <a:cs typeface="Calibri"/>
                <a:sym typeface="Calibri"/>
              </a:rPr>
              <a:t>80/20 Rule   -- </a:t>
            </a:r>
          </a:p>
          <a:p>
            <a:pPr marL="0" marR="0" lvl="0" indent="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-- 20% of our leaders ….. Will produce 80% of our OV.</a:t>
            </a:r>
          </a:p>
          <a:p>
            <a:pPr marL="0" marR="0" lvl="0" indent="0" algn="l" rtl="0">
              <a:spcBef>
                <a:spcPts val="480"/>
              </a:spcBef>
              <a:buClr>
                <a:schemeClr val="dk1"/>
              </a:buClr>
              <a:buSzPct val="25000"/>
              <a:buFont typeface="Arial"/>
              <a:buNone/>
            </a:pPr>
            <a:r>
              <a:rPr lang="en-US" sz="2400" b="0" i="0" u="none" strike="noStrike" cap="none" baseline="0" dirty="0">
                <a:solidFill>
                  <a:schemeClr val="dk1"/>
                </a:solidFill>
                <a:latin typeface="Calibri"/>
                <a:ea typeface="Calibri"/>
                <a:cs typeface="Calibri"/>
                <a:sym typeface="Calibri"/>
              </a:rPr>
              <a:t>	-- 20 % of our customers will produce 80% of our  PGV.</a:t>
            </a:r>
          </a:p>
          <a:p>
            <a:pPr marL="0" marR="0" lvl="0" indent="0" algn="l" rtl="0">
              <a:spcBef>
                <a:spcPts val="480"/>
              </a:spcBef>
              <a:buClr>
                <a:srgbClr val="6F6E6F"/>
              </a:buClr>
              <a:buSzPct val="25000"/>
              <a:buFont typeface="Arial"/>
              <a:buNone/>
            </a:pPr>
            <a:r>
              <a:rPr lang="en-US" sz="2400" dirty="0">
                <a:solidFill>
                  <a:schemeClr val="dk1"/>
                </a:solidFill>
              </a:rPr>
              <a:t>	-- therefore, we give 80% of our time to the 20%-</a:t>
            </a:r>
            <a:r>
              <a:rPr lang="en-US" sz="2400" dirty="0" err="1">
                <a:solidFill>
                  <a:schemeClr val="dk1"/>
                </a:solidFill>
              </a:rPr>
              <a:t>ers</a:t>
            </a:r>
            <a:endParaRPr lang="en-US" sz="2400" dirty="0">
              <a:solidFill>
                <a:schemeClr val="dk1"/>
              </a:solidFill>
            </a:endParaRPr>
          </a:p>
        </p:txBody>
      </p:sp>
      <p:sp>
        <p:nvSpPr>
          <p:cNvPr id="241" name="Shape 241"/>
          <p:cNvSpPr txBox="1">
            <a:spLocks noGrp="1"/>
          </p:cNvSpPr>
          <p:nvPr>
            <p:ph type="title"/>
          </p:nvPr>
        </p:nvSpPr>
        <p:spPr>
          <a:xfrm>
            <a:off x="457200" y="481094"/>
            <a:ext cx="7970094" cy="1817264"/>
          </a:xfrm>
          <a:prstGeom prst="rect">
            <a:avLst/>
          </a:prstGeom>
          <a:noFill/>
          <a:ln w="38100" cap="flat" cmpd="sng">
            <a:solidFill>
              <a:schemeClr val="accent5">
                <a:lumMod val="75000"/>
              </a:schemeClr>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baseline="0" dirty="0">
                <a:solidFill>
                  <a:schemeClr val="dk1"/>
                </a:solidFill>
                <a:latin typeface="Calibri"/>
                <a:ea typeface="Calibri"/>
                <a:cs typeface="Calibri"/>
                <a:sym typeface="Calibri"/>
              </a:rPr>
              <a:t>As Our Team Grows –						</a:t>
            </a:r>
            <a:r>
              <a:rPr lang="en-US" sz="3240" b="0" i="0" u="none" strike="noStrike" cap="none" baseline="0" dirty="0" smtClean="0">
                <a:solidFill>
                  <a:schemeClr val="dk1"/>
                </a:solidFill>
                <a:latin typeface="Calibri"/>
                <a:ea typeface="Calibri"/>
                <a:cs typeface="Calibri"/>
                <a:sym typeface="Calibri"/>
              </a:rPr>
              <a:t>We </a:t>
            </a:r>
            <a:r>
              <a:rPr lang="en-US" sz="3240" b="0" i="0" u="none" strike="noStrike" cap="none" baseline="0" dirty="0">
                <a:solidFill>
                  <a:schemeClr val="dk1"/>
                </a:solidFill>
                <a:latin typeface="Calibri"/>
                <a:ea typeface="Calibri"/>
                <a:cs typeface="Calibri"/>
                <a:sym typeface="Calibri"/>
              </a:rPr>
              <a:t>Can Start Running Out of Time… </a:t>
            </a:r>
            <a:br>
              <a:rPr lang="en-US" sz="3240" b="0" i="0" u="none" strike="noStrike" cap="none" baseline="0" dirty="0">
                <a:solidFill>
                  <a:schemeClr val="dk1"/>
                </a:solidFill>
                <a:latin typeface="Calibri"/>
                <a:ea typeface="Calibri"/>
                <a:cs typeface="Calibri"/>
                <a:sym typeface="Calibri"/>
              </a:rPr>
            </a:br>
            <a:r>
              <a:rPr lang="en-US" sz="3240" b="0" i="0" u="none" strike="noStrike" cap="none" baseline="0" dirty="0">
                <a:solidFill>
                  <a:schemeClr val="dk1"/>
                </a:solidFill>
                <a:latin typeface="Calibri"/>
                <a:ea typeface="Calibri"/>
                <a:cs typeface="Calibri"/>
                <a:sym typeface="Calibri"/>
              </a:rPr>
              <a:t>So, </a:t>
            </a:r>
            <a:r>
              <a:rPr lang="en-US" sz="3240" b="0" i="0" u="none" strike="noStrike" cap="none" baseline="0" dirty="0" smtClean="0">
                <a:solidFill>
                  <a:schemeClr val="dk1"/>
                </a:solidFill>
                <a:latin typeface="Calibri"/>
                <a:ea typeface="Calibri"/>
                <a:cs typeface="Calibri"/>
                <a:sym typeface="Calibri"/>
              </a:rPr>
              <a:t>question is </a:t>
            </a:r>
            <a:r>
              <a:rPr lang="en-US" sz="3240" b="0" i="0" u="none" strike="noStrike" cap="none" baseline="0" dirty="0">
                <a:solidFill>
                  <a:schemeClr val="dk1"/>
                </a:solidFill>
                <a:latin typeface="Calibri"/>
                <a:ea typeface="Calibri"/>
                <a:cs typeface="Calibri"/>
                <a:sym typeface="Calibri"/>
              </a:rPr>
              <a:t>…Who Gets Our Time</a:t>
            </a:r>
            <a:r>
              <a:rPr lang="en-US" sz="3240" dirty="0"/>
              <a:t>?</a:t>
            </a:r>
          </a:p>
        </p:txBody>
      </p:sp>
    </p:spTree>
  </p:cSld>
  <p:clrMapOvr>
    <a:masterClrMapping/>
  </p:clrMapOvr>
  <p:transition spd="slow">
    <p:cu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Shape 246"/>
          <p:cNvSpPr txBox="1">
            <a:spLocks noGrp="1"/>
          </p:cNvSpPr>
          <p:nvPr>
            <p:ph type="body" idx="1"/>
          </p:nvPr>
        </p:nvSpPr>
        <p:spPr>
          <a:xfrm>
            <a:off x="288605" y="1020621"/>
            <a:ext cx="8464238" cy="5560750"/>
          </a:xfrm>
          <a:prstGeom prst="rect">
            <a:avLst/>
          </a:prstGeom>
          <a:noFill/>
          <a:ln>
            <a:noFill/>
          </a:ln>
        </p:spPr>
        <p:txBody>
          <a:bodyPr lIns="91425" tIns="45700" rIns="91425" bIns="45700" anchor="t" anchorCtr="0">
            <a:noAutofit/>
          </a:bodyPr>
          <a:lstStyle/>
          <a:p>
            <a:pPr marL="342900" marR="0" lvl="0" indent="-342900" algn="l" rtl="0">
              <a:spcBef>
                <a:spcPts val="0"/>
              </a:spcBef>
              <a:buClr>
                <a:srgbClr val="6F6E6F"/>
              </a:buClr>
              <a:buSzPct val="100000"/>
              <a:buFont typeface="Arial"/>
              <a:buChar char="•"/>
            </a:pPr>
            <a:r>
              <a:rPr lang="en-US" sz="2400" b="0" i="0" u="none" strike="noStrike" cap="none" baseline="0" dirty="0" err="1">
                <a:solidFill>
                  <a:schemeClr val="tx1"/>
                </a:solidFill>
                <a:latin typeface="Calibri"/>
                <a:ea typeface="Calibri"/>
                <a:cs typeface="Calibri"/>
                <a:sym typeface="Calibri"/>
              </a:rPr>
              <a:t>FaceBook</a:t>
            </a:r>
            <a:r>
              <a:rPr lang="en-US" sz="2400" b="0" i="0" u="none" strike="noStrike" cap="none" baseline="0" dirty="0">
                <a:solidFill>
                  <a:schemeClr val="tx1"/>
                </a:solidFill>
                <a:latin typeface="Calibri"/>
                <a:ea typeface="Calibri"/>
                <a:cs typeface="Calibri"/>
                <a:sym typeface="Calibri"/>
              </a:rPr>
              <a:t> can be a powerful tool for connection  and attraction … as people see the importance of the work we do , the fun we have and the friendships and community we love .  ..</a:t>
            </a:r>
          </a:p>
          <a:p>
            <a:pPr marL="0" marR="0" lvl="0" indent="457200" algn="l" rtl="0">
              <a:spcBef>
                <a:spcPts val="480"/>
              </a:spcBef>
              <a:buClr>
                <a:srgbClr val="6F6E6F"/>
              </a:buClr>
              <a:buSzPct val="25000"/>
              <a:buFont typeface="Arial"/>
              <a:buNone/>
            </a:pPr>
            <a:r>
              <a:rPr lang="en-US" sz="2400" b="0" i="0" u="none" strike="noStrike" cap="none" baseline="0" dirty="0">
                <a:solidFill>
                  <a:schemeClr val="tx1"/>
                </a:solidFill>
                <a:latin typeface="Calibri"/>
                <a:ea typeface="Calibri"/>
                <a:cs typeface="Calibri"/>
                <a:sym typeface="Calibri"/>
              </a:rPr>
              <a:t> It can also waste valuable time. 					</a:t>
            </a:r>
            <a:r>
              <a:rPr lang="en-US" sz="2400" b="0" i="0" u="none" strike="noStrike" cap="none" baseline="0" dirty="0" smtClean="0">
                <a:solidFill>
                  <a:schemeClr val="tx1"/>
                </a:solidFill>
                <a:latin typeface="Calibri"/>
                <a:ea typeface="Calibri"/>
                <a:cs typeface="Calibri"/>
                <a:sym typeface="Calibri"/>
              </a:rPr>
              <a:t>We </a:t>
            </a:r>
            <a:r>
              <a:rPr lang="en-US" sz="2400" b="0" i="0" u="none" strike="noStrike" cap="none" baseline="0" dirty="0">
                <a:solidFill>
                  <a:schemeClr val="tx1"/>
                </a:solidFill>
                <a:latin typeface="Calibri"/>
                <a:ea typeface="Calibri"/>
                <a:cs typeface="Calibri"/>
                <a:sym typeface="Calibri"/>
              </a:rPr>
              <a:t>will want to learn how to use it wisely.</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TV</a:t>
            </a:r>
          </a:p>
          <a:p>
            <a:pPr marL="342900" marR="0" lvl="0" indent="-342900" algn="l" rtl="0">
              <a:spcBef>
                <a:spcPts val="480"/>
              </a:spcBef>
              <a:buClr>
                <a:srgbClr val="6F6E6F"/>
              </a:buClr>
              <a:buSzPct val="100000"/>
              <a:buFont typeface="Arial"/>
              <a:buChar char="•"/>
            </a:pPr>
            <a:r>
              <a:rPr lang="en-US" sz="2400" b="0" i="0" u="none" strike="noStrike" cap="none" baseline="0" dirty="0">
                <a:solidFill>
                  <a:schemeClr val="tx1"/>
                </a:solidFill>
                <a:latin typeface="Calibri"/>
                <a:ea typeface="Calibri"/>
                <a:cs typeface="Calibri"/>
                <a:sym typeface="Calibri"/>
              </a:rPr>
              <a:t>Some people are talkers – Never participate in any gossip or criticism of others .. NEVER … </a:t>
            </a:r>
          </a:p>
          <a:p>
            <a:pPr marL="0" marR="0" lvl="0" indent="0" algn="l" rtl="0">
              <a:spcBef>
                <a:spcPts val="480"/>
              </a:spcBef>
              <a:buClr>
                <a:srgbClr val="6F6E6F"/>
              </a:buClr>
              <a:buSzPct val="25000"/>
              <a:buFont typeface="Arial"/>
              <a:buNone/>
            </a:pPr>
            <a:r>
              <a:rPr lang="en-US" sz="2400" dirty="0">
                <a:solidFill>
                  <a:schemeClr val="tx1"/>
                </a:solidFill>
              </a:rPr>
              <a:t>	</a:t>
            </a:r>
            <a:r>
              <a:rPr lang="en-US" sz="2400" b="0" i="0" u="none" strike="noStrike" cap="none" baseline="0" dirty="0" smtClean="0">
                <a:solidFill>
                  <a:schemeClr val="tx1"/>
                </a:solidFill>
                <a:latin typeface="Calibri"/>
                <a:ea typeface="Calibri"/>
                <a:cs typeface="Calibri"/>
                <a:sym typeface="Calibri"/>
              </a:rPr>
              <a:t>-</a:t>
            </a:r>
            <a:r>
              <a:rPr lang="en-US" sz="2400" b="0" i="0" u="none" strike="noStrike" cap="none" baseline="0" dirty="0">
                <a:solidFill>
                  <a:schemeClr val="tx1"/>
                </a:solidFill>
                <a:latin typeface="Calibri"/>
                <a:ea typeface="Calibri"/>
                <a:cs typeface="Calibri"/>
                <a:sym typeface="Calibri"/>
              </a:rPr>
              <a:t>- We will want to learn how to separate </a:t>
            </a:r>
            <a:r>
              <a:rPr lang="en-US" sz="2400" b="0" i="0" u="none" strike="noStrike" cap="none" baseline="0" dirty="0" smtClean="0">
                <a:solidFill>
                  <a:schemeClr val="tx1"/>
                </a:solidFill>
                <a:latin typeface="Calibri"/>
                <a:ea typeface="Calibri"/>
                <a:cs typeface="Calibri"/>
                <a:sym typeface="Calibri"/>
              </a:rPr>
              <a:t>	        </a:t>
            </a:r>
            <a:r>
              <a:rPr lang="en-US" sz="2400" b="0" i="0" u="none" strike="noStrike" cap="none" baseline="0" dirty="0" err="1" smtClean="0">
                <a:solidFill>
                  <a:schemeClr val="tx1"/>
                </a:solidFill>
                <a:latin typeface="Calibri"/>
                <a:ea typeface="Calibri"/>
                <a:cs typeface="Calibri"/>
                <a:sym typeface="Calibri"/>
              </a:rPr>
              <a:t>becky</a:t>
            </a:r>
            <a:r>
              <a:rPr lang="en-US" sz="2400" b="0" i="0" u="none" strike="noStrike" cap="none" baseline="0" dirty="0" smtClean="0">
                <a:solidFill>
                  <a:schemeClr val="tx1"/>
                </a:solidFill>
                <a:latin typeface="Calibri"/>
                <a:ea typeface="Calibri"/>
                <a:cs typeface="Calibri"/>
                <a:sym typeface="Calibri"/>
              </a:rPr>
              <a:t>			from </a:t>
            </a:r>
            <a:r>
              <a:rPr lang="en-US" sz="2400" b="0" i="0" u="none" strike="noStrike" cap="none" baseline="0" dirty="0">
                <a:solidFill>
                  <a:schemeClr val="tx1"/>
                </a:solidFill>
                <a:latin typeface="Calibri"/>
                <a:ea typeface="Calibri"/>
                <a:cs typeface="Calibri"/>
                <a:sym typeface="Calibri"/>
              </a:rPr>
              <a:t>negative </a:t>
            </a:r>
            <a:r>
              <a:rPr lang="en-US" sz="2400" b="0" i="0" u="none" strike="noStrike" cap="none" baseline="0" dirty="0" smtClean="0">
                <a:solidFill>
                  <a:schemeClr val="tx1"/>
                </a:solidFill>
                <a:latin typeface="Calibri"/>
                <a:ea typeface="Calibri"/>
                <a:cs typeface="Calibri"/>
                <a:sym typeface="Calibri"/>
              </a:rPr>
              <a:t>	energy</a:t>
            </a:r>
            <a:endParaRPr lang="en-US" sz="2400" b="0" i="0" u="none" strike="noStrike" cap="none" baseline="0" dirty="0">
              <a:solidFill>
                <a:schemeClr val="tx1"/>
              </a:solidFill>
              <a:latin typeface="Calibri"/>
              <a:ea typeface="Calibri"/>
              <a:cs typeface="Calibri"/>
              <a:sym typeface="Calibri"/>
            </a:endParaRPr>
          </a:p>
          <a:p>
            <a:pPr marL="457200" marR="0" lvl="0" indent="0" algn="l" rtl="0">
              <a:spcBef>
                <a:spcPts val="480"/>
              </a:spcBef>
              <a:buClr>
                <a:srgbClr val="6F6E6F"/>
              </a:buClr>
              <a:buSzPct val="25000"/>
              <a:buFont typeface="Arial"/>
              <a:buNone/>
            </a:pPr>
            <a:r>
              <a:rPr lang="en-US" sz="2400" b="0" i="0" u="none" strike="noStrike" cap="none" baseline="0" dirty="0">
                <a:solidFill>
                  <a:schemeClr val="tx1"/>
                </a:solidFill>
                <a:latin typeface="Calibri"/>
                <a:ea typeface="Calibri"/>
                <a:cs typeface="Calibri"/>
                <a:sym typeface="Calibri"/>
              </a:rPr>
              <a:t>--and  how to tactfully let people know we only have 5 minutes, “so let’s make sure we get to the important things you wanted to discuss.”</a:t>
            </a:r>
          </a:p>
          <a:p>
            <a:pPr marL="0" marR="0" lvl="0" indent="0" algn="l" rtl="0">
              <a:spcBef>
                <a:spcPts val="480"/>
              </a:spcBef>
              <a:buClr>
                <a:srgbClr val="6F6E6F"/>
              </a:buClr>
              <a:buFont typeface="Arial"/>
              <a:buNone/>
            </a:pPr>
            <a:endParaRPr sz="2400" b="0" i="0" u="none" strike="noStrike" cap="none" baseline="0" dirty="0">
              <a:solidFill>
                <a:srgbClr val="6F6E6F"/>
              </a:solidFill>
              <a:latin typeface="Calibri"/>
              <a:ea typeface="Calibri"/>
              <a:cs typeface="Calibri"/>
              <a:sym typeface="Calibri"/>
            </a:endParaRPr>
          </a:p>
        </p:txBody>
      </p:sp>
      <p:sp>
        <p:nvSpPr>
          <p:cNvPr id="247" name="Shape 247"/>
          <p:cNvSpPr txBox="1">
            <a:spLocks noGrp="1"/>
          </p:cNvSpPr>
          <p:nvPr>
            <p:ph type="title"/>
          </p:nvPr>
        </p:nvSpPr>
        <p:spPr>
          <a:xfrm>
            <a:off x="457200" y="338511"/>
            <a:ext cx="5488082" cy="682109"/>
          </a:xfrm>
          <a:prstGeom prst="rect">
            <a:avLst/>
          </a:prstGeom>
          <a:noFill/>
          <a:ln w="2857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600" b="0" i="0" u="none" strike="noStrike" cap="none" baseline="0" dirty="0">
                <a:solidFill>
                  <a:schemeClr val="dk1"/>
                </a:solidFill>
                <a:latin typeface="Calibri"/>
                <a:ea typeface="Calibri"/>
                <a:cs typeface="Calibri"/>
                <a:sym typeface="Calibri"/>
              </a:rPr>
              <a:t>Beware the Time-Suckers</a:t>
            </a:r>
          </a:p>
        </p:txBody>
      </p:sp>
    </p:spTree>
  </p:cSld>
  <p:clrMapOvr>
    <a:masterClrMapping/>
  </p:clrMapOvr>
  <p:transition spd="slow">
    <p:cu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19200"/>
            <a:ext cx="8229600" cy="5257800"/>
          </a:xfrm>
        </p:spPr>
        <p:txBody>
          <a:bodyPr>
            <a:normAutofit/>
          </a:bodyPr>
          <a:lstStyle/>
          <a:p>
            <a:r>
              <a:rPr lang="en-US" sz="2400" b="1" dirty="0" smtClean="0"/>
              <a:t>Procrastination</a:t>
            </a:r>
            <a:r>
              <a:rPr lang="en-US" sz="2400" dirty="0" smtClean="0"/>
              <a:t> – a reflection of fear and 	</a:t>
            </a:r>
            <a:r>
              <a:rPr lang="en-US" sz="2400" dirty="0" smtClean="0"/>
              <a:t>being ambiguous </a:t>
            </a:r>
            <a:r>
              <a:rPr lang="en-US" sz="2400" dirty="0" smtClean="0"/>
              <a:t>about next steps.</a:t>
            </a:r>
          </a:p>
          <a:p>
            <a:r>
              <a:rPr lang="en-US" sz="2400" b="1" dirty="0" smtClean="0"/>
              <a:t>Distractions</a:t>
            </a:r>
            <a:r>
              <a:rPr lang="en-US" sz="2400" dirty="0" smtClean="0"/>
              <a:t> – we want to learn how to manage the normal events, concerns and family challenges that will always appear. We all have them  and learn to attend to them and still manage to work our business ..   </a:t>
            </a:r>
          </a:p>
          <a:p>
            <a:pPr marL="203200" indent="0">
              <a:buNone/>
            </a:pPr>
            <a:r>
              <a:rPr lang="en-US" sz="2400" dirty="0" smtClean="0"/>
              <a:t>	--Preparation and pre-planning before holidays and 	vacations allow us to maintain our businesses easily.</a:t>
            </a:r>
          </a:p>
          <a:p>
            <a:pPr marL="203200" indent="0">
              <a:buNone/>
            </a:pPr>
            <a:endParaRPr lang="en-US" sz="2400" dirty="0" smtClean="0"/>
          </a:p>
          <a:p>
            <a:r>
              <a:rPr lang="en-US" sz="2400" b="1" dirty="0" smtClean="0"/>
              <a:t>Inconsistency breeds inefficiency  </a:t>
            </a:r>
          </a:p>
          <a:p>
            <a:pPr marL="203200" indent="0">
              <a:buNone/>
            </a:pPr>
            <a:r>
              <a:rPr lang="en-US" sz="2000" dirty="0" err="1" smtClean="0"/>
              <a:t>becky</a:t>
            </a:r>
            <a:endParaRPr lang="en-US" sz="2000" dirty="0" smtClean="0"/>
          </a:p>
          <a:p>
            <a:endParaRPr lang="en-US" dirty="0"/>
          </a:p>
        </p:txBody>
      </p:sp>
      <p:pic>
        <p:nvPicPr>
          <p:cNvPr id="4" name="Picture 3" descr="success failure.jpg"/>
          <p:cNvPicPr>
            <a:picLocks noChangeAspect="1"/>
          </p:cNvPicPr>
          <p:nvPr/>
        </p:nvPicPr>
        <p:blipFill>
          <a:blip r:embed="rId2" cstate="print"/>
          <a:stretch>
            <a:fillRect/>
          </a:stretch>
        </p:blipFill>
        <p:spPr>
          <a:xfrm>
            <a:off x="6451224" y="4556894"/>
            <a:ext cx="2235576" cy="2101549"/>
          </a:xfrm>
          <a:prstGeom prst="rect">
            <a:avLst/>
          </a:prstGeom>
        </p:spPr>
      </p:pic>
    </p:spTree>
    <p:extLst>
      <p:ext uri="{BB962C8B-B14F-4D97-AF65-F5344CB8AC3E}">
        <p14:creationId xmlns:p14="http://schemas.microsoft.com/office/powerpoint/2010/main" val="201548287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37525"/>
            <a:ext cx="8229600" cy="768663"/>
          </a:xfrm>
          <a:ln w="38100">
            <a:solidFill>
              <a:schemeClr val="accent5">
                <a:lumMod val="75000"/>
              </a:schemeClr>
            </a:solidFill>
          </a:ln>
        </p:spPr>
        <p:txBody>
          <a:bodyPr>
            <a:normAutofit/>
          </a:bodyPr>
          <a:lstStyle/>
          <a:p>
            <a:r>
              <a:rPr lang="en-US" sz="3200" dirty="0" smtClean="0"/>
              <a:t> Abundance Thinking </a:t>
            </a:r>
            <a:r>
              <a:rPr lang="en-US" sz="3200" dirty="0" err="1" smtClean="0"/>
              <a:t>vs</a:t>
            </a:r>
            <a:r>
              <a:rPr lang="en-US" sz="3200" dirty="0" smtClean="0"/>
              <a:t> Scarcity Thinking</a:t>
            </a:r>
            <a:endParaRPr lang="en-US" sz="3200" dirty="0"/>
          </a:p>
        </p:txBody>
      </p:sp>
      <p:sp>
        <p:nvSpPr>
          <p:cNvPr id="3" name="Content Placeholder 2"/>
          <p:cNvSpPr>
            <a:spLocks noGrp="1"/>
          </p:cNvSpPr>
          <p:nvPr>
            <p:ph idx="1"/>
          </p:nvPr>
        </p:nvSpPr>
        <p:spPr>
          <a:xfrm>
            <a:off x="457200" y="1406188"/>
            <a:ext cx="8229600" cy="3061860"/>
          </a:xfrm>
          <a:ln w="38100"/>
        </p:spPr>
        <p:txBody>
          <a:bodyPr>
            <a:normAutofit/>
          </a:bodyPr>
          <a:lstStyle/>
          <a:p>
            <a:pPr marL="203200" indent="0">
              <a:buNone/>
            </a:pPr>
            <a:r>
              <a:rPr lang="en-US" sz="2400" dirty="0" smtClean="0"/>
              <a:t>Scarcity thinking </a:t>
            </a:r>
          </a:p>
          <a:p>
            <a:pPr lvl="1">
              <a:buNone/>
            </a:pPr>
            <a:r>
              <a:rPr lang="en-US" sz="2400" dirty="0" smtClean="0"/>
              <a:t>     “I’m so busy”  “There’s no way I can get this done”  “I have too much to do”</a:t>
            </a:r>
          </a:p>
          <a:p>
            <a:pPr marL="176213" lvl="1">
              <a:buNone/>
            </a:pPr>
            <a:r>
              <a:rPr lang="en-US" sz="2400" dirty="0" smtClean="0"/>
              <a:t> Abundance Thinking –</a:t>
            </a:r>
          </a:p>
          <a:p>
            <a:pPr marL="176213" lvl="1">
              <a:buNone/>
            </a:pPr>
            <a:r>
              <a:rPr lang="en-US" sz="2400" dirty="0" smtClean="0"/>
              <a:t>Instead try  “There’s plenty of time to get everything done that I need to” or “I can always find time for the things that are important to me”		</a:t>
            </a:r>
            <a:r>
              <a:rPr lang="en-US" sz="2400" dirty="0" smtClean="0"/>
              <a:t>                                                    </a:t>
            </a:r>
            <a:r>
              <a:rPr lang="en-US" sz="2400" dirty="0" err="1" smtClean="0"/>
              <a:t>becky</a:t>
            </a:r>
            <a:endParaRPr lang="en-US" sz="2400" dirty="0"/>
          </a:p>
        </p:txBody>
      </p:sp>
      <p:pic>
        <p:nvPicPr>
          <p:cNvPr id="4" name="Picture 3" descr="attitude.jpg"/>
          <p:cNvPicPr>
            <a:picLocks noChangeAspect="1"/>
          </p:cNvPicPr>
          <p:nvPr/>
        </p:nvPicPr>
        <p:blipFill>
          <a:blip r:embed="rId2" cstate="print"/>
          <a:stretch>
            <a:fillRect/>
          </a:stretch>
        </p:blipFill>
        <p:spPr>
          <a:xfrm>
            <a:off x="304800" y="4648200"/>
            <a:ext cx="3733800" cy="1981200"/>
          </a:xfrm>
          <a:prstGeom prst="rect">
            <a:avLst/>
          </a:prstGeom>
        </p:spPr>
      </p:pic>
      <p:sp>
        <p:nvSpPr>
          <p:cNvPr id="5" name="Rectangle 4"/>
          <p:cNvSpPr/>
          <p:nvPr/>
        </p:nvSpPr>
        <p:spPr>
          <a:xfrm>
            <a:off x="4318881" y="4463316"/>
            <a:ext cx="4572000" cy="1938992"/>
          </a:xfrm>
          <a:prstGeom prst="rect">
            <a:avLst/>
          </a:prstGeom>
          <a:ln w="28575">
            <a:solidFill>
              <a:schemeClr val="accent5">
                <a:lumMod val="75000"/>
              </a:schemeClr>
            </a:solidFill>
          </a:ln>
        </p:spPr>
        <p:txBody>
          <a:bodyPr>
            <a:spAutoFit/>
          </a:bodyPr>
          <a:lstStyle/>
          <a:p>
            <a:pPr lvl="1" algn="ctr"/>
            <a:r>
              <a:rPr lang="en-US" sz="2400" dirty="0"/>
              <a:t>Good attitude &amp; belief will open up your creative subconscious and allow you to work </a:t>
            </a:r>
            <a:r>
              <a:rPr lang="en-US" sz="2400" dirty="0" smtClean="0"/>
              <a:t>effectively </a:t>
            </a:r>
            <a:r>
              <a:rPr lang="en-US" sz="2400" dirty="0"/>
              <a:t>and productively</a:t>
            </a:r>
          </a:p>
          <a:p>
            <a:pPr algn="ctr"/>
            <a:r>
              <a:rPr lang="en-US" sz="2400" dirty="0"/>
              <a:t>	</a:t>
            </a:r>
          </a:p>
        </p:txBody>
      </p:sp>
    </p:spTree>
    <p:extLst>
      <p:ext uri="{BB962C8B-B14F-4D97-AF65-F5344CB8AC3E}">
        <p14:creationId xmlns:p14="http://schemas.microsoft.com/office/powerpoint/2010/main" val="40888051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32202" y="609600"/>
            <a:ext cx="4854597" cy="1219200"/>
          </a:xfrm>
        </p:spPr>
        <p:txBody>
          <a:bodyPr/>
          <a:lstStyle/>
          <a:p>
            <a:pPr algn="r"/>
            <a:r>
              <a:rPr lang="en-US" sz="4000" dirty="0" smtClean="0"/>
              <a:t>Take time for yourself</a:t>
            </a:r>
            <a:endParaRPr lang="en-US" sz="4000" dirty="0"/>
          </a:p>
        </p:txBody>
      </p:sp>
      <p:sp>
        <p:nvSpPr>
          <p:cNvPr id="3" name="Content Placeholder 2"/>
          <p:cNvSpPr>
            <a:spLocks noGrp="1"/>
          </p:cNvSpPr>
          <p:nvPr>
            <p:ph idx="1"/>
          </p:nvPr>
        </p:nvSpPr>
        <p:spPr>
          <a:xfrm>
            <a:off x="457200" y="2590800"/>
            <a:ext cx="8229600" cy="4267200"/>
          </a:xfrm>
        </p:spPr>
        <p:txBody>
          <a:bodyPr>
            <a:normAutofit/>
          </a:bodyPr>
          <a:lstStyle/>
          <a:p>
            <a:r>
              <a:rPr lang="en-US" sz="2800" dirty="0" smtClean="0"/>
              <a:t>We must also be healthy and care for  ourselves</a:t>
            </a:r>
          </a:p>
          <a:p>
            <a:r>
              <a:rPr lang="en-US" sz="2800" dirty="0" smtClean="0"/>
              <a:t>Celebrate the successes</a:t>
            </a:r>
          </a:p>
          <a:p>
            <a:r>
              <a:rPr lang="en-US" sz="2800" dirty="0" smtClean="0"/>
              <a:t>Live in gratitude for the gift of life</a:t>
            </a:r>
          </a:p>
          <a:p>
            <a:r>
              <a:rPr lang="en-US" sz="2800" dirty="0" smtClean="0"/>
              <a:t>Give yourself permission</a:t>
            </a:r>
          </a:p>
          <a:p>
            <a:r>
              <a:rPr lang="en-US" sz="2800" dirty="0" smtClean="0"/>
              <a:t>We can’t serve others if we have not taken care of ourselves				</a:t>
            </a:r>
            <a:r>
              <a:rPr lang="en-US" sz="2800" dirty="0" smtClean="0"/>
              <a:t>                             harper</a:t>
            </a:r>
            <a:endParaRPr lang="en-US" sz="2800" dirty="0"/>
          </a:p>
        </p:txBody>
      </p:sp>
      <p:pic>
        <p:nvPicPr>
          <p:cNvPr id="4" name="Picture 3" descr="Frog.gif"/>
          <p:cNvPicPr>
            <a:picLocks noChangeAspect="1"/>
          </p:cNvPicPr>
          <p:nvPr/>
        </p:nvPicPr>
        <p:blipFill>
          <a:blip r:embed="rId2" cstate="print"/>
          <a:stretch>
            <a:fillRect/>
          </a:stretch>
        </p:blipFill>
        <p:spPr>
          <a:xfrm>
            <a:off x="381000" y="228600"/>
            <a:ext cx="3451202" cy="1994210"/>
          </a:xfrm>
          <a:prstGeom prst="rect">
            <a:avLst/>
          </a:prstGeom>
        </p:spPr>
      </p:pic>
    </p:spTree>
    <p:extLst>
      <p:ext uri="{BB962C8B-B14F-4D97-AF65-F5344CB8AC3E}">
        <p14:creationId xmlns:p14="http://schemas.microsoft.com/office/powerpoint/2010/main" val="42927750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Shape 105"/>
          <p:cNvPicPr preferRelativeResize="0"/>
          <p:nvPr/>
        </p:nvPicPr>
        <p:blipFill rotWithShape="1">
          <a:blip r:embed="rId3">
            <a:alphaModFix/>
          </a:blip>
          <a:srcRect/>
          <a:stretch/>
        </p:blipFill>
        <p:spPr>
          <a:xfrm>
            <a:off x="601572" y="1902941"/>
            <a:ext cx="1554025" cy="1463546"/>
          </a:xfrm>
          <a:prstGeom prst="rect">
            <a:avLst/>
          </a:prstGeom>
          <a:noFill/>
          <a:ln>
            <a:noFill/>
          </a:ln>
        </p:spPr>
      </p:pic>
      <p:pic>
        <p:nvPicPr>
          <p:cNvPr id="106" name="Shape 106"/>
          <p:cNvPicPr preferRelativeResize="0"/>
          <p:nvPr/>
        </p:nvPicPr>
        <p:blipFill rotWithShape="1">
          <a:blip r:embed="rId4">
            <a:alphaModFix/>
          </a:blip>
          <a:srcRect/>
          <a:stretch/>
        </p:blipFill>
        <p:spPr>
          <a:xfrm>
            <a:off x="6441560" y="1738002"/>
            <a:ext cx="1378697" cy="1721419"/>
          </a:xfrm>
          <a:prstGeom prst="rect">
            <a:avLst/>
          </a:prstGeom>
          <a:noFill/>
          <a:ln>
            <a:noFill/>
          </a:ln>
        </p:spPr>
      </p:pic>
      <p:pic>
        <p:nvPicPr>
          <p:cNvPr id="107" name="Shape 107"/>
          <p:cNvPicPr preferRelativeResize="0"/>
          <p:nvPr/>
        </p:nvPicPr>
        <p:blipFill rotWithShape="1">
          <a:blip r:embed="rId5">
            <a:alphaModFix/>
          </a:blip>
          <a:srcRect/>
          <a:stretch/>
        </p:blipFill>
        <p:spPr>
          <a:xfrm>
            <a:off x="4887667" y="4512121"/>
            <a:ext cx="3972791" cy="2345883"/>
          </a:xfrm>
          <a:prstGeom prst="rect">
            <a:avLst/>
          </a:prstGeom>
          <a:noFill/>
          <a:ln>
            <a:noFill/>
          </a:ln>
        </p:spPr>
      </p:pic>
      <p:pic>
        <p:nvPicPr>
          <p:cNvPr id="108" name="Shape 108"/>
          <p:cNvPicPr preferRelativeResize="0"/>
          <p:nvPr/>
        </p:nvPicPr>
        <p:blipFill rotWithShape="1">
          <a:blip r:embed="rId6">
            <a:alphaModFix/>
          </a:blip>
          <a:srcRect/>
          <a:stretch/>
        </p:blipFill>
        <p:spPr>
          <a:xfrm>
            <a:off x="651689" y="4796217"/>
            <a:ext cx="2368636" cy="2061787"/>
          </a:xfrm>
          <a:prstGeom prst="rect">
            <a:avLst/>
          </a:prstGeom>
          <a:noFill/>
          <a:ln>
            <a:noFill/>
          </a:ln>
        </p:spPr>
      </p:pic>
      <p:pic>
        <p:nvPicPr>
          <p:cNvPr id="109" name="Shape 109"/>
          <p:cNvPicPr preferRelativeResize="0"/>
          <p:nvPr/>
        </p:nvPicPr>
        <p:blipFill rotWithShape="1">
          <a:blip r:embed="rId7">
            <a:alphaModFix/>
          </a:blip>
          <a:srcRect/>
          <a:stretch/>
        </p:blipFill>
        <p:spPr>
          <a:xfrm>
            <a:off x="5916776" y="3058222"/>
            <a:ext cx="1389649" cy="1896846"/>
          </a:xfrm>
          <a:prstGeom prst="rect">
            <a:avLst/>
          </a:prstGeom>
          <a:noFill/>
          <a:ln>
            <a:noFill/>
          </a:ln>
        </p:spPr>
      </p:pic>
      <p:pic>
        <p:nvPicPr>
          <p:cNvPr id="110" name="Shape 110"/>
          <p:cNvPicPr preferRelativeResize="0"/>
          <p:nvPr/>
        </p:nvPicPr>
        <p:blipFill rotWithShape="1">
          <a:blip r:embed="rId8">
            <a:alphaModFix/>
          </a:blip>
          <a:srcRect/>
          <a:stretch/>
        </p:blipFill>
        <p:spPr>
          <a:xfrm>
            <a:off x="965000" y="3258750"/>
            <a:ext cx="1453765" cy="1662711"/>
          </a:xfrm>
          <a:prstGeom prst="rect">
            <a:avLst/>
          </a:prstGeom>
          <a:noFill/>
          <a:ln>
            <a:noFill/>
          </a:ln>
        </p:spPr>
      </p:pic>
      <p:pic>
        <p:nvPicPr>
          <p:cNvPr id="111" name="Shape 111"/>
          <p:cNvPicPr preferRelativeResize="0"/>
          <p:nvPr/>
        </p:nvPicPr>
        <p:blipFill rotWithShape="1">
          <a:blip r:embed="rId9">
            <a:alphaModFix/>
          </a:blip>
          <a:srcRect/>
          <a:stretch/>
        </p:blipFill>
        <p:spPr>
          <a:xfrm>
            <a:off x="3195777" y="1353636"/>
            <a:ext cx="1892401" cy="1949845"/>
          </a:xfrm>
          <a:prstGeom prst="rect">
            <a:avLst/>
          </a:prstGeom>
          <a:noFill/>
          <a:ln>
            <a:noFill/>
          </a:ln>
        </p:spPr>
      </p:pic>
      <p:sp>
        <p:nvSpPr>
          <p:cNvPr id="112" name="Shape 112"/>
          <p:cNvSpPr txBox="1">
            <a:spLocks noGrp="1"/>
          </p:cNvSpPr>
          <p:nvPr>
            <p:ph type="title"/>
          </p:nvPr>
        </p:nvSpPr>
        <p:spPr>
          <a:xfrm>
            <a:off x="601572" y="344357"/>
            <a:ext cx="7920516" cy="787970"/>
          </a:xfrm>
          <a:prstGeom prst="rect">
            <a:avLst/>
          </a:prstGeom>
          <a:noFill/>
          <a:ln w="9525" cap="flat" cmpd="sng">
            <a:solidFill>
              <a:srgbClr val="366092"/>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Free Shipping </a:t>
            </a:r>
            <a:r>
              <a:rPr lang="en-US" sz="3240" b="1" i="1" u="sng" strike="noStrike" cap="none" baseline="0">
                <a:solidFill>
                  <a:schemeClr val="dk1"/>
                </a:solidFill>
                <a:latin typeface="Calibri"/>
                <a:ea typeface="Calibri"/>
                <a:cs typeface="Calibri"/>
                <a:sym typeface="Calibri"/>
              </a:rPr>
              <a:t>AND</a:t>
            </a:r>
            <a:r>
              <a:rPr lang="en-US" sz="3240" b="1" i="0" u="none" strike="noStrike" cap="none" baseline="0">
                <a:solidFill>
                  <a:schemeClr val="dk1"/>
                </a:solidFill>
                <a:latin typeface="Calibri"/>
                <a:ea typeface="Calibri"/>
                <a:cs typeface="Calibri"/>
                <a:sym typeface="Calibri"/>
              </a:rPr>
              <a:t> Free Membership Options</a:t>
            </a:r>
          </a:p>
        </p:txBody>
      </p:sp>
      <p:sp>
        <p:nvSpPr>
          <p:cNvPr id="113" name="Shape 113"/>
          <p:cNvSpPr txBox="1">
            <a:spLocks noGrp="1"/>
          </p:cNvSpPr>
          <p:nvPr>
            <p:ph type="body" idx="1"/>
          </p:nvPr>
        </p:nvSpPr>
        <p:spPr>
          <a:xfrm>
            <a:off x="363441" y="1437201"/>
            <a:ext cx="8497009" cy="5420807"/>
          </a:xfrm>
          <a:prstGeom prst="rect">
            <a:avLst/>
          </a:prstGeom>
          <a:noFill/>
          <a:ln>
            <a:noFill/>
          </a:ln>
        </p:spPr>
        <p:txBody>
          <a:bodyPr lIns="91425" tIns="45700" rIns="91425" bIns="45700" anchor="t" anchorCtr="0">
            <a:noAutofit/>
          </a:bodyPr>
          <a:lstStyle/>
          <a:p>
            <a:pPr marL="0" marR="0" lvl="0" indent="0" algn="l" rtl="0">
              <a:spcBef>
                <a:spcPts val="0"/>
              </a:spcBef>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Life Plan</a:t>
            </a:r>
            <a:r>
              <a:rPr lang="en-US" sz="2400" b="0" i="0" u="none" strike="noStrike" cap="none" baseline="0">
                <a:solidFill>
                  <a:schemeClr val="dk1"/>
                </a:solidFill>
                <a:latin typeface="Calibri"/>
                <a:ea typeface="Calibri"/>
                <a:cs typeface="Calibri"/>
                <a:sym typeface="Calibri"/>
              </a:rPr>
              <a:t>(166PV) </a:t>
            </a:r>
            <a:r>
              <a:rPr lang="en-US" sz="2400" b="1" i="0" u="none" strike="noStrike" cap="none" baseline="0">
                <a:solidFill>
                  <a:schemeClr val="dk1"/>
                </a:solidFill>
                <a:latin typeface="Calibri"/>
                <a:ea typeface="Calibri"/>
                <a:cs typeface="Calibri"/>
                <a:sym typeface="Calibri"/>
              </a:rPr>
              <a:t>Vitalizing Plan</a:t>
            </a:r>
            <a:r>
              <a:rPr lang="en-US" sz="2400" b="0" i="0" u="none" strike="noStrike" cap="none" baseline="0">
                <a:solidFill>
                  <a:schemeClr val="dk1"/>
                </a:solidFill>
                <a:latin typeface="Calibri"/>
                <a:ea typeface="Calibri"/>
                <a:cs typeface="Calibri"/>
                <a:sym typeface="Calibri"/>
              </a:rPr>
              <a:t>(111PV)  </a:t>
            </a:r>
            <a:r>
              <a:rPr lang="en-US" sz="2400" b="1" i="0" u="none" strike="noStrike" cap="none" baseline="0">
                <a:solidFill>
                  <a:schemeClr val="dk1"/>
                </a:solidFill>
                <a:latin typeface="Calibri"/>
                <a:ea typeface="Calibri"/>
                <a:cs typeface="Calibri"/>
                <a:sym typeface="Calibri"/>
              </a:rPr>
              <a:t>Essentials Plan </a:t>
            </a:r>
            <a:r>
              <a:rPr lang="en-US" sz="2400" b="0" i="0" u="none" strike="noStrike" cap="none" baseline="0">
                <a:solidFill>
                  <a:schemeClr val="dk1"/>
                </a:solidFill>
                <a:latin typeface="Calibri"/>
                <a:ea typeface="Calibri"/>
                <a:cs typeface="Calibri"/>
                <a:sym typeface="Calibri"/>
              </a:rPr>
              <a:t>(55PV)	</a:t>
            </a:r>
            <a:r>
              <a:rPr lang="en-US" sz="2400" b="1" i="0" u="none" strike="noStrike" cap="none" baseline="0">
                <a:solidFill>
                  <a:schemeClr val="dk1"/>
                </a:solidFill>
                <a:latin typeface="Calibri"/>
                <a:ea typeface="Calibri"/>
                <a:cs typeface="Calibri"/>
                <a:sym typeface="Calibri"/>
              </a:rPr>
              <a:t>											</a:t>
            </a:r>
          </a:p>
          <a:p>
            <a:pPr marL="0" marR="0" lvl="0" indent="0" algn="l" rtl="0">
              <a:spcBef>
                <a:spcPts val="360"/>
              </a:spcBef>
              <a:buClr>
                <a:schemeClr val="dk1"/>
              </a:buClr>
              <a:buFont typeface="Arial"/>
              <a:buNone/>
            </a:pPr>
            <a:endParaRPr sz="1800" b="0"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0"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000" b="1" i="0" u="none" strike="noStrike" cap="none" baseline="0">
                <a:solidFill>
                  <a:schemeClr val="dk1"/>
                </a:solidFill>
                <a:latin typeface="Calibri"/>
                <a:ea typeface="Calibri"/>
                <a:cs typeface="Calibri"/>
                <a:sym typeface="Calibri"/>
              </a:rPr>
              <a:t>Rx for a Healthier Life </a:t>
            </a:r>
            <a:r>
              <a:rPr lang="en-US" sz="2400" b="1" i="0" u="none" strike="noStrike" cap="none" baseline="0">
                <a:solidFill>
                  <a:schemeClr val="dk1"/>
                </a:solidFill>
                <a:latin typeface="Calibri"/>
                <a:ea typeface="Calibri"/>
                <a:cs typeface="Calibri"/>
                <a:sym typeface="Calibri"/>
              </a:rPr>
              <a:t>	   				           </a:t>
            </a:r>
            <a:r>
              <a:rPr lang="en-US" sz="2000" b="1" i="0" u="none" strike="noStrike" cap="none" baseline="0">
                <a:solidFill>
                  <a:schemeClr val="dk1"/>
                </a:solidFill>
                <a:latin typeface="Calibri"/>
                <a:ea typeface="Calibri"/>
                <a:cs typeface="Calibri"/>
                <a:sym typeface="Calibri"/>
              </a:rPr>
              <a:t>Rx for a Healthier Life with 		with Life Strip </a:t>
            </a:r>
            <a:r>
              <a:rPr lang="en-US" sz="2000" b="0" i="0" u="none" strike="noStrike" cap="none" baseline="0">
                <a:solidFill>
                  <a:schemeClr val="dk1"/>
                </a:solidFill>
                <a:latin typeface="Calibri"/>
                <a:ea typeface="Calibri"/>
                <a:cs typeface="Calibri"/>
                <a:sym typeface="Calibri"/>
              </a:rPr>
              <a:t>(172PV) </a:t>
            </a:r>
            <a:r>
              <a:rPr lang="en-US" sz="2000" b="1" i="0" u="none" strike="noStrike" cap="none" baseline="0">
                <a:solidFill>
                  <a:schemeClr val="dk1"/>
                </a:solidFill>
                <a:latin typeface="Calibri"/>
                <a:ea typeface="Calibri"/>
                <a:cs typeface="Calibri"/>
                <a:sym typeface="Calibri"/>
              </a:rPr>
              <a:t>	    						Vitalizer</a:t>
            </a:r>
            <a:r>
              <a:rPr lang="en-US" sz="2000" b="0" i="0" u="none" strike="noStrike" cap="none" baseline="0">
                <a:solidFill>
                  <a:schemeClr val="dk1"/>
                </a:solidFill>
                <a:latin typeface="Calibri"/>
                <a:ea typeface="Calibri"/>
                <a:cs typeface="Calibri"/>
                <a:sym typeface="Calibri"/>
              </a:rPr>
              <a:t> (168PV)</a:t>
            </a:r>
          </a:p>
          <a:p>
            <a:pPr marL="0" marR="0" lvl="0" indent="0" algn="l" rtl="0">
              <a:spcBef>
                <a:spcPts val="400"/>
              </a:spcBef>
              <a:buClr>
                <a:schemeClr val="dk1"/>
              </a:buClr>
              <a:buSzPct val="25000"/>
              <a:buFont typeface="Arial"/>
              <a:buNone/>
            </a:pPr>
            <a:r>
              <a:rPr lang="en-US" sz="2000" b="0" i="0" u="none" strike="noStrike" cap="none" baseline="0">
                <a:solidFill>
                  <a:schemeClr val="dk1"/>
                </a:solidFill>
                <a:latin typeface="Calibri"/>
                <a:ea typeface="Calibri"/>
                <a:cs typeface="Calibri"/>
                <a:sym typeface="Calibri"/>
              </a:rPr>
              <a:t>                                                    </a:t>
            </a:r>
          </a:p>
          <a:p>
            <a:pPr marL="514350" marR="0" lvl="0" indent="-400050" algn="l" rtl="0">
              <a:spcBef>
                <a:spcPts val="360"/>
              </a:spcBef>
              <a:buClr>
                <a:schemeClr val="dk1"/>
              </a:buClr>
              <a:buFont typeface="Calibri"/>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360"/>
              </a:spcBef>
              <a:buClr>
                <a:schemeClr val="dk1"/>
              </a:buClr>
              <a:buFont typeface="Arial"/>
              <a:buNone/>
            </a:pPr>
            <a:endParaRPr sz="1800" b="1" i="0" u="none" strike="noStrike" cap="none" baseline="0">
              <a:solidFill>
                <a:schemeClr val="dk1"/>
              </a:solidFill>
              <a:latin typeface="Calibri"/>
              <a:ea typeface="Calibri"/>
              <a:cs typeface="Calibri"/>
              <a:sym typeface="Calibri"/>
            </a:endParaRPr>
          </a:p>
          <a:p>
            <a:pPr marL="0" marR="0" lvl="0" indent="0" algn="l" rtl="0">
              <a:spcBef>
                <a:spcPts val="480"/>
              </a:spcBef>
              <a:buClr>
                <a:schemeClr val="dk1"/>
              </a:buClr>
              <a:buSzPct val="25000"/>
              <a:buFont typeface="Arial"/>
              <a:buNone/>
            </a:pPr>
            <a:r>
              <a:rPr lang="en-US" sz="2400" b="1" i="0" u="none" strike="noStrike" cap="none" baseline="0">
                <a:solidFill>
                  <a:schemeClr val="dk1"/>
                </a:solidFill>
                <a:latin typeface="Calibri"/>
                <a:ea typeface="Calibri"/>
                <a:cs typeface="Calibri"/>
                <a:sym typeface="Calibri"/>
              </a:rPr>
              <a:t>Turnaround Kit </a:t>
            </a:r>
            <a:r>
              <a:rPr lang="en-US" sz="2400" b="0" i="0" u="none" strike="noStrike" cap="none" baseline="0">
                <a:solidFill>
                  <a:schemeClr val="dk1"/>
                </a:solidFill>
                <a:latin typeface="Calibri"/>
                <a:ea typeface="Calibri"/>
                <a:cs typeface="Calibri"/>
                <a:sym typeface="Calibri"/>
              </a:rPr>
              <a:t> (172 PV)						</a:t>
            </a:r>
            <a:r>
              <a:rPr lang="en-US" sz="2400" b="1" i="0" u="none" strike="noStrike" cap="none" baseline="0">
                <a:solidFill>
                  <a:schemeClr val="dk1"/>
                </a:solidFill>
                <a:latin typeface="Calibri"/>
                <a:ea typeface="Calibri"/>
                <a:cs typeface="Calibri"/>
                <a:sym typeface="Calibri"/>
              </a:rPr>
              <a:t>Any Gold Kit</a:t>
            </a:r>
          </a:p>
        </p:txBody>
      </p:sp>
      <p:pic>
        <p:nvPicPr>
          <p:cNvPr id="114" name="Shape 114"/>
          <p:cNvPicPr preferRelativeResize="0"/>
          <p:nvPr/>
        </p:nvPicPr>
        <p:blipFill rotWithShape="1">
          <a:blip r:embed="rId10">
            <a:alphaModFix/>
          </a:blip>
          <a:srcRect/>
          <a:stretch/>
        </p:blipFill>
        <p:spPr>
          <a:xfrm>
            <a:off x="6409339" y="1847065"/>
            <a:ext cx="1443158" cy="1443158"/>
          </a:xfrm>
          <a:prstGeom prst="rect">
            <a:avLst/>
          </a:prstGeom>
          <a:noFill/>
          <a:ln>
            <a:noFill/>
          </a:ln>
        </p:spPr>
      </p:pic>
      <p:pic>
        <p:nvPicPr>
          <p:cNvPr id="115" name="Shape 115"/>
          <p:cNvPicPr preferRelativeResize="0"/>
          <p:nvPr/>
        </p:nvPicPr>
        <p:blipFill rotWithShape="1">
          <a:blip r:embed="rId11">
            <a:alphaModFix/>
          </a:blip>
          <a:srcRect/>
          <a:stretch/>
        </p:blipFill>
        <p:spPr>
          <a:xfrm>
            <a:off x="3499439" y="3258760"/>
            <a:ext cx="1765662" cy="1765662"/>
          </a:xfrm>
          <a:prstGeom prst="rect">
            <a:avLst/>
          </a:prstGeom>
          <a:noFill/>
          <a:ln>
            <a:noFill/>
          </a:ln>
        </p:spPr>
      </p:pic>
      <p:sp>
        <p:nvSpPr>
          <p:cNvPr id="116" name="Shape 116"/>
          <p:cNvSpPr/>
          <p:nvPr/>
        </p:nvSpPr>
        <p:spPr>
          <a:xfrm>
            <a:off x="2616291" y="4447862"/>
            <a:ext cx="3594402" cy="461664"/>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2400" b="1" i="0" u="none" strike="noStrike" cap="none" baseline="0">
                <a:solidFill>
                  <a:schemeClr val="dk1"/>
                </a:solidFill>
                <a:latin typeface="Calibri"/>
                <a:ea typeface="Calibri"/>
                <a:cs typeface="Calibri"/>
                <a:sym typeface="Calibri"/>
              </a:rPr>
              <a:t>Family Shake Pack (111PV</a:t>
            </a:r>
            <a:r>
              <a:rPr lang="en-US" sz="2400" b="0" i="0" u="none" strike="noStrike" cap="none" baseline="0">
                <a:solidFill>
                  <a:schemeClr val="dk1"/>
                </a:solidFill>
                <a:latin typeface="Calibri"/>
                <a:ea typeface="Calibri"/>
                <a:cs typeface="Calibri"/>
                <a:sym typeface="Calibri"/>
              </a:rPr>
              <a:t>)</a:t>
            </a:r>
          </a:p>
        </p:txBody>
      </p:sp>
    </p:spTree>
  </p:cSld>
  <p:clrMapOvr>
    <a:masterClrMapping/>
  </p:clrMapOvr>
  <p:transition spd="slow">
    <p:cu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t>So...I walked into the bank and did this yesterday! </a:t>
            </a:r>
            <a:r>
              <a:rPr lang="en-US" sz="2400" dirty="0" err="1"/>
              <a:t>WooHoo</a:t>
            </a:r>
            <a:r>
              <a:rPr lang="en-US" sz="2400" dirty="0"/>
              <a:t>!!!! Mortgage done, check</a:t>
            </a:r>
            <a:r>
              <a:rPr lang="en-US" sz="2400" dirty="0" smtClean="0"/>
              <a:t>.  Crystal Johnson</a:t>
            </a:r>
            <a:endParaRPr lang="en-US" sz="2400" dirty="0"/>
          </a:p>
        </p:txBody>
      </p:sp>
      <p:pic>
        <p:nvPicPr>
          <p:cNvPr id="4" name="Content Placeholder 3"/>
          <p:cNvPicPr>
            <a:picLocks noGrp="1" noChangeAspect="1"/>
          </p:cNvPicPr>
          <p:nvPr>
            <p:ph idx="1"/>
          </p:nvPr>
        </p:nvPicPr>
        <p:blipFill>
          <a:blip r:embed="rId2"/>
          <a:srcRect t="13336" b="13336"/>
          <a:stretch>
            <a:fillRect/>
          </a:stretch>
        </p:blipFill>
        <p:spPr/>
      </p:pic>
    </p:spTree>
    <p:extLst>
      <p:ext uri="{BB962C8B-B14F-4D97-AF65-F5344CB8AC3E}">
        <p14:creationId xmlns:p14="http://schemas.microsoft.com/office/powerpoint/2010/main" val="548276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533400" y="1371600"/>
            <a:ext cx="7572806" cy="2416046"/>
          </a:xfrm>
          <a:prstGeom prst="rect">
            <a:avLst/>
          </a:prstGeom>
          <a:noFill/>
          <a:ln w="9525">
            <a:noFill/>
            <a:miter lim="800000"/>
            <a:headEnd/>
            <a:tailEnd/>
          </a:ln>
        </p:spPr>
        <p:txBody>
          <a:bodyPr wrap="square">
            <a:spAutoFit/>
          </a:bodyPr>
          <a:lstStyle/>
          <a:p>
            <a:endParaRPr lang="en-US" sz="1100" dirty="0"/>
          </a:p>
          <a:p>
            <a:r>
              <a:rPr lang="en-US" sz="2800" dirty="0" err="1" smtClean="0"/>
              <a:t>Vitalizer</a:t>
            </a:r>
            <a:r>
              <a:rPr lang="en-US" sz="2800" dirty="0" smtClean="0"/>
              <a:t>						55 PV</a:t>
            </a:r>
            <a:endParaRPr lang="en-US" sz="2800" dirty="0"/>
          </a:p>
          <a:p>
            <a:r>
              <a:rPr lang="en-US" sz="2800" dirty="0" err="1" smtClean="0"/>
              <a:t>Nutriferon</a:t>
            </a:r>
            <a:r>
              <a:rPr lang="en-US" sz="2800" dirty="0" smtClean="0"/>
              <a:t>						30</a:t>
            </a:r>
            <a:endParaRPr lang="en-US" sz="2800" dirty="0"/>
          </a:p>
          <a:p>
            <a:r>
              <a:rPr lang="en-US" sz="2800" dirty="0" smtClean="0"/>
              <a:t>Vitalized </a:t>
            </a:r>
            <a:r>
              <a:rPr lang="en-US" sz="2800" dirty="0" err="1" smtClean="0"/>
              <a:t>Immunit</a:t>
            </a:r>
            <a:r>
              <a:rPr lang="en-US" sz="2800" dirty="0" smtClean="0"/>
              <a:t>					16</a:t>
            </a:r>
            <a:endParaRPr lang="en-US" sz="2800" dirty="0"/>
          </a:p>
          <a:p>
            <a:r>
              <a:rPr lang="en-US" sz="2800" dirty="0">
                <a:ea typeface="ＭＳ Ｐゴシック" pitchFamily="34" charset="-128"/>
              </a:rPr>
              <a:t>Defend &amp;</a:t>
            </a:r>
            <a:r>
              <a:rPr lang="en-US" sz="2800" dirty="0" smtClean="0">
                <a:ea typeface="ＭＳ Ｐゴシック" pitchFamily="34" charset="-128"/>
              </a:rPr>
              <a:t> </a:t>
            </a:r>
            <a:r>
              <a:rPr lang="en-US" sz="2800" dirty="0">
                <a:ea typeface="ＭＳ Ｐゴシック" pitchFamily="34" charset="-128"/>
              </a:rPr>
              <a:t>Resist Echinacea </a:t>
            </a:r>
            <a:r>
              <a:rPr lang="en-US" sz="2800" dirty="0" smtClean="0">
                <a:ea typeface="ＭＳ Ｐゴシック" pitchFamily="34" charset="-128"/>
              </a:rPr>
              <a:t>Complex	</a:t>
            </a:r>
            <a:r>
              <a:rPr lang="en-US" sz="2800" u="sng" dirty="0" smtClean="0">
                <a:ea typeface="ＭＳ Ｐゴシック" pitchFamily="34" charset="-128"/>
              </a:rPr>
              <a:t>13</a:t>
            </a:r>
            <a:endParaRPr lang="en-US" sz="2800" u="sng" dirty="0">
              <a:ea typeface="ＭＳ Ｐゴシック" pitchFamily="34" charset="-128"/>
            </a:endParaRPr>
          </a:p>
          <a:p>
            <a:r>
              <a:rPr lang="en-US" sz="2800" dirty="0" smtClean="0"/>
              <a:t>					                 109</a:t>
            </a:r>
            <a:endParaRPr lang="en-US" sz="2800" dirty="0"/>
          </a:p>
        </p:txBody>
      </p:sp>
      <p:sp>
        <p:nvSpPr>
          <p:cNvPr id="30722" name="Title 1"/>
          <p:cNvSpPr>
            <a:spLocks noGrp="1"/>
          </p:cNvSpPr>
          <p:nvPr>
            <p:ph type="title"/>
          </p:nvPr>
        </p:nvSpPr>
        <p:spPr>
          <a:xfrm>
            <a:off x="457200" y="381000"/>
            <a:ext cx="6248400" cy="838200"/>
          </a:xfrm>
          <a:solidFill>
            <a:schemeClr val="accent1">
              <a:lumMod val="40000"/>
              <a:lumOff val="60000"/>
            </a:schemeClr>
          </a:solidFill>
          <a:ln>
            <a:solidFill>
              <a:schemeClr val="accent1">
                <a:lumMod val="75000"/>
              </a:schemeClr>
            </a:solidFill>
          </a:ln>
        </p:spPr>
        <p:txBody>
          <a:bodyPr/>
          <a:lstStyle/>
          <a:p>
            <a:pPr algn="ctr" eaLnBrk="1" hangingPunct="1">
              <a:defRPr/>
            </a:pPr>
            <a:r>
              <a:rPr lang="en-US" sz="4000" dirty="0" smtClean="0">
                <a:ea typeface="ＭＳ Ｐゴシック" pitchFamily="34" charset="-128"/>
              </a:rPr>
              <a:t> Healthy Holidays  Program</a:t>
            </a:r>
          </a:p>
        </p:txBody>
      </p:sp>
      <p:sp>
        <p:nvSpPr>
          <p:cNvPr id="30723" name="Content Placeholder 2"/>
          <p:cNvSpPr>
            <a:spLocks noGrp="1"/>
          </p:cNvSpPr>
          <p:nvPr>
            <p:ph idx="1"/>
          </p:nvPr>
        </p:nvSpPr>
        <p:spPr>
          <a:xfrm>
            <a:off x="457200" y="3962400"/>
            <a:ext cx="6096000" cy="2286000"/>
          </a:xfrm>
          <a:ln>
            <a:solidFill>
              <a:schemeClr val="accent1">
                <a:lumMod val="60000"/>
                <a:lumOff val="40000"/>
              </a:schemeClr>
            </a:solidFill>
          </a:ln>
        </p:spPr>
        <p:txBody>
          <a:bodyPr>
            <a:normAutofit/>
          </a:bodyPr>
          <a:lstStyle/>
          <a:p>
            <a:pPr eaLnBrk="1" hangingPunct="1">
              <a:buClr>
                <a:schemeClr val="accent1"/>
              </a:buClr>
              <a:buFont typeface="Wingdings 2" pitchFamily="18" charset="2"/>
              <a:buNone/>
              <a:defRPr/>
            </a:pPr>
            <a:r>
              <a:rPr lang="en-US" dirty="0" smtClean="0">
                <a:ea typeface="ＭＳ Ｐゴシック" pitchFamily="34" charset="-128"/>
              </a:rPr>
              <a:t>	</a:t>
            </a:r>
            <a:r>
              <a:rPr lang="en-US" sz="2800" dirty="0" smtClean="0">
                <a:ea typeface="ＭＳ Ｐゴシック" pitchFamily="34" charset="-128"/>
              </a:rPr>
              <a:t>For additional help:			</a:t>
            </a:r>
          </a:p>
          <a:p>
            <a:pPr eaLnBrk="1" hangingPunct="1">
              <a:buClr>
                <a:schemeClr val="accent1"/>
              </a:buClr>
              <a:defRPr/>
            </a:pPr>
            <a:r>
              <a:rPr lang="en-US" sz="2800" dirty="0" smtClean="0">
                <a:ea typeface="ＭＳ Ｐゴシック" pitchFamily="34" charset="-128"/>
              </a:rPr>
              <a:t>Garlic</a:t>
            </a:r>
          </a:p>
          <a:p>
            <a:pPr eaLnBrk="1" hangingPunct="1">
              <a:buClr>
                <a:schemeClr val="accent1"/>
              </a:buClr>
              <a:defRPr/>
            </a:pPr>
            <a:r>
              <a:rPr lang="en-US" sz="2800" dirty="0" smtClean="0">
                <a:ea typeface="ＭＳ Ｐゴシック" pitchFamily="34" charset="-128"/>
              </a:rPr>
              <a:t>Immunity Formula I</a:t>
            </a:r>
          </a:p>
          <a:p>
            <a:pPr eaLnBrk="1" hangingPunct="1">
              <a:buClr>
                <a:schemeClr val="accent1"/>
              </a:buClr>
              <a:defRPr/>
            </a:pPr>
            <a:r>
              <a:rPr lang="en-US" sz="2800" dirty="0" smtClean="0">
                <a:ea typeface="ＭＳ Ｐゴシック" pitchFamily="34" charset="-128"/>
              </a:rPr>
              <a:t>Vita C</a:t>
            </a:r>
            <a:endParaRPr lang="en-US" sz="2000" dirty="0" smtClean="0">
              <a:ea typeface="ＭＳ Ｐゴシック" pitchFamily="34" charset="-128"/>
            </a:endParaRPr>
          </a:p>
        </p:txBody>
      </p:sp>
      <p:pic>
        <p:nvPicPr>
          <p:cNvPr id="26629" name="Picture 23" descr="Nutriferon_V2.png"/>
          <p:cNvPicPr>
            <a:picLocks noChangeAspect="1"/>
          </p:cNvPicPr>
          <p:nvPr/>
        </p:nvPicPr>
        <p:blipFill>
          <a:blip r:embed="rId2" cstate="print"/>
          <a:srcRect b="17593"/>
          <a:stretch>
            <a:fillRect/>
          </a:stretch>
        </p:blipFill>
        <p:spPr bwMode="auto">
          <a:xfrm>
            <a:off x="8106206" y="45756"/>
            <a:ext cx="804811" cy="1432487"/>
          </a:xfrm>
          <a:prstGeom prst="rect">
            <a:avLst/>
          </a:prstGeom>
          <a:noFill/>
          <a:ln w="9525">
            <a:noFill/>
            <a:miter lim="800000"/>
            <a:headEnd/>
            <a:tailEnd/>
          </a:ln>
        </p:spPr>
      </p:pic>
      <p:pic>
        <p:nvPicPr>
          <p:cNvPr id="26630" name="Picture 3"/>
          <p:cNvPicPr>
            <a:picLocks noChangeAspect="1" noChangeArrowheads="1"/>
          </p:cNvPicPr>
          <p:nvPr/>
        </p:nvPicPr>
        <p:blipFill>
          <a:blip r:embed="rId3" cstate="print"/>
          <a:srcRect b="4347"/>
          <a:stretch>
            <a:fillRect/>
          </a:stretch>
        </p:blipFill>
        <p:spPr bwMode="auto">
          <a:xfrm>
            <a:off x="7528352" y="2358766"/>
            <a:ext cx="1589814" cy="4118234"/>
          </a:xfrm>
          <a:prstGeom prst="rect">
            <a:avLst/>
          </a:prstGeom>
          <a:noFill/>
          <a:ln w="9525">
            <a:noFill/>
            <a:miter lim="800000"/>
            <a:headEnd/>
            <a:tailEnd/>
          </a:ln>
        </p:spPr>
      </p:pic>
      <p:pic>
        <p:nvPicPr>
          <p:cNvPr id="2050" name="Picture 2" descr="http://images.shaklee.com/canada/highres/nutrition/57110.jpg?primaryTab=training&amp;secondaryTab=library"/>
          <p:cNvPicPr>
            <a:picLocks noChangeAspect="1" noChangeArrowheads="1"/>
          </p:cNvPicPr>
          <p:nvPr/>
        </p:nvPicPr>
        <p:blipFill>
          <a:blip r:embed="rId4" cstate="print"/>
          <a:srcRect/>
          <a:stretch>
            <a:fillRect/>
          </a:stretch>
        </p:blipFill>
        <p:spPr bwMode="auto">
          <a:xfrm>
            <a:off x="6775483" y="5088121"/>
            <a:ext cx="752869" cy="1474057"/>
          </a:xfrm>
          <a:prstGeom prst="rect">
            <a:avLst/>
          </a:prstGeom>
          <a:noFill/>
        </p:spPr>
      </p:pic>
    </p:spTree>
    <p:extLst>
      <p:ext uri="{BB962C8B-B14F-4D97-AF65-F5344CB8AC3E}">
        <p14:creationId xmlns:p14="http://schemas.microsoft.com/office/powerpoint/2010/main" val="42204691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body" idx="1"/>
          </p:nvPr>
        </p:nvSpPr>
        <p:spPr>
          <a:xfrm>
            <a:off x="468046" y="1612864"/>
            <a:ext cx="8231111" cy="4733999"/>
          </a:xfrm>
          <a:prstGeom prst="rect">
            <a:avLst/>
          </a:prstGeom>
          <a:noFill/>
          <a:ln>
            <a:noFill/>
          </a:ln>
        </p:spPr>
        <p:txBody>
          <a:bodyPr lIns="91425" tIns="45700" rIns="91425" bIns="45700" anchor="t" anchorCtr="0">
            <a:noAutofit/>
          </a:bodyPr>
          <a:lstStyle/>
          <a:p>
            <a:pPr marL="342900" marR="0" lvl="0" indent="-342900" algn="l" rtl="0">
              <a:spcBef>
                <a:spcPts val="480"/>
              </a:spcBef>
              <a:buClr>
                <a:srgbClr val="6F6E6F"/>
              </a:buClr>
              <a:buSzPct val="100000"/>
              <a:buFont typeface="Arial"/>
              <a:buChar char="•"/>
            </a:pPr>
            <a:r>
              <a:rPr lang="en-US" sz="2400" dirty="0">
                <a:solidFill>
                  <a:schemeClr val="tx1"/>
                </a:solidFill>
              </a:rPr>
              <a:t>We will want to close November </a:t>
            </a:r>
            <a:endParaRPr lang="en-US" sz="2400" dirty="0" smtClean="0">
              <a:solidFill>
                <a:schemeClr val="tx1"/>
              </a:solidFill>
            </a:endParaRPr>
          </a:p>
          <a:p>
            <a:pPr marL="0" marR="0" lvl="0" indent="0" algn="l" rtl="0">
              <a:spcBef>
                <a:spcPts val="480"/>
              </a:spcBef>
              <a:buClr>
                <a:srgbClr val="6F6E6F"/>
              </a:buClr>
              <a:buSzPct val="100000"/>
              <a:buNone/>
            </a:pPr>
            <a:r>
              <a:rPr lang="en-US" sz="2400" dirty="0" smtClean="0">
                <a:solidFill>
                  <a:schemeClr val="tx1"/>
                </a:solidFill>
              </a:rPr>
              <a:t>strong in </a:t>
            </a:r>
            <a:r>
              <a:rPr lang="en-US" sz="2400" dirty="0">
                <a:solidFill>
                  <a:schemeClr val="tx1"/>
                </a:solidFill>
              </a:rPr>
              <a:t>anticipation of new promotion coming </a:t>
            </a:r>
            <a:r>
              <a:rPr lang="en-US" sz="2400" dirty="0" smtClean="0">
                <a:solidFill>
                  <a:schemeClr val="tx1"/>
                </a:solidFill>
              </a:rPr>
              <a:t>from </a:t>
            </a:r>
            <a:r>
              <a:rPr lang="en-US" sz="2400" dirty="0">
                <a:solidFill>
                  <a:schemeClr val="tx1"/>
                </a:solidFill>
              </a:rPr>
              <a:t>the company.</a:t>
            </a:r>
          </a:p>
          <a:p>
            <a:pPr marL="342900" marR="0" lvl="0" indent="-342900" algn="l" rtl="0">
              <a:spcBef>
                <a:spcPts val="480"/>
              </a:spcBef>
              <a:buClr>
                <a:srgbClr val="6F6E6F"/>
              </a:buClr>
              <a:buSzPct val="100000"/>
              <a:buFont typeface="Arial"/>
              <a:buChar char="•"/>
            </a:pPr>
            <a:r>
              <a:rPr lang="en-US" sz="2400" dirty="0">
                <a:solidFill>
                  <a:schemeClr val="tx1"/>
                </a:solidFill>
              </a:rPr>
              <a:t>To generate the majority of our December PV early in the month, set up now a Customer Appreciation promotion  for those who order by December 15…</a:t>
            </a:r>
          </a:p>
          <a:p>
            <a:pPr marL="0" marR="0" lvl="0" indent="457200" algn="l" rtl="0">
              <a:spcBef>
                <a:spcPts val="480"/>
              </a:spcBef>
              <a:buNone/>
            </a:pPr>
            <a:r>
              <a:rPr lang="en-US" sz="2400" dirty="0">
                <a:solidFill>
                  <a:schemeClr val="tx1"/>
                </a:solidFill>
              </a:rPr>
              <a:t>--</a:t>
            </a:r>
            <a:r>
              <a:rPr lang="en-US" dirty="0">
                <a:solidFill>
                  <a:schemeClr val="tx1"/>
                </a:solidFill>
              </a:rPr>
              <a:t>such as </a:t>
            </a:r>
            <a:r>
              <a:rPr lang="en-US" dirty="0" smtClean="0">
                <a:solidFill>
                  <a:schemeClr val="tx1"/>
                </a:solidFill>
              </a:rPr>
              <a:t>... </a:t>
            </a:r>
            <a:r>
              <a:rPr lang="en-US" dirty="0">
                <a:solidFill>
                  <a:schemeClr val="tx1"/>
                </a:solidFill>
              </a:rPr>
              <a:t>free or reduced shipping</a:t>
            </a:r>
          </a:p>
          <a:p>
            <a:pPr marL="457200" marR="0" indent="0" algn="l" rtl="0">
              <a:spcBef>
                <a:spcPts val="480"/>
              </a:spcBef>
              <a:buNone/>
            </a:pPr>
            <a:r>
              <a:rPr lang="en-US" dirty="0">
                <a:solidFill>
                  <a:schemeClr val="tx1"/>
                </a:solidFill>
              </a:rPr>
              <a:t>--free product, like Vita D-3, Scour Off, Meadow Blend </a:t>
            </a:r>
            <a:r>
              <a:rPr lang="en-US" dirty="0" smtClean="0">
                <a:solidFill>
                  <a:schemeClr val="tx1"/>
                </a:solidFill>
              </a:rPr>
              <a:t>Bar</a:t>
            </a:r>
            <a:r>
              <a:rPr lang="en-US" dirty="0">
                <a:solidFill>
                  <a:schemeClr val="tx1"/>
                </a:solidFill>
              </a:rPr>
              <a:t>, Herbal Blend multi-purpose cream, H Wipes, Germ-Off Wipes, </a:t>
            </a:r>
            <a:r>
              <a:rPr lang="en-US" dirty="0" err="1">
                <a:solidFill>
                  <a:schemeClr val="tx1"/>
                </a:solidFill>
              </a:rPr>
              <a:t>etc</a:t>
            </a:r>
            <a:endParaRPr lang="en-US" dirty="0">
              <a:solidFill>
                <a:schemeClr val="tx1"/>
              </a:solidFill>
            </a:endParaRPr>
          </a:p>
          <a:p>
            <a:pPr marL="457200" marR="0" lvl="0" indent="-228600" algn="l" rtl="0">
              <a:spcBef>
                <a:spcPts val="480"/>
              </a:spcBef>
              <a:buSzPct val="100000"/>
            </a:pPr>
            <a:r>
              <a:rPr lang="en-US" sz="2400" dirty="0">
                <a:solidFill>
                  <a:schemeClr val="tx1"/>
                </a:solidFill>
              </a:rPr>
              <a:t>Be mindful to have conversations that connect over the holidays .. to discover needs and to build rapport and relationship</a:t>
            </a:r>
            <a:r>
              <a:rPr lang="en-US" sz="2400" dirty="0" smtClean="0">
                <a:solidFill>
                  <a:schemeClr val="tx1"/>
                </a:solidFill>
              </a:rPr>
              <a:t>.                        </a:t>
            </a:r>
            <a:r>
              <a:rPr lang="en-US" sz="2400" dirty="0" smtClean="0">
                <a:solidFill>
                  <a:schemeClr val="tx1"/>
                </a:solidFill>
              </a:rPr>
              <a:t>                            </a:t>
            </a:r>
            <a:r>
              <a:rPr lang="en-US" sz="2400" dirty="0" err="1" smtClean="0">
                <a:solidFill>
                  <a:schemeClr val="tx1"/>
                </a:solidFill>
              </a:rPr>
              <a:t>becky</a:t>
            </a:r>
            <a:endParaRPr lang="en-US" sz="2400" dirty="0">
              <a:solidFill>
                <a:schemeClr val="tx1"/>
              </a:solidFill>
            </a:endParaRPr>
          </a:p>
        </p:txBody>
      </p:sp>
      <p:sp>
        <p:nvSpPr>
          <p:cNvPr id="284" name="Shape 284"/>
          <p:cNvSpPr txBox="1">
            <a:spLocks noGrp="1"/>
          </p:cNvSpPr>
          <p:nvPr>
            <p:ph type="title"/>
          </p:nvPr>
        </p:nvSpPr>
        <p:spPr>
          <a:xfrm>
            <a:off x="459016" y="319275"/>
            <a:ext cx="5096545" cy="1143000"/>
          </a:xfrm>
          <a:prstGeom prst="rect">
            <a:avLst/>
          </a:prstGeom>
          <a:noFill/>
          <a:ln w="38100"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a:solidFill>
                  <a:schemeClr val="dk1"/>
                </a:solidFill>
                <a:latin typeface="Calibri"/>
                <a:ea typeface="Calibri"/>
                <a:cs typeface="Calibri"/>
                <a:sym typeface="Calibri"/>
              </a:rPr>
              <a:t>Action Steps for Session #1</a:t>
            </a:r>
            <a:r>
              <a:rPr lang="en-US" sz="3200" dirty="0"/>
              <a:t>3</a:t>
            </a:r>
            <a:r>
              <a:rPr lang="en-US" sz="3200" b="0" i="0" u="none" strike="noStrike" cap="none" baseline="0" dirty="0">
                <a:solidFill>
                  <a:schemeClr val="dk1"/>
                </a:solidFill>
                <a:latin typeface="Calibri"/>
                <a:ea typeface="Calibri"/>
                <a:cs typeface="Calibri"/>
                <a:sym typeface="Calibri"/>
              </a:rPr>
              <a:t/>
            </a:r>
            <a:br>
              <a:rPr lang="en-US" sz="3200" b="0" i="0" u="none" strike="noStrike" cap="none" baseline="0" dirty="0">
                <a:solidFill>
                  <a:schemeClr val="dk1"/>
                </a:solidFill>
                <a:latin typeface="Calibri"/>
                <a:ea typeface="Calibri"/>
                <a:cs typeface="Calibri"/>
                <a:sym typeface="Calibri"/>
              </a:rPr>
            </a:br>
            <a:r>
              <a:rPr lang="en-US" sz="3200" dirty="0"/>
              <a:t>Time </a:t>
            </a:r>
          </a:p>
        </p:txBody>
      </p:sp>
      <p:sp>
        <p:nvSpPr>
          <p:cNvPr id="2" name="Rectangle 1"/>
          <p:cNvSpPr/>
          <p:nvPr/>
        </p:nvSpPr>
        <p:spPr>
          <a:xfrm>
            <a:off x="5809134" y="319275"/>
            <a:ext cx="3170467" cy="1569660"/>
          </a:xfrm>
          <a:prstGeom prst="rect">
            <a:avLst/>
          </a:prstGeom>
          <a:ln>
            <a:solidFill>
              <a:schemeClr val="accent5">
                <a:lumMod val="75000"/>
              </a:schemeClr>
            </a:solidFill>
          </a:ln>
        </p:spPr>
        <p:txBody>
          <a:bodyPr wrap="square">
            <a:spAutoFit/>
          </a:bodyPr>
          <a:lstStyle/>
          <a:p>
            <a:pPr algn="ctr"/>
            <a:r>
              <a:rPr lang="en-US" sz="2400" dirty="0"/>
              <a:t>100 Days to Amazing - Fall, 2015:  </a:t>
            </a:r>
            <a:r>
              <a:rPr lang="en-US" sz="2400" dirty="0" smtClean="0"/>
              <a:t> </a:t>
            </a:r>
            <a:r>
              <a:rPr lang="en-US" sz="2400" dirty="0"/>
              <a:t>#8  Goal </a:t>
            </a:r>
            <a:r>
              <a:rPr lang="en-US" sz="2400" dirty="0" smtClean="0"/>
              <a:t>Setting/ </a:t>
            </a:r>
            <a:r>
              <a:rPr lang="en-US" sz="2400" dirty="0"/>
              <a:t>Affirmations</a:t>
            </a:r>
          </a:p>
        </p:txBody>
      </p:sp>
    </p:spTree>
  </p:cSld>
  <p:clrMapOvr>
    <a:masterClrMapping/>
  </p:clrMapOvr>
  <p:transition spd="slow">
    <p:cu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Shape 289"/>
          <p:cNvSpPr txBox="1">
            <a:spLocks noGrp="1"/>
          </p:cNvSpPr>
          <p:nvPr>
            <p:ph type="body" idx="1"/>
          </p:nvPr>
        </p:nvSpPr>
        <p:spPr>
          <a:xfrm>
            <a:off x="1045325" y="2178600"/>
            <a:ext cx="7270199" cy="3267900"/>
          </a:xfrm>
          <a:prstGeom prst="rect">
            <a:avLst/>
          </a:prstGeom>
          <a:noFill/>
          <a:ln w="38100" cap="flat" cmpd="sng">
            <a:solidFill>
              <a:srgbClr val="205867"/>
            </a:solidFill>
            <a:prstDash val="solid"/>
            <a:round/>
            <a:headEnd type="none" w="med" len="med"/>
            <a:tailEnd type="none" w="med" len="med"/>
          </a:ln>
        </p:spPr>
        <p:txBody>
          <a:bodyPr lIns="91425" tIns="45700" rIns="91425" bIns="45700" anchor="t" anchorCtr="0">
            <a:noAutofit/>
          </a:bodyPr>
          <a:lstStyle/>
          <a:p>
            <a:pPr marL="0" marR="0" lvl="0" indent="0" algn="l" rtl="0">
              <a:spcBef>
                <a:spcPts val="560"/>
              </a:spcBef>
              <a:buClr>
                <a:srgbClr val="6F6E6F"/>
              </a:buClr>
              <a:buFont typeface="Arial"/>
              <a:buNone/>
            </a:pPr>
            <a:endParaRPr sz="2800" b="0" i="0" u="none" strike="noStrike" cap="none" baseline="0" dirty="0">
              <a:solidFill>
                <a:srgbClr val="6F6E6F"/>
              </a:solidFill>
              <a:latin typeface="Calibri"/>
              <a:ea typeface="Calibri"/>
              <a:cs typeface="Calibri"/>
              <a:sym typeface="Calibri"/>
            </a:endParaRP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tx1"/>
                </a:solidFill>
                <a:latin typeface="Calibri"/>
                <a:ea typeface="Calibri"/>
                <a:cs typeface="Calibri"/>
                <a:sym typeface="Calibri"/>
              </a:rPr>
              <a:t>Nov 26 – Happy Thanksgiving .. No Webinar</a:t>
            </a:r>
          </a:p>
          <a:p>
            <a:pPr marL="342900" marR="0" lvl="0" indent="-342900" algn="l" rtl="0">
              <a:spcBef>
                <a:spcPts val="560"/>
              </a:spcBef>
              <a:buClr>
                <a:srgbClr val="6F6E6F"/>
              </a:buClr>
              <a:buSzPct val="100000"/>
              <a:buFont typeface="Arial"/>
              <a:buChar char="•"/>
            </a:pPr>
            <a:r>
              <a:rPr lang="en-US" sz="2800" b="0" i="0" u="none" strike="noStrike" cap="none" baseline="0" dirty="0">
                <a:solidFill>
                  <a:schemeClr val="tx1"/>
                </a:solidFill>
                <a:latin typeface="Calibri"/>
                <a:ea typeface="Calibri"/>
                <a:cs typeface="Calibri"/>
                <a:sym typeface="Calibri"/>
              </a:rPr>
              <a:t>Final Session 14 – Margaret </a:t>
            </a:r>
            <a:r>
              <a:rPr lang="en-US" sz="2800" b="0" i="0" u="none" strike="noStrike" cap="none" baseline="0" dirty="0" err="1">
                <a:solidFill>
                  <a:schemeClr val="tx1"/>
                </a:solidFill>
                <a:latin typeface="Calibri"/>
                <a:ea typeface="Calibri"/>
                <a:cs typeface="Calibri"/>
                <a:sym typeface="Calibri"/>
              </a:rPr>
              <a:t>Trost</a:t>
            </a:r>
            <a:r>
              <a:rPr lang="en-US" sz="2800" b="0" i="0" u="none" strike="noStrike" cap="none" baseline="0" dirty="0">
                <a:solidFill>
                  <a:schemeClr val="tx1"/>
                </a:solidFill>
                <a:latin typeface="Calibri"/>
                <a:ea typeface="Calibri"/>
                <a:cs typeface="Calibri"/>
                <a:sym typeface="Calibri"/>
              </a:rPr>
              <a:t>  Dec 3 </a:t>
            </a:r>
          </a:p>
          <a:p>
            <a:pPr marL="342900" marR="0" lvl="0" indent="-165100" algn="l" rtl="0">
              <a:spcBef>
                <a:spcPts val="560"/>
              </a:spcBef>
              <a:buClr>
                <a:srgbClr val="6F6E6F"/>
              </a:buClr>
              <a:buFont typeface="Arial"/>
              <a:buNone/>
            </a:pPr>
            <a:endParaRPr sz="2800" b="0" i="0" u="none" strike="noStrike" cap="none" baseline="0" dirty="0">
              <a:solidFill>
                <a:schemeClr val="tx1"/>
              </a:solidFill>
              <a:latin typeface="Calibri"/>
              <a:ea typeface="Calibri"/>
              <a:cs typeface="Calibri"/>
              <a:sym typeface="Calibri"/>
            </a:endParaRPr>
          </a:p>
          <a:p>
            <a:pPr marL="0" marR="0" lvl="0" indent="0" algn="l" rtl="0">
              <a:spcBef>
                <a:spcPts val="560"/>
              </a:spcBef>
              <a:buClr>
                <a:srgbClr val="6F6E6F"/>
              </a:buClr>
              <a:buSzPct val="25000"/>
              <a:buFont typeface="Arial"/>
              <a:buNone/>
            </a:pPr>
            <a:r>
              <a:rPr lang="en-US" sz="2800" dirty="0">
                <a:solidFill>
                  <a:schemeClr val="tx1"/>
                </a:solidFill>
              </a:rPr>
              <a:t>Thursday January 14    Classes Resume in 2016 </a:t>
            </a:r>
          </a:p>
          <a:p>
            <a:pPr marL="342900" marR="0" lvl="0" indent="-165100" algn="l" rtl="0">
              <a:spcBef>
                <a:spcPts val="560"/>
              </a:spcBef>
              <a:buClr>
                <a:srgbClr val="6F6E6F"/>
              </a:buClr>
              <a:buSzPct val="100000"/>
              <a:buFont typeface="Arial"/>
              <a:buNone/>
            </a:pPr>
            <a:r>
              <a:rPr lang="en-US" sz="2800" dirty="0">
                <a:solidFill>
                  <a:schemeClr val="tx1"/>
                </a:solidFill>
              </a:rPr>
              <a:t>January 21 -- 8 </a:t>
            </a:r>
            <a:r>
              <a:rPr lang="en-US" sz="2800">
                <a:solidFill>
                  <a:schemeClr val="tx1"/>
                </a:solidFill>
              </a:rPr>
              <a:t>Weeks </a:t>
            </a:r>
            <a:r>
              <a:rPr lang="en-US" sz="2800" smtClean="0">
                <a:solidFill>
                  <a:schemeClr val="tx1"/>
                </a:solidFill>
              </a:rPr>
              <a:t>to</a:t>
            </a:r>
            <a:r>
              <a:rPr lang="en-US" sz="2800" smtClean="0">
                <a:solidFill>
                  <a:schemeClr val="tx1"/>
                </a:solidFill>
              </a:rPr>
              <a:t> </a:t>
            </a:r>
            <a:r>
              <a:rPr lang="en-US" sz="2800" dirty="0">
                <a:solidFill>
                  <a:schemeClr val="tx1"/>
                </a:solidFill>
              </a:rPr>
              <a:t>Director Begins </a:t>
            </a:r>
          </a:p>
        </p:txBody>
      </p:sp>
      <p:sp>
        <p:nvSpPr>
          <p:cNvPr id="290" name="Shape 290"/>
          <p:cNvSpPr txBox="1">
            <a:spLocks noGrp="1"/>
          </p:cNvSpPr>
          <p:nvPr>
            <p:ph type="title"/>
          </p:nvPr>
        </p:nvSpPr>
        <p:spPr>
          <a:xfrm>
            <a:off x="457199" y="659841"/>
            <a:ext cx="7970094" cy="11430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a:solidFill>
                  <a:schemeClr val="dk1"/>
                </a:solidFill>
                <a:latin typeface="Calibri"/>
                <a:ea typeface="Calibri"/>
                <a:cs typeface="Calibri"/>
                <a:sym typeface="Calibri"/>
              </a:rPr>
              <a:t>Coming Up </a:t>
            </a:r>
            <a:br>
              <a:rPr lang="en-US" sz="3200" b="0" i="0" u="none" strike="noStrike" cap="none" baseline="0">
                <a:solidFill>
                  <a:schemeClr val="dk1"/>
                </a:solidFill>
                <a:latin typeface="Calibri"/>
                <a:ea typeface="Calibri"/>
                <a:cs typeface="Calibri"/>
                <a:sym typeface="Calibri"/>
              </a:rPr>
            </a:br>
            <a:r>
              <a:rPr lang="en-US" sz="3200" b="0" i="0" u="none" strike="noStrike" cap="none" baseline="0">
                <a:solidFill>
                  <a:schemeClr val="dk1"/>
                </a:solidFill>
                <a:latin typeface="Calibri"/>
                <a:ea typeface="Calibri"/>
                <a:cs typeface="Calibri"/>
                <a:sym typeface="Calibri"/>
              </a:rPr>
              <a:t>November/ December 2015 Training Topics</a:t>
            </a:r>
          </a:p>
        </p:txBody>
      </p:sp>
    </p:spTree>
  </p:cSld>
  <p:clrMapOvr>
    <a:masterClrMapping/>
  </p:clrMapOvr>
  <p:transition spd="slow">
    <p:cu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dirty="0"/>
          </a:p>
        </p:txBody>
      </p:sp>
      <p:pic>
        <p:nvPicPr>
          <p:cNvPr id="4" name="Picture 3" descr="http://www.hdlatestimages.com/wp-content/uploads/2015/11/Happy-Thanksgiving-Turkey-Animated-10.gif"/>
          <p:cNvPicPr/>
          <p:nvPr/>
        </p:nvPicPr>
        <p:blipFill>
          <a:blip r:embed="rId2">
            <a:extLst>
              <a:ext uri="{28A0092B-C50C-407E-A947-70E740481C1C}">
                <a14:useLocalDpi xmlns:a14="http://schemas.microsoft.com/office/drawing/2010/main" val="0"/>
              </a:ext>
            </a:extLst>
          </a:blip>
          <a:srcRect/>
          <a:stretch>
            <a:fillRect/>
          </a:stretch>
        </p:blipFill>
        <p:spPr bwMode="auto">
          <a:xfrm>
            <a:off x="617838" y="494270"/>
            <a:ext cx="7760043" cy="5362833"/>
          </a:xfrm>
          <a:prstGeom prst="rect">
            <a:avLst/>
          </a:prstGeom>
          <a:noFill/>
          <a:ln>
            <a:noFill/>
          </a:ln>
        </p:spPr>
      </p:pic>
    </p:spTree>
    <p:extLst>
      <p:ext uri="{BB962C8B-B14F-4D97-AF65-F5344CB8AC3E}">
        <p14:creationId xmlns:p14="http://schemas.microsoft.com/office/powerpoint/2010/main" val="15540076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230898" y="365125"/>
            <a:ext cx="8619699" cy="1423011"/>
          </a:xfrm>
          <a:prstGeom prst="rect">
            <a:avLst/>
          </a:prstGeom>
          <a:noFill/>
          <a:ln w="9525" cap="flat" cmpd="sng">
            <a:solidFill>
              <a:srgbClr val="FF0000"/>
            </a:solidFill>
            <a:prstDash val="solid"/>
            <a:round/>
            <a:headEnd type="none" w="med" len="med"/>
            <a:tailEnd type="none" w="med" len="med"/>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1" i="0" u="none" strike="noStrike" cap="none" baseline="0">
                <a:solidFill>
                  <a:schemeClr val="dk1"/>
                </a:solidFill>
                <a:latin typeface="Calibri"/>
                <a:ea typeface="Calibri"/>
                <a:cs typeface="Calibri"/>
                <a:sym typeface="Calibri"/>
              </a:rPr>
              <a:t>$10 Deals—</a:t>
            </a:r>
            <a:r>
              <a:rPr lang="en-US" sz="2880" b="1" i="0" u="none" strike="noStrike" cap="none" baseline="0">
                <a:solidFill>
                  <a:schemeClr val="dk1"/>
                </a:solidFill>
                <a:latin typeface="Calibri"/>
                <a:ea typeface="Calibri"/>
                <a:cs typeface="Calibri"/>
                <a:sym typeface="Calibri"/>
              </a:rPr>
              <a:t/>
            </a:r>
            <a:br>
              <a:rPr lang="en-US" sz="2880" b="1" i="0" u="none" strike="noStrike" cap="none" baseline="0">
                <a:solidFill>
                  <a:schemeClr val="dk1"/>
                </a:solidFill>
                <a:latin typeface="Calibri"/>
                <a:ea typeface="Calibri"/>
                <a:cs typeface="Calibri"/>
                <a:sym typeface="Calibri"/>
              </a:rPr>
            </a:br>
            <a:r>
              <a:rPr lang="en-US" sz="2880" b="1" i="0" u="none" strike="noStrike" cap="none" baseline="0">
                <a:solidFill>
                  <a:schemeClr val="dk1"/>
                </a:solidFill>
                <a:latin typeface="Calibri"/>
                <a:ea typeface="Calibri"/>
                <a:cs typeface="Calibri"/>
                <a:sym typeface="Calibri"/>
              </a:rPr>
              <a:t>With the Purchase of  these 3 Collections ( all can be customized with flavor of shake and Vitalizer options)</a:t>
            </a:r>
          </a:p>
        </p:txBody>
      </p:sp>
      <p:sp>
        <p:nvSpPr>
          <p:cNvPr id="122" name="Shape 122"/>
          <p:cNvSpPr txBox="1">
            <a:spLocks noGrp="1"/>
          </p:cNvSpPr>
          <p:nvPr>
            <p:ph type="body" idx="1"/>
          </p:nvPr>
        </p:nvSpPr>
        <p:spPr>
          <a:xfrm>
            <a:off x="628650" y="2018071"/>
            <a:ext cx="7886700" cy="4641742"/>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sz="2040" b="0" i="0" u="none" strike="noStrike" cap="none" baseline="0">
                <a:solidFill>
                  <a:schemeClr val="dk1"/>
                </a:solidFill>
                <a:latin typeface="Calibri"/>
                <a:ea typeface="Calibri"/>
                <a:cs typeface="Calibri"/>
                <a:sym typeface="Calibri"/>
              </a:rPr>
              <a:t> </a:t>
            </a:r>
            <a:r>
              <a:rPr lang="en-US" sz="2040" b="1" i="0" u="none" strike="noStrike" cap="none" baseline="0">
                <a:solidFill>
                  <a:schemeClr val="dk1"/>
                </a:solidFill>
                <a:latin typeface="Calibri"/>
                <a:ea typeface="Calibri"/>
                <a:cs typeface="Calibri"/>
                <a:sym typeface="Calibri"/>
              </a:rPr>
              <a:t>Deal # 1 </a:t>
            </a:r>
            <a:r>
              <a:rPr lang="en-US" sz="2040" b="0" i="0" u="none" strike="noStrike" cap="none" baseline="0">
                <a:solidFill>
                  <a:schemeClr val="dk1"/>
                </a:solidFill>
                <a:latin typeface="Calibri"/>
                <a:ea typeface="Calibri"/>
                <a:cs typeface="Calibri"/>
                <a:sym typeface="Calibri"/>
              </a:rPr>
              <a:t>When you purchase …</a:t>
            </a:r>
          </a:p>
          <a:p>
            <a:pPr marL="342900" marR="0" lvl="0" indent="-342900" algn="l" rtl="0">
              <a:lnSpc>
                <a:spcPct val="90000"/>
              </a:lnSpc>
              <a:spcBef>
                <a:spcPts val="442"/>
              </a:spcBef>
              <a:buClr>
                <a:schemeClr val="dk1"/>
              </a:buClr>
              <a:buSzPct val="100454"/>
              <a:buFont typeface="Arial"/>
              <a:buChar char="•"/>
            </a:pPr>
            <a:r>
              <a:rPr lang="en-US" sz="2210" b="1" i="0" u="none" strike="noStrike" cap="none" baseline="0">
                <a:solidFill>
                  <a:schemeClr val="dk1"/>
                </a:solidFill>
                <a:latin typeface="Calibri"/>
                <a:ea typeface="Calibri"/>
                <a:cs typeface="Calibri"/>
                <a:sym typeface="Calibri"/>
              </a:rPr>
              <a:t>Rx for Healthier Life with Life Strip    #89383     </a:t>
            </a:r>
            <a:r>
              <a:rPr lang="en-US" sz="2040" b="0" i="0" u="none" strike="noStrike" cap="none" baseline="0">
                <a:solidFill>
                  <a:schemeClr val="dk1"/>
                </a:solidFill>
                <a:latin typeface="Calibri"/>
                <a:ea typeface="Calibri"/>
                <a:cs typeface="Calibri"/>
                <a:sym typeface="Calibri"/>
              </a:rPr>
              <a:t>  </a:t>
            </a:r>
          </a:p>
          <a:p>
            <a:pPr marL="0" marR="0" lvl="0" indent="0" algn="l" rtl="0">
              <a:lnSpc>
                <a:spcPct val="90000"/>
              </a:lnSpc>
              <a:spcBef>
                <a:spcPts val="408"/>
              </a:spcBef>
              <a:buClr>
                <a:schemeClr val="dk1"/>
              </a:buClr>
              <a:buSzPct val="25000"/>
              <a:buFont typeface="Arial"/>
              <a:buNone/>
            </a:pPr>
            <a:r>
              <a:rPr lang="en-US" sz="2040" b="0" i="0" u="none" strike="noStrike" cap="none" baseline="0">
                <a:solidFill>
                  <a:schemeClr val="dk1"/>
                </a:solidFill>
                <a:latin typeface="Calibri"/>
                <a:ea typeface="Calibri"/>
                <a:cs typeface="Calibri"/>
                <a:sym typeface="Calibri"/>
              </a:rPr>
              <a:t>( Nutriferon, Life Strip and Life Shake  89401 )</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a:solidFill>
                  <a:schemeClr val="dk1"/>
                </a:solidFill>
                <a:latin typeface="Calibri"/>
                <a:ea typeface="Calibri"/>
                <a:cs typeface="Calibri"/>
                <a:sym typeface="Calibri"/>
              </a:rPr>
              <a:t>Rx for Healthier Life with Vitalizer   </a:t>
            </a:r>
            <a:r>
              <a:rPr lang="en-US" sz="2040" b="0" i="0" u="none" strike="noStrike" cap="none" baseline="0">
                <a:solidFill>
                  <a:schemeClr val="dk1"/>
                </a:solidFill>
                <a:latin typeface="Calibri"/>
                <a:ea typeface="Calibri"/>
                <a:cs typeface="Calibri"/>
                <a:sym typeface="Calibri"/>
              </a:rPr>
              <a:t>		</a:t>
            </a:r>
          </a:p>
          <a:p>
            <a:pPr marL="0" marR="0" lvl="0" indent="0" algn="l" rtl="0">
              <a:lnSpc>
                <a:spcPct val="90000"/>
              </a:lnSpc>
              <a:spcBef>
                <a:spcPts val="408"/>
              </a:spcBef>
              <a:buClr>
                <a:schemeClr val="dk1"/>
              </a:buClr>
              <a:buSzPct val="25000"/>
              <a:buFont typeface="Arial"/>
              <a:buNone/>
            </a:pPr>
            <a:r>
              <a:rPr lang="en-US" sz="2040" b="0" i="0" u="none" strike="noStrike" cap="none" baseline="0">
                <a:solidFill>
                  <a:schemeClr val="dk1"/>
                </a:solidFill>
                <a:latin typeface="Calibri"/>
                <a:ea typeface="Calibri"/>
                <a:cs typeface="Calibri"/>
                <a:sym typeface="Calibri"/>
              </a:rPr>
              <a:t>( Nutriferon, Life Shake, Vivix Liquid and Vitalizer  # 89070 )</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a:solidFill>
                  <a:schemeClr val="dk1"/>
                </a:solidFill>
                <a:latin typeface="Calibri"/>
                <a:ea typeface="Calibri"/>
                <a:cs typeface="Calibri"/>
                <a:sym typeface="Calibri"/>
              </a:rPr>
              <a:t>Kosher  #89080( shake, Vivix, V Lea, Nutriferon, Osteo Matric and B Complex )</a:t>
            </a:r>
          </a:p>
          <a:p>
            <a:pPr marL="0" marR="0" lvl="0" indent="0" algn="l" rtl="0">
              <a:lnSpc>
                <a:spcPct val="90000"/>
              </a:lnSpc>
              <a:spcBef>
                <a:spcPts val="408"/>
              </a:spcBef>
              <a:buClr>
                <a:srgbClr val="FF0000"/>
              </a:buClr>
              <a:buSzPct val="25000"/>
              <a:buFont typeface="Arial"/>
              <a:buNone/>
            </a:pPr>
            <a:r>
              <a:rPr lang="en-US" sz="2040" b="0" i="0" u="none" strike="noStrike" cap="none" baseline="0">
                <a:solidFill>
                  <a:srgbClr val="FF0000"/>
                </a:solidFill>
                <a:latin typeface="Calibri"/>
                <a:ea typeface="Calibri"/>
                <a:cs typeface="Calibri"/>
                <a:sym typeface="Calibri"/>
              </a:rPr>
              <a:t>You receive a coupon which can be used to purchase  any product priced at $100 or less  .. For Just $10 DOLLARS !!!</a:t>
            </a:r>
          </a:p>
          <a:p>
            <a:pPr marL="0" marR="0" lvl="0" indent="0" algn="l" rtl="0">
              <a:lnSpc>
                <a:spcPct val="90000"/>
              </a:lnSpc>
              <a:spcBef>
                <a:spcPts val="408"/>
              </a:spcBef>
              <a:buClr>
                <a:schemeClr val="dk1"/>
              </a:buClr>
              <a:buSzPct val="25000"/>
              <a:buFont typeface="Arial"/>
              <a:buNone/>
            </a:pPr>
            <a:r>
              <a:rPr lang="en-US" sz="2040" b="1" i="0" u="none" strike="noStrike" cap="none" baseline="0">
                <a:solidFill>
                  <a:schemeClr val="dk1"/>
                </a:solidFill>
                <a:latin typeface="Calibri"/>
                <a:ea typeface="Calibri"/>
                <a:cs typeface="Calibri"/>
                <a:sym typeface="Calibri"/>
              </a:rPr>
              <a:t>Deal #2</a:t>
            </a:r>
          </a:p>
          <a:p>
            <a:pPr marL="342900" marR="0" lvl="0" indent="-342900" algn="l" rtl="0">
              <a:lnSpc>
                <a:spcPct val="90000"/>
              </a:lnSpc>
              <a:spcBef>
                <a:spcPts val="408"/>
              </a:spcBef>
              <a:buClr>
                <a:schemeClr val="dk1"/>
              </a:buClr>
              <a:buSzPct val="102000"/>
              <a:buFont typeface="Arial"/>
              <a:buChar char="•"/>
            </a:pPr>
            <a:r>
              <a:rPr lang="en-US" sz="2040" b="1" i="0" u="none" strike="noStrike" cap="none" baseline="0">
                <a:solidFill>
                  <a:schemeClr val="dk1"/>
                </a:solidFill>
                <a:latin typeface="Calibri"/>
                <a:ea typeface="Calibri"/>
                <a:cs typeface="Calibri"/>
                <a:sym typeface="Calibri"/>
              </a:rPr>
              <a:t>Shaklee Life Strip	     21293     or 21294 ( iron)</a:t>
            </a:r>
          </a:p>
          <a:p>
            <a:pPr marL="342900" marR="0" lvl="0" indent="-342900" algn="l" rtl="0">
              <a:lnSpc>
                <a:spcPct val="90000"/>
              </a:lnSpc>
              <a:spcBef>
                <a:spcPts val="408"/>
              </a:spcBef>
              <a:buClr>
                <a:schemeClr val="dk1"/>
              </a:buClr>
              <a:buSzPct val="102000"/>
              <a:buFont typeface="Arial"/>
              <a:buChar char="•"/>
            </a:pPr>
            <a:r>
              <a:rPr lang="en-US" sz="2040" b="0" i="0" u="none" strike="noStrike" cap="none" baseline="0">
                <a:solidFill>
                  <a:schemeClr val="dk1"/>
                </a:solidFill>
                <a:latin typeface="Calibri"/>
                <a:ea typeface="Calibri"/>
                <a:cs typeface="Calibri"/>
                <a:sym typeface="Calibri"/>
              </a:rPr>
              <a:t>When you purchase </a:t>
            </a:r>
            <a:r>
              <a:rPr lang="en-US" sz="2040" b="1" i="0" u="none" strike="noStrike" cap="none" baseline="0">
                <a:solidFill>
                  <a:schemeClr val="dk1"/>
                </a:solidFill>
                <a:latin typeface="Calibri"/>
                <a:ea typeface="Calibri"/>
                <a:cs typeface="Calibri"/>
                <a:sym typeface="Calibri"/>
              </a:rPr>
              <a:t>Vivix and Vitalizer   use special item code # 89090</a:t>
            </a:r>
          </a:p>
          <a:p>
            <a:pPr marL="0" marR="0" lvl="0" indent="0" algn="l" rtl="0">
              <a:lnSpc>
                <a:spcPct val="90000"/>
              </a:lnSpc>
              <a:spcBef>
                <a:spcPts val="408"/>
              </a:spcBef>
              <a:buClr>
                <a:srgbClr val="FF0000"/>
              </a:buClr>
              <a:buSzPct val="25000"/>
              <a:buFont typeface="Arial"/>
              <a:buNone/>
            </a:pPr>
            <a:r>
              <a:rPr lang="en-US" sz="2040" b="0" i="0" u="none" strike="noStrike" cap="none" baseline="0">
                <a:solidFill>
                  <a:srgbClr val="FF0000"/>
                </a:solidFill>
                <a:latin typeface="Calibri"/>
                <a:ea typeface="Calibri"/>
                <a:cs typeface="Calibri"/>
                <a:sym typeface="Calibri"/>
              </a:rPr>
              <a:t>You receive a coupon for any flavor Shaklee Life Shake for only $10 DOLLARS !!!								</a:t>
            </a:r>
          </a:p>
        </p:txBody>
      </p:sp>
    </p:spTree>
  </p:cSld>
  <p:clrMapOvr>
    <a:masterClrMapping/>
  </p:clrMapOvr>
  <p:transition spd="slow">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Shape 127"/>
          <p:cNvSpPr txBox="1">
            <a:spLocks noGrp="1"/>
          </p:cNvSpPr>
          <p:nvPr>
            <p:ph type="body" idx="1"/>
          </p:nvPr>
        </p:nvSpPr>
        <p:spPr>
          <a:xfrm>
            <a:off x="309300" y="1264024"/>
            <a:ext cx="8229600" cy="4908300"/>
          </a:xfrm>
          <a:prstGeom prst="rect">
            <a:avLst/>
          </a:prstGeom>
          <a:noFill/>
          <a:ln>
            <a:noFill/>
          </a:ln>
        </p:spPr>
        <p:txBody>
          <a:bodyPr lIns="91425" tIns="91425" rIns="91425" bIns="91425" anchor="t" anchorCtr="0">
            <a:noAutofit/>
          </a:bodyPr>
          <a:lstStyle/>
          <a:p>
            <a:pPr marL="127000" marR="0" lvl="0" indent="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Combine a gift of health with another gift to match!</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That way you’ll give someone you love a health boost that keeps on giving.</a:t>
            </a:r>
          </a:p>
          <a:p>
            <a:pPr marL="0" marR="0" lvl="0" indent="0" algn="l" rtl="0">
              <a:spcBef>
                <a:spcPts val="0"/>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1" i="0" u="none" strike="noStrike" cap="none" baseline="0">
                <a:solidFill>
                  <a:srgbClr val="38761D"/>
                </a:solidFill>
                <a:latin typeface="Arial"/>
                <a:ea typeface="Arial"/>
                <a:cs typeface="Arial"/>
                <a:sym typeface="Arial"/>
              </a:rPr>
              <a:t>TO SLIP IN WITH A CARD	</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*Shaklee 180 Pomegranate Tea Stick(s) with a Girardelli Chocolate Square with a little note to “enjoy this gift of energy” and to “remember to enjoy all antioxidants all year long.”</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*Energy Chew(s) with a little note to “enjoy the energizing treat of Olympians.”</a:t>
            </a:r>
          </a:p>
          <a:p>
            <a:pPr marL="342900" marR="0" lvl="0" indent="-342900" algn="l" rtl="0">
              <a:spcBef>
                <a:spcPts val="0"/>
              </a:spcBef>
              <a:buClr>
                <a:schemeClr val="dk1"/>
              </a:buClr>
              <a:buSzPct val="25000"/>
              <a:buFont typeface="Arial"/>
              <a:buNone/>
            </a:pPr>
            <a:r>
              <a:rPr lang="en-US" sz="1800" b="1" i="0" u="none" strike="noStrike" cap="none" baseline="0">
                <a:solidFill>
                  <a:srgbClr val="FF0000"/>
                </a:solidFill>
                <a:latin typeface="Arial"/>
                <a:ea typeface="Arial"/>
                <a:cs typeface="Arial"/>
                <a:sym typeface="Arial"/>
              </a:rPr>
              <a:t>FOR GUYS</a:t>
            </a:r>
            <a:r>
              <a:rPr lang="en-US" sz="1100" b="1" i="0" u="none" strike="noStrike" cap="none" baseline="0">
                <a:solidFill>
                  <a:srgbClr val="FF0000"/>
                </a:solidFill>
                <a:latin typeface="Arial"/>
                <a:ea typeface="Arial"/>
                <a:cs typeface="Arial"/>
                <a:sym typeface="Arial"/>
              </a:rPr>
              <a:t>		</a:t>
            </a:r>
            <a:r>
              <a:rPr lang="en-US" sz="1100" b="0" i="0" u="none" strike="noStrike" cap="none" baseline="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*Performance Sports Drink (Orange or Lemon-Lime), 180 Snack Bars, and Joint &amp; Muscle Pain Cream along with a sports bottle, football, soccer ball, a signed ball or signed photograph. 	</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*Shaklee 180 Meal-in-a-Bar with brochures for hiking trails, bike routes, fishing holes, etc.</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a:p>
            <a:pPr marL="342900" marR="0" lvl="0" indent="-342900" algn="l" rtl="0">
              <a:spcBef>
                <a:spcPts val="0"/>
              </a:spcBef>
              <a:buClr>
                <a:schemeClr val="dk1"/>
              </a:buClr>
              <a:buFont typeface="Arial"/>
              <a:buNone/>
            </a:pPr>
            <a:endParaRPr sz="1800" b="0" i="0" u="none" strike="noStrike" cap="none" baseline="0">
              <a:solidFill>
                <a:schemeClr val="dk1"/>
              </a:solidFill>
              <a:latin typeface="Arial"/>
              <a:ea typeface="Arial"/>
              <a:cs typeface="Arial"/>
              <a:sym typeface="Arial"/>
            </a:endParaRP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a:p>
            <a:pPr marL="342900" marR="0" lvl="0" indent="-342900" algn="l" rtl="0">
              <a:spcBef>
                <a:spcPts val="0"/>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a:p>
            <a:pPr marL="342900" marR="0" lvl="0" indent="-342900" algn="l" rtl="0">
              <a:spcBef>
                <a:spcPts val="0"/>
              </a:spcBef>
              <a:buClr>
                <a:srgbClr val="6F6E6F"/>
              </a:buClr>
              <a:buFont typeface="Arial"/>
              <a:buNone/>
            </a:pPr>
            <a:endParaRPr sz="1800" b="0" i="0" u="none" strike="noStrike" cap="none" baseline="0">
              <a:solidFill>
                <a:srgbClr val="6F6E6F"/>
              </a:solidFill>
              <a:latin typeface="Calibri"/>
              <a:ea typeface="Calibri"/>
              <a:cs typeface="Calibri"/>
              <a:sym typeface="Calibri"/>
            </a:endParaRPr>
          </a:p>
        </p:txBody>
      </p:sp>
      <p:sp>
        <p:nvSpPr>
          <p:cNvPr id="128" name="Shape 128"/>
          <p:cNvSpPr txBox="1">
            <a:spLocks noGrp="1"/>
          </p:cNvSpPr>
          <p:nvPr>
            <p:ph type="title"/>
          </p:nvPr>
        </p:nvSpPr>
        <p:spPr>
          <a:xfrm>
            <a:off x="373050" y="271050"/>
            <a:ext cx="8397899" cy="1143000"/>
          </a:xfrm>
          <a:prstGeom prst="rect">
            <a:avLst/>
          </a:prstGeom>
          <a:noFill/>
          <a:ln>
            <a:noFill/>
          </a:ln>
        </p:spPr>
        <p:txBody>
          <a:bodyPr lIns="91425" tIns="91425" rIns="91425" bIns="91425" anchor="ctr" anchorCtr="0">
            <a:noAutofit/>
          </a:bodyPr>
          <a:lstStyle/>
          <a:p>
            <a:pPr marL="0" marR="0" lvl="0" indent="0" algn="l" rtl="0">
              <a:spcBef>
                <a:spcPts val="0"/>
              </a:spcBef>
              <a:buClr>
                <a:schemeClr val="dk1"/>
              </a:buClr>
              <a:buSzPct val="25000"/>
              <a:buFont typeface="Calibri"/>
              <a:buNone/>
            </a:pPr>
            <a:r>
              <a:rPr lang="en-US" sz="3600" b="0" i="0" u="none" strike="noStrike" cap="none" baseline="0">
                <a:solidFill>
                  <a:schemeClr val="dk1"/>
                </a:solidFill>
                <a:latin typeface="Calibri"/>
                <a:ea typeface="Calibri"/>
                <a:cs typeface="Calibri"/>
                <a:sym typeface="Calibri"/>
              </a:rPr>
              <a:t>Give the Gift of Health with Shaklee--2015</a:t>
            </a:r>
          </a:p>
        </p:txBody>
      </p:sp>
    </p:spTree>
  </p:cSld>
  <p:clrMapOvr>
    <a:masterClrMapping/>
  </p:clrMapOvr>
  <p:transition spd="slow">
    <p:cu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561400" y="109634"/>
            <a:ext cx="7886700" cy="971700"/>
          </a:xfrm>
          <a:prstGeom prst="rect">
            <a:avLst/>
          </a:prstGeom>
          <a:noFill/>
          <a:ln>
            <a:no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4000" b="1" i="0" u="none" strike="noStrike" cap="none" baseline="0">
                <a:solidFill>
                  <a:schemeClr val="dk1"/>
                </a:solidFill>
                <a:latin typeface="Calibri"/>
                <a:ea typeface="Calibri"/>
                <a:cs typeface="Calibri"/>
                <a:sym typeface="Calibri"/>
              </a:rPr>
              <a:t>More Gift Ideas</a:t>
            </a:r>
          </a:p>
        </p:txBody>
      </p:sp>
      <p:sp>
        <p:nvSpPr>
          <p:cNvPr id="135" name="Shape 135"/>
          <p:cNvSpPr txBox="1">
            <a:spLocks noGrp="1"/>
          </p:cNvSpPr>
          <p:nvPr>
            <p:ph type="body" idx="1"/>
          </p:nvPr>
        </p:nvSpPr>
        <p:spPr>
          <a:xfrm>
            <a:off x="307850" y="906624"/>
            <a:ext cx="8207400" cy="5695798"/>
          </a:xfrm>
          <a:prstGeom prst="rect">
            <a:avLst/>
          </a:prstGeom>
          <a:noFill/>
          <a:ln>
            <a:noFill/>
          </a:ln>
        </p:spPr>
        <p:txBody>
          <a:bodyPr lIns="91425" tIns="45700" rIns="91425" bIns="45700" anchor="t" anchorCtr="0">
            <a:noAutofit/>
          </a:bodyPr>
          <a:lstStyle/>
          <a:p>
            <a:pPr marL="0" marR="0" lvl="0" indent="0" algn="l" rtl="0">
              <a:spcBef>
                <a:spcPts val="0"/>
              </a:spcBef>
              <a:buClr>
                <a:srgbClr val="674EA7"/>
              </a:buClr>
              <a:buSzPct val="25000"/>
              <a:buFont typeface="Arial"/>
              <a:buNone/>
            </a:pPr>
            <a:r>
              <a:rPr lang="en-US" sz="1800" b="1" i="0" u="none" strike="noStrike" cap="none" baseline="0">
                <a:solidFill>
                  <a:srgbClr val="674EA7"/>
                </a:solidFill>
                <a:latin typeface="Arial"/>
                <a:ea typeface="Arial"/>
                <a:cs typeface="Arial"/>
                <a:sym typeface="Arial"/>
              </a:rPr>
              <a:t>FOR GALS</a:t>
            </a: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*ENFUSELLE Anti-Aging Skin Care collection with a lighted makeup mirror.</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*ENFUSELLE Infusing Mineral Masque and Skin Polisher with a silky robe, one in each pocket. 	</a:t>
            </a: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rgbClr val="0000FF"/>
              </a:buClr>
              <a:buSzPct val="25000"/>
              <a:buFont typeface="Arial"/>
              <a:buNone/>
            </a:pPr>
            <a:r>
              <a:rPr lang="en-US" sz="1800" b="1" i="0" u="none" strike="noStrike" cap="none" baseline="0">
                <a:solidFill>
                  <a:srgbClr val="0000FF"/>
                </a:solidFill>
                <a:latin typeface="Arial"/>
                <a:ea typeface="Arial"/>
                <a:cs typeface="Arial"/>
                <a:sym typeface="Arial"/>
              </a:rPr>
              <a:t>FOR YOUNG PARENTS AND KIDS			</a:t>
            </a:r>
            <a:r>
              <a:rPr lang="en-US" sz="18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*Basic-H2 Organic Super Cleaning Wipes and Germ Off Wipes with some fun tub toys, or a set of baby clothes, blanket, etc. (Include info why these products are safer for baby and the whole family.)</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*MIGHTY SMART “Smart Candy” with books and fun pens for a grade schooler.				</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*Vita-Lea, Meal Shakes and a SHAKLEE Shaker with a fun wake-up alarm clock.</a:t>
            </a: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rgbClr val="741B47"/>
              </a:buClr>
              <a:buSzPct val="25000"/>
              <a:buFont typeface="Arial"/>
              <a:buNone/>
            </a:pPr>
            <a:r>
              <a:rPr lang="en-US" sz="1800" b="1" i="0" u="none" strike="noStrike" cap="none" baseline="0">
                <a:solidFill>
                  <a:srgbClr val="741B47"/>
                </a:solidFill>
                <a:latin typeface="Arial"/>
                <a:ea typeface="Arial"/>
                <a:cs typeface="Arial"/>
                <a:sym typeface="Arial"/>
              </a:rPr>
              <a:t>A COLDS &amp; FLU PACKAGE</a:t>
            </a:r>
            <a:r>
              <a:rPr lang="en-US" sz="1800" b="0" i="0" u="none" strike="noStrike" cap="none" baseline="0">
                <a:solidFill>
                  <a:schemeClr val="dk1"/>
                </a:solidFill>
                <a:latin typeface="Arial"/>
                <a:ea typeface="Arial"/>
                <a:cs typeface="Arial"/>
                <a:sym typeface="Arial"/>
              </a:rPr>
              <a:t> (about $239) Alfalfa, Defend &amp; Resist, Extra Vita-Lea without Iron, Garlic, GERM OFF Wipes, Liqui-Lea, Optiflora Pro-biotic, Performance Lemon Lime, Performance Orange, Vita-C Chewable, Vita-C Tablet, Vitamin D3, Zinc.</a:t>
            </a: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8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1100" b="0" i="0" u="none" strike="noStrike" cap="none" baseline="0">
                <a:solidFill>
                  <a:schemeClr val="dk1"/>
                </a:solidFill>
                <a:latin typeface="Arial"/>
                <a:ea typeface="Arial"/>
                <a:cs typeface="Arial"/>
                <a:sym typeface="Arial"/>
              </a:rPr>
              <a:t>		</a:t>
            </a:r>
          </a:p>
          <a:p>
            <a:pPr marL="0" marR="0" lvl="0" indent="0" algn="l" rtl="0">
              <a:spcBef>
                <a:spcPts val="407"/>
              </a:spcBef>
              <a:buClr>
                <a:schemeClr val="dk1"/>
              </a:buClr>
              <a:buSzPct val="25000"/>
              <a:buFont typeface="Arial"/>
              <a:buNone/>
            </a:pPr>
            <a:r>
              <a:rPr lang="en-US" sz="2035" b="1" i="0" u="none" strike="noStrike" cap="none" baseline="0">
                <a:solidFill>
                  <a:schemeClr val="dk1"/>
                </a:solidFill>
                <a:latin typeface="Calibri"/>
                <a:ea typeface="Calibri"/>
                <a:cs typeface="Calibri"/>
                <a:sym typeface="Calibri"/>
              </a:rPr>
              <a:t>	</a:t>
            </a:r>
          </a:p>
          <a:p>
            <a:pPr marL="514350" marR="0" lvl="0" indent="-387350" algn="l" rtl="0">
              <a:spcBef>
                <a:spcPts val="407"/>
              </a:spcBef>
              <a:buClr>
                <a:schemeClr val="dk1"/>
              </a:buClr>
              <a:buFont typeface="Calibri"/>
              <a:buNone/>
            </a:pPr>
            <a:endParaRPr sz="2035" b="0" i="0" u="none" strike="noStrike" cap="none" baseline="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Shape 140"/>
          <p:cNvSpPr txBox="1">
            <a:spLocks noGrp="1"/>
          </p:cNvSpPr>
          <p:nvPr>
            <p:ph type="title"/>
          </p:nvPr>
        </p:nvSpPr>
        <p:spPr>
          <a:xfrm>
            <a:off x="457199" y="274638"/>
            <a:ext cx="8159589" cy="814023"/>
          </a:xfrm>
          <a:prstGeom prst="rect">
            <a:avLst/>
          </a:prstGeom>
          <a:noFill/>
          <a:ln>
            <a:solidFill>
              <a:schemeClr val="bg2">
                <a:lumMod val="60000"/>
                <a:lumOff val="40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00" b="0" i="0" u="none" strike="noStrike" cap="none" baseline="0" dirty="0" smtClean="0">
                <a:solidFill>
                  <a:schemeClr val="dk1"/>
                </a:solidFill>
                <a:latin typeface="Calibri"/>
                <a:ea typeface="Calibri"/>
                <a:cs typeface="Calibri"/>
                <a:sym typeface="Calibri"/>
              </a:rPr>
              <a:t>Michelle Parrott—Heart-Warming </a:t>
            </a:r>
            <a:r>
              <a:rPr lang="en-US" sz="3200" b="0" i="0" u="none" strike="noStrike" cap="none" baseline="0" dirty="0">
                <a:solidFill>
                  <a:schemeClr val="dk1"/>
                </a:solidFill>
                <a:latin typeface="Calibri"/>
                <a:ea typeface="Calibri"/>
                <a:cs typeface="Calibri"/>
                <a:sym typeface="Calibri"/>
              </a:rPr>
              <a:t>post on ADD</a:t>
            </a:r>
          </a:p>
        </p:txBody>
      </p:sp>
      <p:sp>
        <p:nvSpPr>
          <p:cNvPr id="141" name="Shape 141"/>
          <p:cNvSpPr txBox="1">
            <a:spLocks noGrp="1"/>
          </p:cNvSpPr>
          <p:nvPr>
            <p:ph type="body" idx="1"/>
          </p:nvPr>
        </p:nvSpPr>
        <p:spPr>
          <a:xfrm>
            <a:off x="725624" y="1247426"/>
            <a:ext cx="7595608" cy="154227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97368"/>
              <a:buNone/>
            </a:pPr>
            <a:r>
              <a:rPr lang="en-US" sz="2000" b="0" i="0" u="none" strike="noStrike" cap="none" baseline="0" dirty="0">
                <a:solidFill>
                  <a:schemeClr val="dk1"/>
                </a:solidFill>
                <a:latin typeface="Calibri"/>
                <a:ea typeface="Calibri"/>
                <a:cs typeface="Calibri"/>
                <a:sym typeface="Calibri"/>
              </a:rPr>
              <a:t>You guys. I just don't even know what to say. This 100 days to amazing has taught me more than I could ever imagined. I just want to share with you something </a:t>
            </a:r>
            <a:r>
              <a:rPr lang="en-US" sz="2000" b="0" i="0" u="none" strike="noStrike" cap="none" baseline="0" dirty="0" smtClean="0">
                <a:solidFill>
                  <a:schemeClr val="dk1"/>
                </a:solidFill>
                <a:latin typeface="Calibri"/>
                <a:ea typeface="Calibri"/>
                <a:cs typeface="Calibri"/>
                <a:sym typeface="Calibri"/>
              </a:rPr>
              <a:t>that </a:t>
            </a:r>
            <a:r>
              <a:rPr lang="en-US" sz="2000" b="0" i="0" u="none" strike="noStrike" cap="none" baseline="0" dirty="0">
                <a:solidFill>
                  <a:schemeClr val="dk1"/>
                </a:solidFill>
                <a:latin typeface="Calibri"/>
                <a:ea typeface="Calibri"/>
                <a:cs typeface="Calibri"/>
                <a:sym typeface="Calibri"/>
              </a:rPr>
              <a:t>has touched my heart today. </a:t>
            </a:r>
          </a:p>
          <a:p>
            <a:pPr marL="342900" marR="0" lvl="0" indent="-225425" algn="l" rtl="0">
              <a:lnSpc>
                <a:spcPct val="90000"/>
              </a:lnSpc>
              <a:spcBef>
                <a:spcPts val="370"/>
              </a:spcBef>
              <a:buClr>
                <a:schemeClr val="dk1"/>
              </a:buClr>
              <a:buFont typeface="Arial"/>
              <a:buNone/>
            </a:pPr>
            <a:endParaRPr sz="1850" b="0" i="0" u="none" strike="noStrike" cap="none" baseline="0" dirty="0">
              <a:solidFill>
                <a:schemeClr val="dk1"/>
              </a:solidFill>
              <a:latin typeface="Calibri"/>
              <a:ea typeface="Calibri"/>
              <a:cs typeface="Calibri"/>
              <a:sym typeface="Calibri"/>
            </a:endParaRPr>
          </a:p>
        </p:txBody>
      </p:sp>
      <p:pic>
        <p:nvPicPr>
          <p:cNvPr id="142" name="Shape 142"/>
          <p:cNvPicPr preferRelativeResize="0"/>
          <p:nvPr/>
        </p:nvPicPr>
        <p:blipFill rotWithShape="1">
          <a:blip r:embed="rId3">
            <a:alphaModFix/>
          </a:blip>
          <a:srcRect/>
          <a:stretch/>
        </p:blipFill>
        <p:spPr>
          <a:xfrm>
            <a:off x="6420924" y="2789696"/>
            <a:ext cx="2450223" cy="2616757"/>
          </a:xfrm>
          <a:prstGeom prst="rect">
            <a:avLst/>
          </a:prstGeom>
          <a:noFill/>
          <a:ln>
            <a:noFill/>
          </a:ln>
        </p:spPr>
      </p:pic>
      <p:sp>
        <p:nvSpPr>
          <p:cNvPr id="2" name="Rectangle 1"/>
          <p:cNvSpPr/>
          <p:nvPr/>
        </p:nvSpPr>
        <p:spPr>
          <a:xfrm>
            <a:off x="502550" y="2280643"/>
            <a:ext cx="5918374" cy="4420953"/>
          </a:xfrm>
          <a:prstGeom prst="rect">
            <a:avLst/>
          </a:prstGeom>
        </p:spPr>
        <p:txBody>
          <a:bodyPr wrap="square">
            <a:spAutoFit/>
          </a:bodyPr>
          <a:lstStyle/>
          <a:p>
            <a:pPr lvl="0">
              <a:lnSpc>
                <a:spcPct val="90000"/>
              </a:lnSpc>
              <a:spcBef>
                <a:spcPts val="370"/>
              </a:spcBef>
              <a:buClr>
                <a:schemeClr val="dk1"/>
              </a:buClr>
              <a:buSzPct val="97368"/>
            </a:pPr>
            <a:r>
              <a:rPr lang="en-US" sz="2400" dirty="0">
                <a:solidFill>
                  <a:schemeClr val="dk1"/>
                </a:solidFill>
                <a:latin typeface="Calibri"/>
                <a:ea typeface="Calibri"/>
                <a:cs typeface="Calibri"/>
                <a:sym typeface="Calibri"/>
              </a:rPr>
              <a:t>One of my children has been struggling in Kindergarten, to the point that I even started chatting with the teacher about holding him back next year. </a:t>
            </a:r>
            <a:endParaRPr lang="en-US" sz="2400" dirty="0" smtClean="0">
              <a:solidFill>
                <a:schemeClr val="dk1"/>
              </a:solidFill>
              <a:latin typeface="Calibri"/>
              <a:ea typeface="Calibri"/>
              <a:cs typeface="Calibri"/>
              <a:sym typeface="Calibri"/>
            </a:endParaRPr>
          </a:p>
          <a:p>
            <a:pPr lvl="0">
              <a:lnSpc>
                <a:spcPct val="90000"/>
              </a:lnSpc>
              <a:spcBef>
                <a:spcPts val="370"/>
              </a:spcBef>
              <a:buClr>
                <a:schemeClr val="dk1"/>
              </a:buClr>
              <a:buSzPct val="97368"/>
            </a:pPr>
            <a:r>
              <a:rPr lang="en-US" sz="2400" dirty="0" smtClean="0">
                <a:solidFill>
                  <a:schemeClr val="dk1"/>
                </a:solidFill>
                <a:latin typeface="Calibri"/>
                <a:ea typeface="Calibri"/>
                <a:cs typeface="Calibri"/>
                <a:sym typeface="Calibri"/>
              </a:rPr>
              <a:t>He </a:t>
            </a:r>
            <a:r>
              <a:rPr lang="en-US" sz="2400" dirty="0">
                <a:solidFill>
                  <a:schemeClr val="dk1"/>
                </a:solidFill>
                <a:latin typeface="Calibri"/>
                <a:ea typeface="Calibri"/>
                <a:cs typeface="Calibri"/>
                <a:sym typeface="Calibri"/>
              </a:rPr>
              <a:t>was tested and only knew 4 letters of the alphabet, his teachers discussed concern about his ability to stay focused and to comprehend basic questions that were asked of him. </a:t>
            </a:r>
            <a:endParaRPr lang="en-US" sz="2400" dirty="0" smtClean="0">
              <a:solidFill>
                <a:schemeClr val="dk1"/>
              </a:solidFill>
              <a:latin typeface="Calibri"/>
              <a:ea typeface="Calibri"/>
              <a:cs typeface="Calibri"/>
              <a:sym typeface="Calibri"/>
            </a:endParaRPr>
          </a:p>
          <a:p>
            <a:pPr lvl="0">
              <a:lnSpc>
                <a:spcPct val="90000"/>
              </a:lnSpc>
              <a:spcBef>
                <a:spcPts val="370"/>
              </a:spcBef>
              <a:buClr>
                <a:schemeClr val="dk1"/>
              </a:buClr>
              <a:buSzPct val="97368"/>
            </a:pPr>
            <a:r>
              <a:rPr lang="en-US" sz="2400" dirty="0" smtClean="0">
                <a:solidFill>
                  <a:schemeClr val="dk1"/>
                </a:solidFill>
                <a:latin typeface="Calibri"/>
                <a:ea typeface="Calibri"/>
                <a:cs typeface="Calibri"/>
                <a:sym typeface="Calibri"/>
              </a:rPr>
              <a:t>As </a:t>
            </a:r>
            <a:r>
              <a:rPr lang="en-US" sz="2400" dirty="0">
                <a:solidFill>
                  <a:schemeClr val="dk1"/>
                </a:solidFill>
                <a:latin typeface="Calibri"/>
                <a:ea typeface="Calibri"/>
                <a:cs typeface="Calibri"/>
                <a:sym typeface="Calibri"/>
              </a:rPr>
              <a:t>a former teacher I had also noticed a lot of ADD/ADHD tendencies so I decided to get him on a more strict supplement plan. </a:t>
            </a:r>
          </a:p>
          <a:p>
            <a:pPr marL="342900" lvl="0" indent="-225425">
              <a:lnSpc>
                <a:spcPct val="90000"/>
              </a:lnSpc>
              <a:spcBef>
                <a:spcPts val="370"/>
              </a:spcBef>
              <a:buClr>
                <a:schemeClr val="dk1"/>
              </a:buClr>
            </a:pPr>
            <a:endParaRPr lang="en-US" dirty="0">
              <a:solidFill>
                <a:schemeClr val="dk1"/>
              </a:solidFill>
              <a:latin typeface="Calibri"/>
              <a:ea typeface="Calibri"/>
              <a:cs typeface="Calibri"/>
              <a:sym typeface="Calibri"/>
            </a:endParaRPr>
          </a:p>
        </p:txBody>
      </p:sp>
    </p:spTree>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474229"/>
            <a:ext cx="8229600" cy="3903488"/>
          </a:xfrm>
        </p:spPr>
        <p:txBody>
          <a:bodyPr/>
          <a:lstStyle/>
          <a:p>
            <a:pPr marL="0" lvl="0" indent="0">
              <a:lnSpc>
                <a:spcPct val="90000"/>
              </a:lnSpc>
              <a:spcBef>
                <a:spcPts val="370"/>
              </a:spcBef>
              <a:buSzPct val="97368"/>
              <a:buNone/>
            </a:pPr>
            <a:r>
              <a:rPr lang="en-US" sz="2400" dirty="0" smtClean="0"/>
              <a:t>	</a:t>
            </a:r>
            <a:r>
              <a:rPr lang="en-US" sz="2400" dirty="0" smtClean="0">
                <a:solidFill>
                  <a:schemeClr val="tx1"/>
                </a:solidFill>
              </a:rPr>
              <a:t>Today</a:t>
            </a:r>
            <a:r>
              <a:rPr lang="en-US" sz="2400" dirty="0">
                <a:solidFill>
                  <a:schemeClr val="tx1"/>
                </a:solidFill>
              </a:rPr>
              <a:t>, just a month after our parent/teacher conference, his teacher reassessed him and he knows 23 letters out of the alphabet and she said that she's noticed that he's actually answering comprehension questions SPOT ON!!</a:t>
            </a:r>
            <a:r>
              <a:rPr lang="en-US" sz="2400" dirty="0" smtClean="0">
                <a:solidFill>
                  <a:schemeClr val="tx1"/>
                </a:solidFill>
              </a:rPr>
              <a:t>!</a:t>
            </a:r>
          </a:p>
          <a:p>
            <a:pPr marL="0" lvl="0" indent="0">
              <a:lnSpc>
                <a:spcPct val="90000"/>
              </a:lnSpc>
              <a:spcBef>
                <a:spcPts val="370"/>
              </a:spcBef>
              <a:buSzPct val="97368"/>
              <a:buNone/>
            </a:pPr>
            <a:r>
              <a:rPr lang="en-US" sz="2400" dirty="0" smtClean="0">
                <a:solidFill>
                  <a:schemeClr val="tx1"/>
                </a:solidFill>
              </a:rPr>
              <a:t> 	She </a:t>
            </a:r>
            <a:r>
              <a:rPr lang="en-US" sz="2400" dirty="0">
                <a:solidFill>
                  <a:schemeClr val="tx1"/>
                </a:solidFill>
              </a:rPr>
              <a:t>was amazed with his progress and asked if we had been doing anything new. I just so happened to have a catalog with me and told her I actually started him on more omegas &amp; protein based on the research shown to help students with ADD/ADHD</a:t>
            </a:r>
            <a:r>
              <a:rPr lang="en-US" sz="2400" dirty="0" smtClean="0">
                <a:solidFill>
                  <a:schemeClr val="tx1"/>
                </a:solidFill>
              </a:rPr>
              <a:t>.</a:t>
            </a:r>
          </a:p>
          <a:p>
            <a:pPr marL="0" lvl="0" indent="0">
              <a:lnSpc>
                <a:spcPct val="90000"/>
              </a:lnSpc>
              <a:spcBef>
                <a:spcPts val="370"/>
              </a:spcBef>
              <a:buSzPct val="97368"/>
              <a:buNone/>
            </a:pPr>
            <a:r>
              <a:rPr lang="en-US" sz="2400" dirty="0" smtClean="0">
                <a:solidFill>
                  <a:schemeClr val="tx1"/>
                </a:solidFill>
              </a:rPr>
              <a:t> </a:t>
            </a:r>
            <a:r>
              <a:rPr lang="en-US" sz="2400" dirty="0">
                <a:solidFill>
                  <a:schemeClr val="tx1"/>
                </a:solidFill>
              </a:rPr>
              <a:t>She asked if I could bring her a catalog tomorrow because she's interested in it for her own children and she was so impressed with how much growth he's had in such a short time! </a:t>
            </a:r>
          </a:p>
          <a:p>
            <a:pPr marL="0" lvl="0" indent="0">
              <a:lnSpc>
                <a:spcPct val="90000"/>
              </a:lnSpc>
              <a:spcBef>
                <a:spcPts val="370"/>
              </a:spcBef>
              <a:buSzPct val="25000"/>
              <a:buNone/>
            </a:pPr>
            <a:r>
              <a:rPr lang="en-US" sz="2400" dirty="0">
                <a:solidFill>
                  <a:schemeClr val="tx1"/>
                </a:solidFill>
              </a:rPr>
              <a:t>So thankful for this company &amp; how it's changing our lives and those around us!!!	</a:t>
            </a:r>
          </a:p>
          <a:p>
            <a:endParaRPr lang="en-US" sz="2400" dirty="0"/>
          </a:p>
        </p:txBody>
      </p:sp>
      <p:sp>
        <p:nvSpPr>
          <p:cNvPr id="2" name="Title 1"/>
          <p:cNvSpPr>
            <a:spLocks noGrp="1"/>
          </p:cNvSpPr>
          <p:nvPr>
            <p:ph type="title"/>
          </p:nvPr>
        </p:nvSpPr>
        <p:spPr>
          <a:xfrm>
            <a:off x="839004" y="511704"/>
            <a:ext cx="5079370" cy="962525"/>
          </a:xfrm>
          <a:ln>
            <a:solidFill>
              <a:schemeClr val="accent5">
                <a:lumMod val="75000"/>
              </a:schemeClr>
            </a:solidFill>
          </a:ln>
        </p:spPr>
        <p:txBody>
          <a:bodyPr/>
          <a:lstStyle/>
          <a:p>
            <a:r>
              <a:rPr lang="en-US" sz="2800" dirty="0" smtClean="0"/>
              <a:t>From 4 to 23 letters in 30 days</a:t>
            </a:r>
            <a:endParaRPr lang="en-US" sz="2800" dirty="0"/>
          </a:p>
        </p:txBody>
      </p:sp>
    </p:spTree>
    <p:extLst>
      <p:ext uri="{BB962C8B-B14F-4D97-AF65-F5344CB8AC3E}">
        <p14:creationId xmlns:p14="http://schemas.microsoft.com/office/powerpoint/2010/main" val="35894212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6577" y="274639"/>
            <a:ext cx="7708988" cy="726258"/>
          </a:xfrm>
        </p:spPr>
        <p:txBody>
          <a:bodyPr>
            <a:normAutofit fontScale="90000"/>
          </a:bodyPr>
          <a:lstStyle/>
          <a:p>
            <a:r>
              <a:rPr lang="en-US" sz="2800" dirty="0" smtClean="0"/>
              <a:t/>
            </a:r>
            <a:br>
              <a:rPr lang="en-US" sz="2800" dirty="0" smtClean="0"/>
            </a:br>
            <a:r>
              <a:rPr lang="en-US" sz="2800" dirty="0" smtClean="0"/>
              <a:t>Report </a:t>
            </a:r>
            <a:r>
              <a:rPr lang="en-US" sz="2800" dirty="0" smtClean="0"/>
              <a:t>from Chicago Regionals —1000 attended!!!</a:t>
            </a:r>
            <a:br>
              <a:rPr lang="en-US" sz="2800" dirty="0" smtClean="0"/>
            </a:br>
            <a:r>
              <a:rPr lang="en-US" sz="2800" dirty="0" smtClean="0"/>
              <a:t> </a:t>
            </a:r>
            <a:endParaRPr lang="en-US" sz="2800" dirty="0"/>
          </a:p>
        </p:txBody>
      </p:sp>
      <p:sp>
        <p:nvSpPr>
          <p:cNvPr id="3" name="Content Placeholder 2"/>
          <p:cNvSpPr>
            <a:spLocks noGrp="1"/>
          </p:cNvSpPr>
          <p:nvPr>
            <p:ph idx="1"/>
          </p:nvPr>
        </p:nvSpPr>
        <p:spPr>
          <a:xfrm>
            <a:off x="454097" y="1147208"/>
            <a:ext cx="5281249" cy="795395"/>
          </a:xfrm>
        </p:spPr>
        <p:txBody>
          <a:bodyPr>
            <a:normAutofit fontScale="92500" lnSpcReduction="10000"/>
          </a:bodyPr>
          <a:lstStyle/>
          <a:p>
            <a:pPr marL="0" indent="0">
              <a:buNone/>
            </a:pPr>
            <a:r>
              <a:rPr lang="en-US" sz="2400" dirty="0" smtClean="0"/>
              <a:t>We got to meet Heather Chastain, New President Shaklee </a:t>
            </a:r>
            <a:r>
              <a:rPr lang="en-US" sz="2400" dirty="0" smtClean="0"/>
              <a:t>No. </a:t>
            </a:r>
            <a:r>
              <a:rPr lang="en-US" sz="2400" dirty="0" smtClean="0"/>
              <a:t>America</a:t>
            </a:r>
            <a:endParaRPr lang="en-US" sz="2400" dirty="0"/>
          </a:p>
        </p:txBody>
      </p:sp>
      <p:pic>
        <p:nvPicPr>
          <p:cNvPr id="6" name="Picture 5"/>
          <p:cNvPicPr>
            <a:picLocks noChangeAspect="1"/>
          </p:cNvPicPr>
          <p:nvPr/>
        </p:nvPicPr>
        <p:blipFill>
          <a:blip r:embed="rId2"/>
          <a:stretch>
            <a:fillRect/>
          </a:stretch>
        </p:blipFill>
        <p:spPr>
          <a:xfrm>
            <a:off x="330529" y="2258603"/>
            <a:ext cx="2750557" cy="3667409"/>
          </a:xfrm>
          <a:prstGeom prst="rect">
            <a:avLst/>
          </a:prstGeom>
        </p:spPr>
      </p:pic>
      <p:pic>
        <p:nvPicPr>
          <p:cNvPr id="7" name="Picture 6"/>
          <p:cNvPicPr>
            <a:picLocks noChangeAspect="1"/>
          </p:cNvPicPr>
          <p:nvPr/>
        </p:nvPicPr>
        <p:blipFill>
          <a:blip r:embed="rId3"/>
          <a:stretch>
            <a:fillRect/>
          </a:stretch>
        </p:blipFill>
        <p:spPr>
          <a:xfrm>
            <a:off x="2775012" y="2091084"/>
            <a:ext cx="3550476" cy="2662857"/>
          </a:xfrm>
          <a:prstGeom prst="rect">
            <a:avLst/>
          </a:prstGeom>
        </p:spPr>
      </p:pic>
      <p:pic>
        <p:nvPicPr>
          <p:cNvPr id="8" name="Picture 7"/>
          <p:cNvPicPr>
            <a:picLocks noChangeAspect="1"/>
          </p:cNvPicPr>
          <p:nvPr/>
        </p:nvPicPr>
        <p:blipFill>
          <a:blip r:embed="rId4"/>
          <a:stretch>
            <a:fillRect/>
          </a:stretch>
        </p:blipFill>
        <p:spPr>
          <a:xfrm>
            <a:off x="5535830" y="4092308"/>
            <a:ext cx="3404543" cy="2553407"/>
          </a:xfrm>
          <a:prstGeom prst="rect">
            <a:avLst/>
          </a:prstGeom>
        </p:spPr>
      </p:pic>
      <p:pic>
        <p:nvPicPr>
          <p:cNvPr id="9" name="Picture 8"/>
          <p:cNvPicPr>
            <a:picLocks noChangeAspect="1"/>
          </p:cNvPicPr>
          <p:nvPr/>
        </p:nvPicPr>
        <p:blipFill>
          <a:blip r:embed="rId5"/>
          <a:stretch>
            <a:fillRect/>
          </a:stretch>
        </p:blipFill>
        <p:spPr>
          <a:xfrm>
            <a:off x="6683439" y="1147208"/>
            <a:ext cx="2256934" cy="3009245"/>
          </a:xfrm>
          <a:prstGeom prst="rect">
            <a:avLst/>
          </a:prstGeom>
        </p:spPr>
      </p:pic>
      <p:pic>
        <p:nvPicPr>
          <p:cNvPr id="10" name="Picture 9"/>
          <p:cNvPicPr>
            <a:picLocks noChangeAspect="1"/>
          </p:cNvPicPr>
          <p:nvPr/>
        </p:nvPicPr>
        <p:blipFill>
          <a:blip r:embed="rId6"/>
          <a:stretch>
            <a:fillRect/>
          </a:stretch>
        </p:blipFill>
        <p:spPr>
          <a:xfrm>
            <a:off x="2775012" y="4425465"/>
            <a:ext cx="2960333" cy="2220250"/>
          </a:xfrm>
          <a:prstGeom prst="rect">
            <a:avLst/>
          </a:prstGeom>
        </p:spPr>
      </p:pic>
    </p:spTree>
    <p:extLst>
      <p:ext uri="{BB962C8B-B14F-4D97-AF65-F5344CB8AC3E}">
        <p14:creationId xmlns:p14="http://schemas.microsoft.com/office/powerpoint/2010/main" val="189120959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623</TotalTime>
  <Words>1408</Words>
  <Application>Microsoft Office PowerPoint</Application>
  <PresentationFormat>On-screen Show (4:3)</PresentationFormat>
  <Paragraphs>273</Paragraphs>
  <Slides>34</Slides>
  <Notes>23</Notes>
  <HiddenSlides>0</HiddenSlides>
  <MMClips>0</MMClips>
  <ScaleCrop>false</ScaleCrop>
  <HeadingPairs>
    <vt:vector size="4" baseType="variant">
      <vt:variant>
        <vt:lpstr>Theme</vt:lpstr>
      </vt:variant>
      <vt:variant>
        <vt:i4>1</vt:i4>
      </vt:variant>
      <vt:variant>
        <vt:lpstr>Slide Titles</vt:lpstr>
      </vt:variant>
      <vt:variant>
        <vt:i4>34</vt:i4>
      </vt:variant>
    </vt:vector>
  </HeadingPairs>
  <TitlesOfParts>
    <vt:vector size="35" baseType="lpstr">
      <vt:lpstr>Office Theme</vt:lpstr>
      <vt:lpstr>Monday Wellness Webinars </vt:lpstr>
      <vt:lpstr>Free Membership Options</vt:lpstr>
      <vt:lpstr>Free Shipping AND Free Membership Options</vt:lpstr>
      <vt:lpstr>$10 Deals— With the Purchase of  these 3 Collections ( all can be customized with flavor of shake and Vitalizer options)</vt:lpstr>
      <vt:lpstr>Give the Gift of Health with Shaklee--2015</vt:lpstr>
      <vt:lpstr>More Gift Ideas</vt:lpstr>
      <vt:lpstr>Michelle Parrott—Heart-Warming post on ADD</vt:lpstr>
      <vt:lpstr>From 4 to 23 letters in 30 days</vt:lpstr>
      <vt:lpstr> Report from Chicago Regionals —1000 attended!!!  </vt:lpstr>
      <vt:lpstr>100 DAYS TO AMAZING FALL BUSINESS TRAINING 2015</vt:lpstr>
      <vt:lpstr>November Strategies</vt:lpstr>
      <vt:lpstr>November 21 – Live Broadcast Announcing Results From 100 Days to Amazing !!! 10 am Pacific, Noon  central time  </vt:lpstr>
      <vt:lpstr>Objectives for Session #13  There’s Plenty of Time </vt:lpstr>
      <vt:lpstr>How to make it fit???  </vt:lpstr>
      <vt:lpstr>  What do we WANT…. Really, really want?</vt:lpstr>
      <vt:lpstr>How Much Time Will You Devote to Your Business?</vt:lpstr>
      <vt:lpstr>Principle of Business Ownership Work Now … Play Later</vt:lpstr>
      <vt:lpstr>The Rhythm of The Business</vt:lpstr>
      <vt:lpstr>Where To Put Our Time </vt:lpstr>
      <vt:lpstr>Enroll Our Families</vt:lpstr>
      <vt:lpstr>Planning is Key</vt:lpstr>
      <vt:lpstr>Working Smart</vt:lpstr>
      <vt:lpstr>Finding time in a busy life has to be intentional </vt:lpstr>
      <vt:lpstr>First Things First </vt:lpstr>
      <vt:lpstr>As Our Team Grows –      We Can Start Running Out of Time…  So, question is …Who Gets Our Time?</vt:lpstr>
      <vt:lpstr>Beware the Time-Suckers</vt:lpstr>
      <vt:lpstr>PowerPoint Presentation</vt:lpstr>
      <vt:lpstr> Abundance Thinking vs Scarcity Thinking</vt:lpstr>
      <vt:lpstr>Take time for yourself</vt:lpstr>
      <vt:lpstr>So...I walked into the bank and did this yesterday! WooHoo!!!! Mortgage done, check.  Crystal Johnson</vt:lpstr>
      <vt:lpstr> Healthy Holidays  Program</vt:lpstr>
      <vt:lpstr>Action Steps for Session #13 Time </vt:lpstr>
      <vt:lpstr>Coming Up  November/ December 2015 Training Topics</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Monday Wellness Webinars </dc:title>
  <cp:lastModifiedBy> </cp:lastModifiedBy>
  <cp:revision>36</cp:revision>
  <cp:lastPrinted>2015-11-19T03:14:01Z</cp:lastPrinted>
  <dcterms:modified xsi:type="dcterms:W3CDTF">2015-11-19T16:16:00Z</dcterms:modified>
</cp:coreProperties>
</file>