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30"/>
  </p:notesMasterIdLst>
  <p:sldIdLst>
    <p:sldId id="256" r:id="rId2"/>
    <p:sldId id="28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80" r:id="rId24"/>
    <p:sldId id="281" r:id="rId25"/>
    <p:sldId id="282" r:id="rId26"/>
    <p:sldId id="283" r:id="rId27"/>
    <p:sldId id="284" r:id="rId28"/>
    <p:sldId id="285" r:id="rId29"/>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16" y="-90"/>
      </p:cViewPr>
      <p:guideLst>
        <p:guide orient="horz" pos="2160"/>
        <p:guide pos="2880"/>
      </p:guideLst>
    </p:cSldViewPr>
  </p:slideViewPr>
  <p:notesTextViewPr>
    <p:cViewPr>
      <p:scale>
        <a:sx n="1" d="1"/>
        <a:sy n="1" d="1"/>
      </p:scale>
      <p:origin x="0" y="0"/>
    </p:cViewPr>
  </p:notesTextViewPr>
  <p:sorterViewPr>
    <p:cViewPr>
      <p:scale>
        <a:sx n="166" d="100"/>
        <a:sy n="166" d="100"/>
      </p:scale>
      <p:origin x="0" y="1782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indent="0" algn="l"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3" name="Shape 3"/>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indent="0" algn="r"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4" name="Shape 4"/>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 name="Shape 5"/>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indent="0" algn="l"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200" b="0" i="0" u="none" strike="noStrike" cap="none" baseline="0">
                <a:solidFill>
                  <a:schemeClr val="dk1"/>
                </a:solidFill>
                <a:latin typeface="Calibri"/>
                <a:ea typeface="Calibri"/>
                <a:cs typeface="Calibri"/>
                <a:sym typeface="Calibri"/>
              </a:defRPr>
            </a:lvl2pPr>
            <a:lvl3pPr marL="914400" marR="0" indent="0" algn="l" rtl="0">
              <a:spcBef>
                <a:spcPts val="0"/>
              </a:spcBef>
              <a:defRPr sz="1200" b="0" i="0" u="none" strike="noStrike" cap="none" baseline="0">
                <a:solidFill>
                  <a:schemeClr val="dk1"/>
                </a:solidFill>
                <a:latin typeface="Calibri"/>
                <a:ea typeface="Calibri"/>
                <a:cs typeface="Calibri"/>
                <a:sym typeface="Calibri"/>
              </a:defRPr>
            </a:lvl3pPr>
            <a:lvl4pPr marL="1371600" marR="0" indent="0" algn="l" rtl="0">
              <a:spcBef>
                <a:spcPts val="0"/>
              </a:spcBef>
              <a:defRPr sz="1200" b="0" i="0" u="none" strike="noStrike" cap="none" baseline="0">
                <a:solidFill>
                  <a:schemeClr val="dk1"/>
                </a:solidFill>
                <a:latin typeface="Calibri"/>
                <a:ea typeface="Calibri"/>
                <a:cs typeface="Calibri"/>
                <a:sym typeface="Calibri"/>
              </a:defRPr>
            </a:lvl4pPr>
            <a:lvl5pPr marL="1828800" marR="0" indent="0" algn="l" rtl="0">
              <a:spcBef>
                <a:spcPts val="0"/>
              </a:spcBef>
              <a:defRPr sz="1200" b="0" i="0" u="none" strike="noStrike" cap="none" baseline="0">
                <a:solidFill>
                  <a:schemeClr val="dk1"/>
                </a:solidFill>
                <a:latin typeface="Calibri"/>
                <a:ea typeface="Calibri"/>
                <a:cs typeface="Calibri"/>
                <a:sym typeface="Calibri"/>
              </a:defRPr>
            </a:lvl5pPr>
            <a:lvl6pPr marL="2286000" marR="0" indent="0" algn="l" rtl="0">
              <a:spcBef>
                <a:spcPts val="0"/>
              </a:spcBef>
              <a:defRPr sz="1200" b="0" i="0" u="none" strike="noStrike" cap="none" baseline="0">
                <a:solidFill>
                  <a:schemeClr val="dk1"/>
                </a:solidFill>
                <a:latin typeface="Calibri"/>
                <a:ea typeface="Calibri"/>
                <a:cs typeface="Calibri"/>
                <a:sym typeface="Calibri"/>
              </a:defRPr>
            </a:lvl6pPr>
            <a:lvl7pPr marL="2743200" marR="0" indent="0" algn="l" rtl="0">
              <a:spcBef>
                <a:spcPts val="0"/>
              </a:spcBef>
              <a:defRPr sz="1200" b="0" i="0" u="none" strike="noStrike" cap="none" baseline="0">
                <a:solidFill>
                  <a:schemeClr val="dk1"/>
                </a:solidFill>
                <a:latin typeface="Calibri"/>
                <a:ea typeface="Calibri"/>
                <a:cs typeface="Calibri"/>
                <a:sym typeface="Calibri"/>
              </a:defRPr>
            </a:lvl7pPr>
            <a:lvl8pPr marL="3200400" marR="0" indent="0" algn="l" rtl="0">
              <a:spcBef>
                <a:spcPts val="0"/>
              </a:spcBef>
              <a:defRPr sz="1200" b="0" i="0" u="none" strike="noStrike" cap="none" baseline="0">
                <a:solidFill>
                  <a:schemeClr val="dk1"/>
                </a:solidFill>
                <a:latin typeface="Calibri"/>
                <a:ea typeface="Calibri"/>
                <a:cs typeface="Calibri"/>
                <a:sym typeface="Calibri"/>
              </a:defRPr>
            </a:lvl8pPr>
            <a:lvl9pPr marL="3657600" marR="0" indent="0" algn="l" rtl="0">
              <a:spcBef>
                <a:spcPts val="0"/>
              </a:spcBef>
              <a:defRPr sz="1200" b="0" i="0" u="none" strike="noStrike" cap="none" baseline="0">
                <a:solidFill>
                  <a:schemeClr val="dk1"/>
                </a:solidFill>
                <a:latin typeface="Calibri"/>
                <a:ea typeface="Calibri"/>
                <a:cs typeface="Calibri"/>
                <a:sym typeface="Calibri"/>
              </a:defRPr>
            </a:lvl9pPr>
          </a:lstStyle>
          <a:p>
            <a:endParaRPr/>
          </a:p>
        </p:txBody>
      </p:sp>
      <p:sp>
        <p:nvSpPr>
          <p:cNvPr id="6" name="Shape 6"/>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indent="0" algn="l"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 name="Shape 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a:t>
            </a:fld>
            <a:endParaRPr lang="en-US" sz="1200" b="0" i="0" u="none" strike="noStrike" cap="none" baseline="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1113313"/>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97" name="Shape 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67" name="Shape 16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73" name="Shape 1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79" name="Shape 1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85" name="Shape 1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91" name="Shape 1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97" name="Shape 1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03" name="Shape 2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Shape 21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16" name="Shape 2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22" name="Shape 2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04" name="Shape 1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Shape 22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29" name="Shape 2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36" name="Shape 2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61" name="Shape 2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67" name="Shape 26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Shape 27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73" name="Shape 2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
        <p:nvSpPr>
          <p:cNvPr id="279" name="Shape 2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Shape 2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
        <p:nvSpPr>
          <p:cNvPr id="295" name="Shape 29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Shape 30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
        <p:nvSpPr>
          <p:cNvPr id="301" name="Shape 3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10" name="Shape 110"/>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Calibri"/>
              <a:buNone/>
            </a:pPr>
            <a:endParaRPr sz="1200" b="0" i="0" u="none" strike="noStrike" cap="none" baseline="0">
              <a:solidFill>
                <a:schemeClr val="dk1"/>
              </a:solidFill>
              <a:latin typeface="Calibri"/>
              <a:ea typeface="Calibri"/>
              <a:cs typeface="Calibri"/>
              <a:sym typeface="Calibri"/>
            </a:endParaRPr>
          </a:p>
        </p:txBody>
      </p:sp>
      <p:sp>
        <p:nvSpPr>
          <p:cNvPr id="111" name="Shape 11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Clr>
                <a:srgbClr val="000000"/>
              </a:buClr>
              <a:buSzPct val="25000"/>
              <a:buFont typeface="Arial"/>
              <a:buNone/>
            </a:pPr>
            <a:fld id="{00000000-1234-1234-1234-123412341234}" type="slidenum">
              <a:rPr lang="en-US" sz="1200" b="0" i="0" u="none" strike="noStrike" cap="none" baseline="0">
                <a:solidFill>
                  <a:schemeClr val="dk1"/>
                </a:solidFill>
                <a:latin typeface="Calibri"/>
                <a:ea typeface="Calibri"/>
                <a:cs typeface="Calibri"/>
                <a:sym typeface="Calibri"/>
              </a:rPr>
              <a:t>4</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Calibri"/>
              <a:buNone/>
            </a:pPr>
            <a:endParaRPr sz="1200" b="0" i="0" u="none" strike="noStrike" cap="none" baseline="0">
              <a:solidFill>
                <a:schemeClr val="dk1"/>
              </a:solidFill>
              <a:latin typeface="Calibri"/>
              <a:ea typeface="Calibri"/>
              <a:cs typeface="Calibri"/>
              <a:sym typeface="Calibri"/>
            </a:endParaRPr>
          </a:p>
        </p:txBody>
      </p:sp>
      <p:sp>
        <p:nvSpPr>
          <p:cNvPr id="117" name="Shape 1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32" name="Shape 1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38" name="Shape 1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46" name="Shape 14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53" name="Shape 1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Calibri"/>
              <a:buNone/>
            </a:pPr>
            <a:endParaRPr sz="1200" b="0" i="0" u="none" strike="noStrike" cap="none" baseline="0">
              <a:solidFill>
                <a:schemeClr val="dk1"/>
              </a:solidFill>
              <a:latin typeface="Calibri"/>
              <a:ea typeface="Calibri"/>
              <a:cs typeface="Calibri"/>
              <a:sym typeface="Calibri"/>
            </a:endParaRPr>
          </a:p>
        </p:txBody>
      </p:sp>
      <p:sp>
        <p:nvSpPr>
          <p:cNvPr id="159" name="Shape 15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4"/>
        <p:cNvGrpSpPr/>
        <p:nvPr/>
      </p:nvGrpSpPr>
      <p:grpSpPr>
        <a:xfrm>
          <a:off x="0" y="0"/>
          <a:ext cx="0" cy="0"/>
          <a:chOff x="0" y="0"/>
          <a:chExt cx="0" cy="0"/>
        </a:xfrm>
      </p:grpSpPr>
      <p:pic>
        <p:nvPicPr>
          <p:cNvPr id="15" name="Shape 15"/>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16" name="Shape 16"/>
          <p:cNvSpPr txBox="1">
            <a:spLocks noGrp="1"/>
          </p:cNvSpPr>
          <p:nvPr>
            <p:ph type="body" idx="1"/>
          </p:nvPr>
        </p:nvSpPr>
        <p:spPr>
          <a:xfrm>
            <a:off x="457200" y="2480741"/>
            <a:ext cx="8229600" cy="3645431"/>
          </a:xfrm>
          <a:prstGeom prst="rect">
            <a:avLst/>
          </a:prstGeom>
          <a:noFill/>
          <a:ln>
            <a:noFill/>
          </a:ln>
        </p:spPr>
        <p:txBody>
          <a:bodyPr lIns="91425" tIns="91425" rIns="91425" bIns="91425" anchor="t" anchorCtr="0"/>
          <a:lstStyle>
            <a:lvl1pPr marL="342900" indent="-215900" rtl="0">
              <a:spcBef>
                <a:spcPts val="0"/>
              </a:spcBef>
              <a:buClr>
                <a:srgbClr val="6F6E6F"/>
              </a:buClr>
              <a:buFont typeface="Calibri"/>
              <a:buChar char="•"/>
              <a:defRPr sz="2000">
                <a:solidFill>
                  <a:srgbClr val="6F6E6F"/>
                </a:solidFill>
              </a:defRPr>
            </a:lvl1pPr>
            <a:lvl2pPr marL="742950" indent="-171450" rtl="0">
              <a:spcBef>
                <a:spcPts val="0"/>
              </a:spcBef>
              <a:buClr>
                <a:srgbClr val="6F6E6F"/>
              </a:buClr>
              <a:buFont typeface="Calibri"/>
              <a:buChar char="•"/>
              <a:defRPr sz="1800">
                <a:solidFill>
                  <a:srgbClr val="6F6E6F"/>
                </a:solidFill>
              </a:defRPr>
            </a:lvl2pPr>
            <a:lvl3pPr marL="1143000" indent="-127000" rtl="0">
              <a:spcBef>
                <a:spcPts val="0"/>
              </a:spcBef>
              <a:buClr>
                <a:srgbClr val="6F6E6F"/>
              </a:buClr>
              <a:buFont typeface="Calibri"/>
              <a:buChar char="•"/>
              <a:defRPr sz="1600">
                <a:solidFill>
                  <a:srgbClr val="6F6E6F"/>
                </a:solidFill>
              </a:defRPr>
            </a:lvl3pPr>
            <a:lvl4pPr marL="1600200" indent="-139700" rtl="0">
              <a:spcBef>
                <a:spcPts val="0"/>
              </a:spcBef>
              <a:buClr>
                <a:srgbClr val="6F6E6F"/>
              </a:buClr>
              <a:buFont typeface="Calibri"/>
              <a:buChar char="•"/>
              <a:defRPr sz="1400">
                <a:solidFill>
                  <a:srgbClr val="6F6E6F"/>
                </a:solidFill>
              </a:defRPr>
            </a:lvl4pPr>
            <a:lvl5pPr marL="2057400" indent="-139700" rtl="0">
              <a:spcBef>
                <a:spcPts val="0"/>
              </a:spcBef>
              <a:buClr>
                <a:srgbClr val="6F6E6F"/>
              </a:buClr>
              <a:buFont typeface="Calibri"/>
              <a:buChar char="•"/>
              <a:defRPr sz="1400">
                <a:solidFill>
                  <a:srgbClr val="6F6E6F"/>
                </a:solidFill>
              </a:defRPr>
            </a:lvl5pPr>
            <a:lvl6pPr rtl="0">
              <a:spcBef>
                <a:spcPts val="0"/>
              </a:spcBef>
              <a:defRPr sz="2000">
                <a:solidFill>
                  <a:schemeClr val="dk1"/>
                </a:solidFill>
                <a:latin typeface="Calibri"/>
                <a:ea typeface="Calibri"/>
                <a:cs typeface="Calibri"/>
                <a:sym typeface="Calibri"/>
              </a:defRPr>
            </a:lvl6pPr>
            <a:lvl7pPr rtl="0">
              <a:spcBef>
                <a:spcPts val="0"/>
              </a:spcBef>
              <a:defRPr sz="2000">
                <a:solidFill>
                  <a:schemeClr val="dk1"/>
                </a:solidFill>
                <a:latin typeface="Calibri"/>
                <a:ea typeface="Calibri"/>
                <a:cs typeface="Calibri"/>
                <a:sym typeface="Calibri"/>
              </a:defRPr>
            </a:lvl7pPr>
            <a:lvl8pPr rtl="0">
              <a:spcBef>
                <a:spcPts val="0"/>
              </a:spcBef>
              <a:defRPr sz="2000">
                <a:solidFill>
                  <a:schemeClr val="dk1"/>
                </a:solidFill>
                <a:latin typeface="Calibri"/>
                <a:ea typeface="Calibri"/>
                <a:cs typeface="Calibri"/>
                <a:sym typeface="Calibri"/>
              </a:defRPr>
            </a:lvl8pPr>
            <a:lvl9pPr rtl="0">
              <a:spcBef>
                <a:spcPts val="0"/>
              </a:spcBef>
              <a:defRPr sz="2000">
                <a:solidFill>
                  <a:schemeClr val="dk1"/>
                </a:solidFill>
                <a:latin typeface="Calibri"/>
                <a:ea typeface="Calibri"/>
                <a:cs typeface="Calibri"/>
                <a:sym typeface="Calibri"/>
              </a:defRPr>
            </a:lvl9pPr>
          </a:lstStyle>
          <a:p>
            <a:endParaRPr/>
          </a:p>
        </p:txBody>
      </p:sp>
      <p:sp>
        <p:nvSpPr>
          <p:cNvPr id="17" name="Shape 17"/>
          <p:cNvSpPr txBox="1">
            <a:spLocks noGrp="1"/>
          </p:cNvSpPr>
          <p:nvPr>
            <p:ph type="title"/>
          </p:nvPr>
        </p:nvSpPr>
        <p:spPr>
          <a:xfrm>
            <a:off x="457200" y="1083204"/>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457216" y="273048"/>
            <a:ext cx="3008313" cy="1162050"/>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8" name="Shape 68"/>
          <p:cNvSpPr txBox="1">
            <a:spLocks noGrp="1"/>
          </p:cNvSpPr>
          <p:nvPr>
            <p:ph type="body" idx="1"/>
          </p:nvPr>
        </p:nvSpPr>
        <p:spPr>
          <a:xfrm>
            <a:off x="3575050" y="273061"/>
            <a:ext cx="5111750" cy="5853112"/>
          </a:xfrm>
          <a:prstGeom prst="rect">
            <a:avLst/>
          </a:prstGeom>
          <a:noFill/>
          <a:ln>
            <a:noFill/>
          </a:ln>
        </p:spPr>
        <p:txBody>
          <a:bodyPr lIns="91425" tIns="91425" rIns="91425" bIns="91425" anchor="t" anchorCtr="0"/>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69" name="Shape 69"/>
          <p:cNvSpPr txBox="1">
            <a:spLocks noGrp="1"/>
          </p:cNvSpPr>
          <p:nvPr>
            <p:ph type="body" idx="2"/>
          </p:nvPr>
        </p:nvSpPr>
        <p:spPr>
          <a:xfrm>
            <a:off x="457216" y="1435104"/>
            <a:ext cx="3008313" cy="4691063"/>
          </a:xfrm>
          <a:prstGeom prst="rect">
            <a:avLst/>
          </a:prstGeom>
          <a:noFill/>
          <a:ln>
            <a:noFill/>
          </a:ln>
        </p:spPr>
        <p:txBody>
          <a:bodyPr lIns="91425" tIns="91425" rIns="91425" bIns="91425" anchor="t" anchorCtr="0"/>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70" name="Shape 70"/>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1" name="Shape 71"/>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2" name="Shape 72"/>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1792288" y="4800601"/>
            <a:ext cx="5486399" cy="566739"/>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5" name="Shape 75"/>
          <p:cNvSpPr>
            <a:spLocks noGrp="1"/>
          </p:cNvSpPr>
          <p:nvPr>
            <p:ph type="pic" idx="2"/>
          </p:nvPr>
        </p:nvSpPr>
        <p:spPr>
          <a:xfrm>
            <a:off x="1792288" y="612775"/>
            <a:ext cx="5486399" cy="4114800"/>
          </a:xfrm>
          <a:prstGeom prst="rect">
            <a:avLst/>
          </a:prstGeom>
          <a:noFill/>
          <a:ln>
            <a:noFill/>
          </a:ln>
        </p:spPr>
        <p:txBody>
          <a:bodyPr lIns="91425" tIns="91425" rIns="91425" bIns="91425" anchor="ctr" anchorCtr="0"/>
          <a:lstStyle>
            <a:lvl1pPr marL="0" marR="0" indent="0" algn="l" rtl="0">
              <a:spcBef>
                <a:spcPts val="0"/>
              </a:spcBef>
              <a:buClr>
                <a:srgbClr val="888888"/>
              </a:buClr>
              <a:buFont typeface="Calibri"/>
              <a:buNone/>
              <a:defRPr sz="3200" b="0" i="0" u="none" strike="noStrike" cap="none" baseline="0">
                <a:solidFill>
                  <a:srgbClr val="888888"/>
                </a:solidFill>
                <a:latin typeface="Calibri"/>
                <a:ea typeface="Calibri"/>
                <a:cs typeface="Calibri"/>
                <a:sym typeface="Calibri"/>
              </a:defRPr>
            </a:lvl1pPr>
            <a:lvl2pPr marL="457200" marR="0" indent="0" algn="l" rtl="0">
              <a:spcBef>
                <a:spcPts val="0"/>
              </a:spcBef>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spcBef>
                <a:spcPts val="0"/>
              </a:spcBef>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3716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4pPr>
            <a:lvl5pPr marL="18288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5pPr>
            <a:lvl6pPr marL="22860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6pPr>
            <a:lvl7pPr marL="27432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7pPr>
            <a:lvl8pPr marL="32004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8pPr>
            <a:lvl9pPr marL="36576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9pPr>
          </a:lstStyle>
          <a:p>
            <a:endParaRPr/>
          </a:p>
        </p:txBody>
      </p:sp>
      <p:sp>
        <p:nvSpPr>
          <p:cNvPr id="76" name="Shape 76"/>
          <p:cNvSpPr txBox="1">
            <a:spLocks noGrp="1"/>
          </p:cNvSpPr>
          <p:nvPr>
            <p:ph type="body" idx="1"/>
          </p:nvPr>
        </p:nvSpPr>
        <p:spPr>
          <a:xfrm>
            <a:off x="1792288" y="5367346"/>
            <a:ext cx="5486399" cy="804862"/>
          </a:xfrm>
          <a:prstGeom prst="rect">
            <a:avLst/>
          </a:prstGeom>
          <a:noFill/>
          <a:ln>
            <a:noFill/>
          </a:ln>
        </p:spPr>
        <p:txBody>
          <a:bodyPr lIns="91425" tIns="91425" rIns="91425" bIns="91425" anchor="t" anchorCtr="0"/>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77" name="Shape 77"/>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2" name="Shape 82"/>
          <p:cNvSpPr txBox="1">
            <a:spLocks noGrp="1"/>
          </p:cNvSpPr>
          <p:nvPr>
            <p:ph type="body" idx="1"/>
          </p:nvPr>
        </p:nvSpPr>
        <p:spPr>
          <a:xfrm rot="5400000">
            <a:off x="2309018" y="-251617"/>
            <a:ext cx="4525963" cy="8229600"/>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83" name="Shape 83"/>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84" name="Shape 84"/>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85" name="Shape 85"/>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6"/>
        <p:cNvGrpSpPr/>
        <p:nvPr/>
      </p:nvGrpSpPr>
      <p:grpSpPr>
        <a:xfrm>
          <a:off x="0" y="0"/>
          <a:ext cx="0" cy="0"/>
          <a:chOff x="0" y="0"/>
          <a:chExt cx="0" cy="0"/>
        </a:xfrm>
      </p:grpSpPr>
      <p:sp>
        <p:nvSpPr>
          <p:cNvPr id="87" name="Shape 87"/>
          <p:cNvSpPr txBox="1">
            <a:spLocks noGrp="1"/>
          </p:cNvSpPr>
          <p:nvPr>
            <p:ph type="title"/>
          </p:nvPr>
        </p:nvSpPr>
        <p:spPr>
          <a:xfrm rot="5400000">
            <a:off x="4732337" y="2171702"/>
            <a:ext cx="5851525" cy="20574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8" name="Shape 88"/>
          <p:cNvSpPr txBox="1">
            <a:spLocks noGrp="1"/>
          </p:cNvSpPr>
          <p:nvPr>
            <p:ph type="body" idx="1"/>
          </p:nvPr>
        </p:nvSpPr>
        <p:spPr>
          <a:xfrm rot="5400000">
            <a:off x="541337" y="190502"/>
            <a:ext cx="5851525" cy="6019799"/>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89" name="Shape 89"/>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90" name="Shape 90"/>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91" name="Shape 91"/>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8"/>
        <p:cNvGrpSpPr/>
        <p:nvPr/>
      </p:nvGrpSpPr>
      <p:grpSpPr>
        <a:xfrm>
          <a:off x="0" y="0"/>
          <a:ext cx="0" cy="0"/>
          <a:chOff x="0" y="0"/>
          <a:chExt cx="0" cy="0"/>
        </a:xfrm>
      </p:grpSpPr>
      <p:sp>
        <p:nvSpPr>
          <p:cNvPr id="19" name="Shape 19"/>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0" name="Shape 20"/>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21" name="Shape 21"/>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22" name="Shape 22"/>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23" name="Shape 23"/>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3_Section Header">
    <p:bg>
      <p:bgPr>
        <a:solidFill>
          <a:schemeClr val="lt1"/>
        </a:solidFill>
        <a:effectLst/>
      </p:bgPr>
    </p:bg>
    <p:spTree>
      <p:nvGrpSpPr>
        <p:cNvPr id="1" name="Shape 24"/>
        <p:cNvGrpSpPr/>
        <p:nvPr/>
      </p:nvGrpSpPr>
      <p:grpSpPr>
        <a:xfrm>
          <a:off x="0" y="0"/>
          <a:ext cx="0" cy="0"/>
          <a:chOff x="0" y="0"/>
          <a:chExt cx="0" cy="0"/>
        </a:xfrm>
      </p:grpSpPr>
      <p:pic>
        <p:nvPicPr>
          <p:cNvPr id="25" name="Shape 25"/>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26" name="Shape 26"/>
          <p:cNvSpPr txBox="1">
            <a:spLocks noGrp="1"/>
          </p:cNvSpPr>
          <p:nvPr>
            <p:ph type="title"/>
          </p:nvPr>
        </p:nvSpPr>
        <p:spPr>
          <a:xfrm>
            <a:off x="722312" y="2465616"/>
            <a:ext cx="4455168" cy="1362075"/>
          </a:xfrm>
          <a:prstGeom prst="rect">
            <a:avLst/>
          </a:prstGeom>
          <a:noFill/>
          <a:ln>
            <a:noFill/>
          </a:ln>
        </p:spPr>
        <p:txBody>
          <a:bodyPr lIns="91425" tIns="91425" rIns="91425" bIns="91425" anchor="b" anchorCtr="0"/>
          <a:lstStyle>
            <a:lvl1pPr algn="l" rtl="0">
              <a:spcBef>
                <a:spcPts val="0"/>
              </a:spcBef>
              <a:defRPr sz="3200" b="1" cap="none">
                <a:solidFill>
                  <a:srgbClr val="537E2F"/>
                </a:solidFill>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7" name="Shape 27"/>
          <p:cNvSpPr txBox="1">
            <a:spLocks noGrp="1"/>
          </p:cNvSpPr>
          <p:nvPr>
            <p:ph type="body" idx="1"/>
          </p:nvPr>
        </p:nvSpPr>
        <p:spPr>
          <a:xfrm>
            <a:off x="722312" y="3827692"/>
            <a:ext cx="7772400" cy="1500187"/>
          </a:xfrm>
          <a:prstGeom prst="rect">
            <a:avLst/>
          </a:prstGeom>
          <a:noFill/>
          <a:ln>
            <a:noFill/>
          </a:ln>
        </p:spPr>
        <p:txBody>
          <a:bodyPr lIns="91425" tIns="91425" rIns="91425" bIns="91425" anchor="t" anchorCtr="0"/>
          <a:lstStyle>
            <a:lvl1pPr marL="0" indent="0" rtl="0">
              <a:spcBef>
                <a:spcPts val="0"/>
              </a:spcBef>
              <a:buClr>
                <a:srgbClr val="6F6E6F"/>
              </a:buClr>
              <a:buFont typeface="Calibri"/>
              <a:buNone/>
              <a:defRPr sz="2000">
                <a:solidFill>
                  <a:srgbClr val="6F6E6F"/>
                </a:solidFill>
              </a:defRPr>
            </a:lvl1pPr>
            <a:lvl2pPr marL="457200" indent="0" rtl="0">
              <a:spcBef>
                <a:spcPts val="0"/>
              </a:spcBef>
              <a:buClr>
                <a:srgbClr val="888888"/>
              </a:buClr>
              <a:buFont typeface="Calibri"/>
              <a:buNone/>
              <a:defRPr sz="1800">
                <a:solidFill>
                  <a:srgbClr val="888888"/>
                </a:solidFill>
              </a:defRPr>
            </a:lvl2pPr>
            <a:lvl3pPr marL="914400" indent="0" rtl="0">
              <a:spcBef>
                <a:spcPts val="0"/>
              </a:spcBef>
              <a:buClr>
                <a:srgbClr val="888888"/>
              </a:buClr>
              <a:buFont typeface="Calibri"/>
              <a:buNone/>
              <a:defRPr sz="1600">
                <a:solidFill>
                  <a:srgbClr val="888888"/>
                </a:solidFill>
              </a:defRPr>
            </a:lvl3pPr>
            <a:lvl4pPr marL="1371600" indent="0" rtl="0">
              <a:spcBef>
                <a:spcPts val="0"/>
              </a:spcBef>
              <a:buClr>
                <a:srgbClr val="888888"/>
              </a:buClr>
              <a:buFont typeface="Calibri"/>
              <a:buNone/>
              <a:defRPr sz="1400">
                <a:solidFill>
                  <a:srgbClr val="888888"/>
                </a:solidFill>
              </a:defRPr>
            </a:lvl4pPr>
            <a:lvl5pPr marL="1828800" indent="0" rtl="0">
              <a:spcBef>
                <a:spcPts val="0"/>
              </a:spcBef>
              <a:buClr>
                <a:srgbClr val="888888"/>
              </a:buClr>
              <a:buFont typeface="Calibri"/>
              <a:buNone/>
              <a:defRPr sz="1400">
                <a:solidFill>
                  <a:srgbClr val="888888"/>
                </a:solidFill>
              </a:defRPr>
            </a:lvl5pPr>
            <a:lvl6pPr marL="2286000" indent="0" rtl="0">
              <a:spcBef>
                <a:spcPts val="0"/>
              </a:spcBef>
              <a:buClr>
                <a:srgbClr val="888888"/>
              </a:buClr>
              <a:buFont typeface="Calibri"/>
              <a:buNone/>
              <a:defRPr sz="1400">
                <a:solidFill>
                  <a:srgbClr val="888888"/>
                </a:solidFill>
              </a:defRPr>
            </a:lvl6pPr>
            <a:lvl7pPr marL="2743200" indent="0" rtl="0">
              <a:spcBef>
                <a:spcPts val="0"/>
              </a:spcBef>
              <a:buClr>
                <a:srgbClr val="888888"/>
              </a:buClr>
              <a:buFont typeface="Calibri"/>
              <a:buNone/>
              <a:defRPr sz="1400">
                <a:solidFill>
                  <a:srgbClr val="888888"/>
                </a:solidFill>
              </a:defRPr>
            </a:lvl7pPr>
            <a:lvl8pPr marL="3200400" indent="0" rtl="0">
              <a:spcBef>
                <a:spcPts val="0"/>
              </a:spcBef>
              <a:buClr>
                <a:srgbClr val="888888"/>
              </a:buClr>
              <a:buFont typeface="Calibri"/>
              <a:buNone/>
              <a:defRPr sz="1400">
                <a:solidFill>
                  <a:srgbClr val="888888"/>
                </a:solidFill>
              </a:defRPr>
            </a:lvl8pPr>
            <a:lvl9pPr marL="3657600" indent="0" rtl="0">
              <a:spcBef>
                <a:spcPts val="0"/>
              </a:spcBef>
              <a:buClr>
                <a:srgbClr val="888888"/>
              </a:buClr>
              <a:buFont typeface="Calibri"/>
              <a:buNone/>
              <a:defRPr sz="1400">
                <a:solidFill>
                  <a:srgbClr val="888888"/>
                </a:solidFill>
              </a:defRPr>
            </a:lvl9pPr>
          </a:lstStyle>
          <a:p>
            <a:endParaRPr/>
          </a:p>
        </p:txBody>
      </p:sp>
      <p:sp>
        <p:nvSpPr>
          <p:cNvPr id="28" name="Shape 28"/>
          <p:cNvSpPr>
            <a:spLocks noGrp="1"/>
          </p:cNvSpPr>
          <p:nvPr>
            <p:ph type="pic" idx="2"/>
          </p:nvPr>
        </p:nvSpPr>
        <p:spPr>
          <a:xfrm>
            <a:off x="5301092" y="2119625"/>
            <a:ext cx="2779711" cy="3708400"/>
          </a:xfrm>
          <a:prstGeom prst="ellipse">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9"/>
        <p:cNvGrpSpPr/>
        <p:nvPr/>
      </p:nvGrpSpPr>
      <p:grpSpPr>
        <a:xfrm>
          <a:off x="0" y="0"/>
          <a:ext cx="0" cy="0"/>
          <a:chOff x="0" y="0"/>
          <a:chExt cx="0" cy="0"/>
        </a:xfrm>
      </p:grpSpPr>
      <p:sp>
        <p:nvSpPr>
          <p:cNvPr id="30" name="Shape 30"/>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33"/>
        <p:cNvGrpSpPr/>
        <p:nvPr/>
      </p:nvGrpSpPr>
      <p:grpSpPr>
        <a:xfrm>
          <a:off x="0" y="0"/>
          <a:ext cx="0" cy="0"/>
          <a:chOff x="0" y="0"/>
          <a:chExt cx="0" cy="0"/>
        </a:xfrm>
      </p:grpSpPr>
      <p:sp>
        <p:nvSpPr>
          <p:cNvPr id="34" name="Shape 34"/>
          <p:cNvSpPr txBox="1">
            <a:spLocks noGrp="1"/>
          </p:cNvSpPr>
          <p:nvPr>
            <p:ph type="ctrTitle"/>
          </p:nvPr>
        </p:nvSpPr>
        <p:spPr>
          <a:xfrm>
            <a:off x="685800" y="2130435"/>
            <a:ext cx="7772400" cy="1470024"/>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sz="4400" b="0" i="0" u="none" strike="noStrike" cap="none" baseline="0">
                <a:solidFill>
                  <a:schemeClr val="dk1"/>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35" name="Shape 35"/>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spcBef>
                <a:spcPts val="640"/>
              </a:spcBef>
              <a:buClr>
                <a:srgbClr val="888888"/>
              </a:buClr>
              <a:buFont typeface="Arial"/>
              <a:buNone/>
              <a:defRPr sz="3200" b="0" i="0" u="none" strike="noStrike" cap="none" baseline="0">
                <a:solidFill>
                  <a:srgbClr val="888888"/>
                </a:solidFill>
                <a:latin typeface="Calibri"/>
                <a:ea typeface="Calibri"/>
                <a:cs typeface="Calibri"/>
                <a:sym typeface="Calibri"/>
              </a:defRPr>
            </a:lvl1pPr>
            <a:lvl2pPr marL="457200" marR="0" indent="0" algn="ctr" rtl="0">
              <a:spcBef>
                <a:spcPts val="560"/>
              </a:spcBef>
              <a:buClr>
                <a:srgbClr val="888888"/>
              </a:buClr>
              <a:buFont typeface="Arial"/>
              <a:buNone/>
              <a:defRPr sz="2800" b="0" i="0" u="none" strike="noStrike" cap="none" baseline="0">
                <a:solidFill>
                  <a:srgbClr val="888888"/>
                </a:solidFill>
                <a:latin typeface="Calibri"/>
                <a:ea typeface="Calibri"/>
                <a:cs typeface="Calibri"/>
                <a:sym typeface="Calibri"/>
              </a:defRPr>
            </a:lvl2pPr>
            <a:lvl3pPr marL="914400" marR="0" indent="0" algn="ctr" rtl="0">
              <a:spcBef>
                <a:spcPts val="480"/>
              </a:spcBef>
              <a:buClr>
                <a:srgbClr val="888888"/>
              </a:buClr>
              <a:buFont typeface="Arial"/>
              <a:buNone/>
              <a:defRPr sz="2400" b="0" i="0" u="none" strike="noStrike" cap="none" baseline="0">
                <a:solidFill>
                  <a:srgbClr val="888888"/>
                </a:solidFill>
                <a:latin typeface="Calibri"/>
                <a:ea typeface="Calibri"/>
                <a:cs typeface="Calibri"/>
                <a:sym typeface="Calibri"/>
              </a:defRPr>
            </a:lvl3pPr>
            <a:lvl4pPr marL="13716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4pPr>
            <a:lvl5pPr marL="18288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5pPr>
            <a:lvl6pPr marL="22860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6pPr>
            <a:lvl7pPr marL="27432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7pPr>
            <a:lvl8pPr marL="32004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8pPr>
            <a:lvl9pPr marL="36576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9pPr>
          </a:lstStyle>
          <a:p>
            <a:endParaRPr/>
          </a:p>
        </p:txBody>
      </p:sp>
      <p:sp>
        <p:nvSpPr>
          <p:cNvPr id="36" name="Shape 36"/>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37" name="Shape 37"/>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38" name="Shape 38"/>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722312" y="4406901"/>
            <a:ext cx="7772400" cy="1362075"/>
          </a:xfrm>
          <a:prstGeom prst="rect">
            <a:avLst/>
          </a:prstGeom>
          <a:noFill/>
          <a:ln>
            <a:noFill/>
          </a:ln>
        </p:spPr>
        <p:txBody>
          <a:bodyPr lIns="91425" tIns="91425" rIns="91425" bIns="91425" anchor="t" anchorCtr="0"/>
          <a:lstStyle>
            <a:lvl1pPr algn="l" rtl="0">
              <a:spcBef>
                <a:spcPts val="0"/>
              </a:spcBef>
              <a:defRPr sz="4000" b="1" cap="none"/>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1" name="Shape 41"/>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spcBef>
                <a:spcPts val="0"/>
              </a:spcBef>
              <a:buClr>
                <a:srgbClr val="888888"/>
              </a:buClr>
              <a:buFont typeface="Calibri"/>
              <a:buNone/>
              <a:defRPr sz="2000">
                <a:solidFill>
                  <a:srgbClr val="888888"/>
                </a:solidFill>
              </a:defRPr>
            </a:lvl1pPr>
            <a:lvl2pPr marL="457200" indent="0" rtl="0">
              <a:spcBef>
                <a:spcPts val="0"/>
              </a:spcBef>
              <a:buClr>
                <a:srgbClr val="888888"/>
              </a:buClr>
              <a:buFont typeface="Calibri"/>
              <a:buNone/>
              <a:defRPr sz="1800">
                <a:solidFill>
                  <a:srgbClr val="888888"/>
                </a:solidFill>
              </a:defRPr>
            </a:lvl2pPr>
            <a:lvl3pPr marL="914400" indent="0" rtl="0">
              <a:spcBef>
                <a:spcPts val="0"/>
              </a:spcBef>
              <a:buClr>
                <a:srgbClr val="888888"/>
              </a:buClr>
              <a:buFont typeface="Calibri"/>
              <a:buNone/>
              <a:defRPr sz="1600">
                <a:solidFill>
                  <a:srgbClr val="888888"/>
                </a:solidFill>
              </a:defRPr>
            </a:lvl3pPr>
            <a:lvl4pPr marL="1371600" indent="0" rtl="0">
              <a:spcBef>
                <a:spcPts val="0"/>
              </a:spcBef>
              <a:buClr>
                <a:srgbClr val="888888"/>
              </a:buClr>
              <a:buFont typeface="Calibri"/>
              <a:buNone/>
              <a:defRPr sz="1400">
                <a:solidFill>
                  <a:srgbClr val="888888"/>
                </a:solidFill>
              </a:defRPr>
            </a:lvl4pPr>
            <a:lvl5pPr marL="1828800" indent="0" rtl="0">
              <a:spcBef>
                <a:spcPts val="0"/>
              </a:spcBef>
              <a:buClr>
                <a:srgbClr val="888888"/>
              </a:buClr>
              <a:buFont typeface="Calibri"/>
              <a:buNone/>
              <a:defRPr sz="1400">
                <a:solidFill>
                  <a:srgbClr val="888888"/>
                </a:solidFill>
              </a:defRPr>
            </a:lvl5pPr>
            <a:lvl6pPr marL="2286000" indent="0" rtl="0">
              <a:spcBef>
                <a:spcPts val="0"/>
              </a:spcBef>
              <a:buClr>
                <a:srgbClr val="888888"/>
              </a:buClr>
              <a:buFont typeface="Calibri"/>
              <a:buNone/>
              <a:defRPr sz="1400">
                <a:solidFill>
                  <a:srgbClr val="888888"/>
                </a:solidFill>
              </a:defRPr>
            </a:lvl6pPr>
            <a:lvl7pPr marL="2743200" indent="0" rtl="0">
              <a:spcBef>
                <a:spcPts val="0"/>
              </a:spcBef>
              <a:buClr>
                <a:srgbClr val="888888"/>
              </a:buClr>
              <a:buFont typeface="Calibri"/>
              <a:buNone/>
              <a:defRPr sz="1400">
                <a:solidFill>
                  <a:srgbClr val="888888"/>
                </a:solidFill>
              </a:defRPr>
            </a:lvl7pPr>
            <a:lvl8pPr marL="3200400" indent="0" rtl="0">
              <a:spcBef>
                <a:spcPts val="0"/>
              </a:spcBef>
              <a:buClr>
                <a:srgbClr val="888888"/>
              </a:buClr>
              <a:buFont typeface="Calibri"/>
              <a:buNone/>
              <a:defRPr sz="1400">
                <a:solidFill>
                  <a:srgbClr val="888888"/>
                </a:solidFill>
              </a:defRPr>
            </a:lvl8pPr>
            <a:lvl9pPr marL="3657600" indent="0" rtl="0">
              <a:spcBef>
                <a:spcPts val="0"/>
              </a:spcBef>
              <a:buClr>
                <a:srgbClr val="888888"/>
              </a:buClr>
              <a:buFont typeface="Calibri"/>
              <a:buNone/>
              <a:defRPr sz="1400">
                <a:solidFill>
                  <a:srgbClr val="888888"/>
                </a:solidFill>
              </a:defRPr>
            </a:lvl9pPr>
          </a:lstStyle>
          <a:p>
            <a:endParaRPr/>
          </a:p>
        </p:txBody>
      </p:sp>
      <p:sp>
        <p:nvSpPr>
          <p:cNvPr id="42" name="Shape 42"/>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43" name="Shape 43"/>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7" name="Shape 47"/>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48" name="Shape 48"/>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49" name="Shape 49"/>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50" name="Shape 50"/>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51" name="Shape 51"/>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4" name="Shape 54"/>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55" name="Shape 55"/>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56" name="Shape 56"/>
          <p:cNvSpPr txBox="1">
            <a:spLocks noGrp="1"/>
          </p:cNvSpPr>
          <p:nvPr>
            <p:ph type="body" idx="3"/>
          </p:nvPr>
        </p:nvSpPr>
        <p:spPr>
          <a:xfrm>
            <a:off x="4645032" y="1535112"/>
            <a:ext cx="4041774" cy="639762"/>
          </a:xfrm>
          <a:prstGeom prst="rect">
            <a:avLst/>
          </a:prstGeom>
          <a:noFill/>
          <a:ln>
            <a:noFill/>
          </a:ln>
        </p:spPr>
        <p:txBody>
          <a:bodyPr lIns="91425" tIns="91425" rIns="91425" bIns="91425" anchor="b" anchorCtr="0"/>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57" name="Shape 57"/>
          <p:cNvSpPr txBox="1">
            <a:spLocks noGrp="1"/>
          </p:cNvSpPr>
          <p:nvPr>
            <p:ph type="body" idx="4"/>
          </p:nvPr>
        </p:nvSpPr>
        <p:spPr>
          <a:xfrm>
            <a:off x="4645032" y="2174875"/>
            <a:ext cx="4041774" cy="3951287"/>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58" name="Shape 58"/>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3" name="Shape 63"/>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64" name="Shape 64"/>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65" name="Shape 65"/>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sz="4400" b="0" i="0" u="none" strike="noStrike" cap="none" baseline="0">
                <a:solidFill>
                  <a:schemeClr val="dk1"/>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0" name="Shape 10"/>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indent="-139700" algn="l" rtl="0">
              <a:spcBef>
                <a:spcPts val="640"/>
              </a:spcBef>
              <a:buClr>
                <a:schemeClr val="dk1"/>
              </a:buClr>
              <a:buFont typeface="Arial"/>
              <a:buChar char="•"/>
              <a:defRPr sz="3200" b="0" i="0" u="none" strike="noStrike" cap="none" baseline="0">
                <a:solidFill>
                  <a:schemeClr val="dk1"/>
                </a:solidFill>
                <a:latin typeface="Calibri"/>
                <a:ea typeface="Calibri"/>
                <a:cs typeface="Calibri"/>
                <a:sym typeface="Calibri"/>
              </a:defRPr>
            </a:lvl1pPr>
            <a:lvl2pPr marL="742950" marR="0" indent="-107950" algn="l" rtl="0">
              <a:spcBef>
                <a:spcPts val="560"/>
              </a:spcBef>
              <a:buClr>
                <a:schemeClr val="dk1"/>
              </a:buClr>
              <a:buFont typeface="Arial"/>
              <a:buChar char="–"/>
              <a:defRPr sz="2800" b="0" i="0" u="none" strike="noStrike" cap="none" baseline="0">
                <a:solidFill>
                  <a:schemeClr val="dk1"/>
                </a:solidFill>
                <a:latin typeface="Calibri"/>
                <a:ea typeface="Calibri"/>
                <a:cs typeface="Calibri"/>
                <a:sym typeface="Calibri"/>
              </a:defRPr>
            </a:lvl2pPr>
            <a:lvl3pPr marL="1143000" marR="0" indent="-76200" algn="l" rtl="0">
              <a:spcBef>
                <a:spcPts val="480"/>
              </a:spcBef>
              <a:buClr>
                <a:schemeClr val="dk1"/>
              </a:buClr>
              <a:buFont typeface="Arial"/>
              <a:buChar char="•"/>
              <a:defRPr sz="2400" b="0" i="0" u="none" strike="noStrike" cap="none" baseline="0">
                <a:solidFill>
                  <a:schemeClr val="dk1"/>
                </a:solidFill>
                <a:latin typeface="Calibri"/>
                <a:ea typeface="Calibri"/>
                <a:cs typeface="Calibri"/>
                <a:sym typeface="Calibri"/>
              </a:defRPr>
            </a:lvl3pPr>
            <a:lvl4pPr marL="16002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4pPr>
            <a:lvl5pPr marL="20574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5pPr>
            <a:lvl6pPr marL="25146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6pPr>
            <a:lvl7pPr marL="29718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7pPr>
            <a:lvl8pPr marL="34290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8pPr>
            <a:lvl9pPr marL="38862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9pPr>
          </a:lstStyle>
          <a:p>
            <a:endParaRPr/>
          </a:p>
        </p:txBody>
      </p:sp>
      <p:sp>
        <p:nvSpPr>
          <p:cNvPr id="11" name="Shape 11"/>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12" name="Shape 12"/>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13" name="Shape 13"/>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9.jpg"/><Relationship Id="rId7"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2.jpg"/><Relationship Id="rId11" Type="http://schemas.openxmlformats.org/officeDocument/2006/relationships/image" Target="../media/image27.jpg"/><Relationship Id="rId5" Type="http://schemas.openxmlformats.org/officeDocument/2006/relationships/image" Target="../media/image21.png"/><Relationship Id="rId10" Type="http://schemas.openxmlformats.org/officeDocument/2006/relationships/image" Target="../media/image26.jpg"/><Relationship Id="rId4" Type="http://schemas.openxmlformats.org/officeDocument/2006/relationships/image" Target="../media/image20.jpg"/><Relationship Id="rId9" Type="http://schemas.openxmlformats.org/officeDocument/2006/relationships/image" Target="../media/image25.jp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533400" y="990600"/>
            <a:ext cx="8071199" cy="5492400"/>
          </a:xfrm>
          <a:prstGeom prst="rect">
            <a:avLst/>
          </a:prstGeom>
          <a:noFill/>
          <a:ln>
            <a:noFill/>
          </a:ln>
        </p:spPr>
        <p:txBody>
          <a:bodyPr lIns="91425" tIns="45700" rIns="91425" bIns="45700" anchor="t" anchorCtr="0">
            <a:noAutofit/>
          </a:bodyPr>
          <a:lstStyle/>
          <a:p>
            <a:pPr marL="0" marR="0" lvl="0" indent="0" algn="l" rtl="0">
              <a:spcBef>
                <a:spcPts val="400"/>
              </a:spcBef>
              <a:buClr>
                <a:srgbClr val="6F6E6F"/>
              </a:buClr>
              <a:buSzPct val="25000"/>
              <a:buFont typeface="Arial"/>
              <a:buNone/>
            </a:pPr>
            <a:r>
              <a:rPr lang="en-US" sz="2000" b="0" i="0" u="none" strike="noStrike" cap="none" baseline="0" dirty="0">
                <a:solidFill>
                  <a:schemeClr val="tx1"/>
                </a:solidFill>
                <a:latin typeface="Calibri"/>
                <a:ea typeface="Calibri"/>
                <a:cs typeface="Calibri"/>
                <a:sym typeface="Calibri"/>
              </a:rPr>
              <a:t>Nov 9 – Nutritional  Connections to Headaches</a:t>
            </a:r>
          </a:p>
          <a:p>
            <a:pPr marL="0" marR="0" lvl="0" indent="0" algn="l" rtl="0">
              <a:spcBef>
                <a:spcPts val="400"/>
              </a:spcBef>
              <a:buClr>
                <a:srgbClr val="6F6E6F"/>
              </a:buClr>
              <a:buSzPct val="25000"/>
              <a:buFont typeface="Arial"/>
              <a:buNone/>
            </a:pPr>
            <a:r>
              <a:rPr lang="en-US" sz="2000" b="0" i="0" u="none" strike="noStrike" cap="none" baseline="0" dirty="0">
                <a:solidFill>
                  <a:schemeClr val="tx1"/>
                </a:solidFill>
                <a:latin typeface="Calibri"/>
                <a:ea typeface="Calibri"/>
                <a:cs typeface="Calibri"/>
                <a:sym typeface="Calibri"/>
              </a:rPr>
              <a:t>Nov 16 – The Epidemic of Irritable Bowel Disorders </a:t>
            </a:r>
          </a:p>
          <a:p>
            <a:pPr marL="0" marR="0" lvl="0" indent="0" algn="l" rtl="0">
              <a:spcBef>
                <a:spcPts val="400"/>
              </a:spcBef>
              <a:buClr>
                <a:srgbClr val="6F6E6F"/>
              </a:buClr>
              <a:buSzPct val="25000"/>
              <a:buFont typeface="Arial"/>
              <a:buNone/>
            </a:pPr>
            <a:r>
              <a:rPr lang="en-US" sz="2000" b="0" i="0" u="none" strike="noStrike" cap="none" baseline="0" dirty="0">
                <a:solidFill>
                  <a:schemeClr val="tx1"/>
                </a:solidFill>
                <a:latin typeface="Calibri"/>
                <a:ea typeface="Calibri"/>
                <a:cs typeface="Calibri"/>
                <a:sym typeface="Calibri"/>
              </a:rPr>
              <a:t>Nov 23 – Feeding Our Families for Good Health and Academic Excellence</a:t>
            </a:r>
          </a:p>
          <a:p>
            <a:pPr marL="0" marR="0" lvl="0" indent="0" algn="l" rtl="0">
              <a:spcBef>
                <a:spcPts val="400"/>
              </a:spcBef>
              <a:buClr>
                <a:srgbClr val="6F6E6F"/>
              </a:buClr>
              <a:buFont typeface="Arial"/>
              <a:buNone/>
            </a:pPr>
            <a:endParaRPr sz="2000" b="0" i="0" u="none" strike="noStrike" cap="none" baseline="0" dirty="0">
              <a:solidFill>
                <a:schemeClr val="tx1"/>
              </a:solidFill>
              <a:latin typeface="Calibri"/>
              <a:ea typeface="Calibri"/>
              <a:cs typeface="Calibri"/>
              <a:sym typeface="Calibri"/>
            </a:endParaRPr>
          </a:p>
          <a:p>
            <a:pPr marL="0" marR="0" lvl="0" indent="0" algn="l" rtl="0">
              <a:spcBef>
                <a:spcPts val="400"/>
              </a:spcBef>
              <a:buClr>
                <a:srgbClr val="6F6E6F"/>
              </a:buClr>
              <a:buSzPct val="25000"/>
              <a:buFont typeface="Arial"/>
              <a:buNone/>
            </a:pPr>
            <a:r>
              <a:rPr lang="en-US" sz="2000" b="0" i="0" u="none" strike="noStrike" cap="none" baseline="0" dirty="0">
                <a:solidFill>
                  <a:schemeClr val="tx1"/>
                </a:solidFill>
                <a:latin typeface="Calibri"/>
                <a:ea typeface="Calibri"/>
                <a:cs typeface="Calibri"/>
                <a:sym typeface="Calibri"/>
              </a:rPr>
              <a:t>Dec 7  -- Gary Burke, Presidential Master  and master teacher,  will  review the key benefits of a Shaklee Home business that has helped him and his wife, Faye, generate a $400,000 income .. and the story of what he has 	learned along the way</a:t>
            </a:r>
          </a:p>
          <a:p>
            <a:pPr marL="0" marR="0" lvl="0" indent="0" algn="l" rtl="0">
              <a:spcBef>
                <a:spcPts val="400"/>
              </a:spcBef>
              <a:buClr>
                <a:srgbClr val="6F6E6F"/>
              </a:buClr>
              <a:buFont typeface="Arial"/>
              <a:buNone/>
            </a:pPr>
            <a:endParaRPr dirty="0">
              <a:solidFill>
                <a:schemeClr val="tx1"/>
              </a:solidFill>
            </a:endParaRPr>
          </a:p>
          <a:p>
            <a:pPr marL="0" lvl="0" indent="0" rtl="0">
              <a:lnSpc>
                <a:spcPct val="115000"/>
              </a:lnSpc>
              <a:spcBef>
                <a:spcPts val="400"/>
              </a:spcBef>
              <a:buClr>
                <a:schemeClr val="dk1"/>
              </a:buClr>
              <a:buSzPct val="55000"/>
              <a:buFont typeface="Arial"/>
              <a:buNone/>
            </a:pPr>
            <a:r>
              <a:rPr lang="en-US" dirty="0">
                <a:solidFill>
                  <a:schemeClr val="tx1"/>
                </a:solidFill>
              </a:rPr>
              <a:t>Dec 14 -- Holiday Vitamin Survival Kit with </a:t>
            </a:r>
            <a:r>
              <a:rPr lang="en-US" dirty="0" err="1">
                <a:solidFill>
                  <a:schemeClr val="tx1"/>
                </a:solidFill>
              </a:rPr>
              <a:t>Dr</a:t>
            </a:r>
            <a:r>
              <a:rPr lang="en-US" dirty="0">
                <a:solidFill>
                  <a:schemeClr val="tx1"/>
                </a:solidFill>
              </a:rPr>
              <a:t> David Colby</a:t>
            </a:r>
          </a:p>
          <a:p>
            <a:pPr marL="0" lvl="0" indent="0" rtl="0">
              <a:lnSpc>
                <a:spcPct val="115000"/>
              </a:lnSpc>
              <a:spcBef>
                <a:spcPts val="400"/>
              </a:spcBef>
              <a:buClr>
                <a:schemeClr val="dk1"/>
              </a:buClr>
              <a:buSzPct val="55000"/>
              <a:buFont typeface="Arial"/>
              <a:buNone/>
            </a:pPr>
            <a:r>
              <a:rPr lang="en-US" dirty="0">
                <a:solidFill>
                  <a:schemeClr val="tx1"/>
                </a:solidFill>
              </a:rPr>
              <a:t>Dec 21   and 28   -- No webinars .. Happy Holidays, Everyone!</a:t>
            </a:r>
          </a:p>
          <a:p>
            <a:pPr marL="0" lvl="0" indent="0" rtl="0">
              <a:lnSpc>
                <a:spcPct val="115000"/>
              </a:lnSpc>
              <a:spcBef>
                <a:spcPts val="400"/>
              </a:spcBef>
              <a:buClr>
                <a:schemeClr val="dk1"/>
              </a:buClr>
              <a:buSzPct val="55000"/>
              <a:buFont typeface="Arial"/>
              <a:buNone/>
            </a:pPr>
            <a:r>
              <a:rPr lang="en-US" dirty="0">
                <a:solidFill>
                  <a:schemeClr val="tx1"/>
                </a:solidFill>
              </a:rPr>
              <a:t> January 4, 2016  --  Shaklee National Kick Off Broadcast</a:t>
            </a:r>
          </a:p>
          <a:p>
            <a:pPr marL="0" marR="0" lvl="0" indent="0" algn="l" rtl="0">
              <a:spcBef>
                <a:spcPts val="400"/>
              </a:spcBef>
              <a:buClr>
                <a:srgbClr val="6F6E6F"/>
              </a:buClr>
              <a:buFont typeface="Arial"/>
              <a:buNone/>
            </a:pPr>
            <a:r>
              <a:rPr lang="en-US" dirty="0" smtClean="0"/>
              <a:t>							</a:t>
            </a:r>
            <a:r>
              <a:rPr lang="en-US" dirty="0" smtClean="0">
                <a:solidFill>
                  <a:schemeClr val="tx1"/>
                </a:solidFill>
              </a:rPr>
              <a:t>   barb</a:t>
            </a:r>
            <a:endParaRPr dirty="0">
              <a:solidFill>
                <a:schemeClr val="tx1"/>
              </a:solidFill>
            </a:endParaRPr>
          </a:p>
          <a:p>
            <a:pPr marL="0" marR="0" lvl="0" indent="0" algn="l" rtl="0">
              <a:spcBef>
                <a:spcPts val="400"/>
              </a:spcBef>
              <a:buClr>
                <a:srgbClr val="6F6E6F"/>
              </a:buClr>
              <a:buFont typeface="Arial"/>
              <a:buNone/>
            </a:pPr>
            <a:endParaRPr sz="2000" b="0" i="0" u="none" strike="noStrike" cap="none" baseline="0" dirty="0">
              <a:solidFill>
                <a:srgbClr val="6F6E6F"/>
              </a:solidFill>
              <a:latin typeface="Calibri"/>
              <a:ea typeface="Calibri"/>
              <a:cs typeface="Calibri"/>
              <a:sym typeface="Calibri"/>
            </a:endParaRPr>
          </a:p>
          <a:p>
            <a:pPr marL="0" marR="0" lvl="0" indent="0" algn="l" rtl="0">
              <a:spcBef>
                <a:spcPts val="400"/>
              </a:spcBef>
              <a:buClr>
                <a:srgbClr val="6F6E6F"/>
              </a:buClr>
              <a:buFont typeface="Arial"/>
              <a:buNone/>
            </a:pPr>
            <a:endParaRPr sz="2000" b="0" i="0" u="none" strike="noStrike" cap="none" baseline="0" dirty="0">
              <a:solidFill>
                <a:srgbClr val="6F6E6F"/>
              </a:solidFill>
              <a:latin typeface="Calibri"/>
              <a:ea typeface="Calibri"/>
              <a:cs typeface="Calibri"/>
              <a:sym typeface="Calibri"/>
            </a:endParaRPr>
          </a:p>
        </p:txBody>
      </p:sp>
      <p:sp>
        <p:nvSpPr>
          <p:cNvPr id="94" name="Shape 94"/>
          <p:cNvSpPr txBox="1">
            <a:spLocks noGrp="1"/>
          </p:cNvSpPr>
          <p:nvPr>
            <p:ph type="title"/>
          </p:nvPr>
        </p:nvSpPr>
        <p:spPr>
          <a:xfrm>
            <a:off x="457200" y="190278"/>
            <a:ext cx="8229600" cy="6429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Monday Wellness Webinars </a:t>
            </a: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body" idx="1"/>
          </p:nvPr>
        </p:nvSpPr>
        <p:spPr>
          <a:xfrm>
            <a:off x="827325" y="1982101"/>
            <a:ext cx="7465199" cy="3510298"/>
          </a:xfrm>
          <a:prstGeom prst="rect">
            <a:avLst/>
          </a:prstGeom>
          <a:noFill/>
          <a:ln>
            <a:noFill/>
          </a:ln>
        </p:spPr>
        <p:txBody>
          <a:bodyPr lIns="91425" tIns="45700" rIns="91425" bIns="45700" anchor="t" anchorCtr="0">
            <a:noAutofit/>
          </a:bodyPr>
          <a:lstStyle/>
          <a:p>
            <a:pPr marL="342900" marR="0" lvl="0" indent="-342900" algn="l" rtl="0">
              <a:spcBef>
                <a:spcPts val="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To understand the role of the leader in wrapping up  conversations, appointments and presentations.</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To observe a variety of options and word tracks to help  find a comfortable way to guide someone to next steps.</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To select one or 2 ideas to offer a holiday promotion to our customers and distributors.</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To learn how to handle questions and concerns raised by our prospective customers or distributors</a:t>
            </a:r>
            <a:r>
              <a:rPr lang="en-US" sz="2400" b="0" i="0" u="none" strike="noStrike" cap="none" baseline="0" dirty="0" smtClean="0">
                <a:solidFill>
                  <a:schemeClr val="tx1"/>
                </a:solidFill>
                <a:latin typeface="Calibri"/>
                <a:ea typeface="Calibri"/>
                <a:cs typeface="Calibri"/>
                <a:sym typeface="Calibri"/>
              </a:rPr>
              <a:t>.</a:t>
            </a:r>
          </a:p>
          <a:p>
            <a:pPr lvl="8" indent="-342900">
              <a:spcBef>
                <a:spcPts val="480"/>
              </a:spcBef>
              <a:buSzPct val="100000"/>
            </a:pPr>
            <a:endParaRPr lang="en-US" sz="2400" b="0" i="0" u="none" strike="noStrike" cap="none" baseline="0" dirty="0">
              <a:solidFill>
                <a:schemeClr val="tx1"/>
              </a:solidFill>
              <a:latin typeface="Calibri"/>
              <a:ea typeface="Calibri"/>
              <a:cs typeface="Calibri"/>
              <a:sym typeface="Calibri"/>
            </a:endParaRPr>
          </a:p>
          <a:p>
            <a:pPr marL="342900" marR="0" lvl="0" indent="-190500" algn="l" rtl="0">
              <a:spcBef>
                <a:spcPts val="480"/>
              </a:spcBef>
              <a:buClr>
                <a:srgbClr val="6F6E6F"/>
              </a:buClr>
              <a:buFont typeface="Arial"/>
              <a:buNone/>
            </a:pPr>
            <a:r>
              <a:rPr lang="en-US" sz="2400" b="0" i="0" u="none" strike="noStrike" cap="none" baseline="0" dirty="0" err="1" smtClean="0">
                <a:solidFill>
                  <a:schemeClr val="tx1"/>
                </a:solidFill>
                <a:latin typeface="Calibri"/>
                <a:ea typeface="Calibri"/>
                <a:cs typeface="Calibri"/>
                <a:sym typeface="Calibri"/>
              </a:rPr>
              <a:t>lisa</a:t>
            </a:r>
            <a:endParaRPr sz="2400" b="0" i="0" u="none" strike="noStrike" cap="none" baseline="0" dirty="0">
              <a:solidFill>
                <a:schemeClr val="tx1"/>
              </a:solidFill>
              <a:latin typeface="Calibri"/>
              <a:ea typeface="Calibri"/>
              <a:cs typeface="Calibri"/>
              <a:sym typeface="Calibri"/>
            </a:endParaRPr>
          </a:p>
          <a:p>
            <a:pPr marL="342900" marR="0" lvl="0" indent="-190500" algn="l" rtl="0">
              <a:spcBef>
                <a:spcPts val="480"/>
              </a:spcBef>
              <a:buClr>
                <a:srgbClr val="6F6E6F"/>
              </a:buClr>
              <a:buFont typeface="Arial"/>
              <a:buNone/>
            </a:pPr>
            <a:endParaRPr sz="2400" b="0" i="0" u="none" strike="noStrike" cap="none" baseline="0" dirty="0">
              <a:solidFill>
                <a:srgbClr val="6F6E6F"/>
              </a:solidFill>
              <a:latin typeface="Calibri"/>
              <a:ea typeface="Calibri"/>
              <a:cs typeface="Calibri"/>
              <a:sym typeface="Calibri"/>
            </a:endParaRPr>
          </a:p>
          <a:p>
            <a:pPr marL="342900" marR="0" lvl="0" indent="-190500" algn="l" rtl="0">
              <a:spcBef>
                <a:spcPts val="480"/>
              </a:spcBef>
              <a:buClr>
                <a:srgbClr val="6F6E6F"/>
              </a:buClr>
              <a:buFont typeface="Arial"/>
              <a:buNone/>
            </a:pPr>
            <a:endParaRPr sz="2400" b="0" i="0" u="none" strike="noStrike" cap="none" baseline="0" dirty="0">
              <a:solidFill>
                <a:srgbClr val="6F6E6F"/>
              </a:solidFill>
              <a:latin typeface="Calibri"/>
              <a:ea typeface="Calibri"/>
              <a:cs typeface="Calibri"/>
              <a:sym typeface="Calibri"/>
            </a:endParaRPr>
          </a:p>
        </p:txBody>
      </p:sp>
      <p:sp>
        <p:nvSpPr>
          <p:cNvPr id="156" name="Shape 156"/>
          <p:cNvSpPr txBox="1">
            <a:spLocks noGrp="1"/>
          </p:cNvSpPr>
          <p:nvPr>
            <p:ph type="title"/>
          </p:nvPr>
        </p:nvSpPr>
        <p:spPr>
          <a:xfrm>
            <a:off x="963996" y="448160"/>
            <a:ext cx="6488699" cy="114300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Objectives for Session # 12 </a:t>
            </a:r>
            <a:br>
              <a:rPr lang="en-US" sz="3200" b="0" i="0" u="none" strike="noStrike" cap="none" baseline="0">
                <a:solidFill>
                  <a:schemeClr val="dk1"/>
                </a:solidFill>
                <a:latin typeface="Calibri"/>
                <a:ea typeface="Calibri"/>
                <a:cs typeface="Calibri"/>
                <a:sym typeface="Calibri"/>
              </a:rPr>
            </a:br>
            <a:r>
              <a:rPr lang="en-US" sz="3200" b="0" i="0" u="none" strike="noStrike" cap="none" baseline="0">
                <a:solidFill>
                  <a:schemeClr val="dk1"/>
                </a:solidFill>
                <a:latin typeface="Calibri"/>
                <a:ea typeface="Calibri"/>
                <a:cs typeface="Calibri"/>
                <a:sym typeface="Calibri"/>
              </a:rPr>
              <a:t>The Art of Closing and Next Steps</a:t>
            </a:r>
          </a:p>
        </p:txBody>
      </p:sp>
    </p:spTree>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Shape 161"/>
          <p:cNvPicPr preferRelativeResize="0"/>
          <p:nvPr/>
        </p:nvPicPr>
        <p:blipFill rotWithShape="1">
          <a:blip r:embed="rId3">
            <a:alphaModFix/>
          </a:blip>
          <a:srcRect/>
          <a:stretch/>
        </p:blipFill>
        <p:spPr>
          <a:xfrm>
            <a:off x="61400" y="0"/>
            <a:ext cx="9144000" cy="6923099"/>
          </a:xfrm>
          <a:prstGeom prst="rect">
            <a:avLst/>
          </a:prstGeom>
          <a:solidFill>
            <a:schemeClr val="lt1"/>
          </a:solidFill>
          <a:ln>
            <a:noFill/>
          </a:ln>
        </p:spPr>
      </p:pic>
      <p:sp>
        <p:nvSpPr>
          <p:cNvPr id="162" name="Shape 162"/>
          <p:cNvSpPr txBox="1">
            <a:spLocks noGrp="1"/>
          </p:cNvSpPr>
          <p:nvPr>
            <p:ph type="title"/>
          </p:nvPr>
        </p:nvSpPr>
        <p:spPr>
          <a:xfrm>
            <a:off x="966575" y="274650"/>
            <a:ext cx="7210799" cy="1075500"/>
          </a:xfrm>
          <a:prstGeom prst="rect">
            <a:avLst/>
          </a:prstGeom>
          <a:solidFill>
            <a:schemeClr val="lt1"/>
          </a:solidFill>
          <a:ln w="9525" cap="flat" cmpd="sng">
            <a:solidFill>
              <a:srgbClr val="17365D"/>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baseline="0">
                <a:solidFill>
                  <a:schemeClr val="dk1"/>
                </a:solidFill>
                <a:latin typeface="Calibri"/>
                <a:ea typeface="Calibri"/>
                <a:cs typeface="Calibri"/>
                <a:sym typeface="Calibri"/>
              </a:rPr>
              <a:t>Closing – Is Simply Guiding Our Prospective Customers and Distributors to the Next Step  </a:t>
            </a:r>
          </a:p>
        </p:txBody>
      </p:sp>
      <p:sp>
        <p:nvSpPr>
          <p:cNvPr id="163" name="Shape 163"/>
          <p:cNvSpPr txBox="1">
            <a:spLocks noGrp="1"/>
          </p:cNvSpPr>
          <p:nvPr>
            <p:ph type="body" idx="1"/>
          </p:nvPr>
        </p:nvSpPr>
        <p:spPr>
          <a:xfrm>
            <a:off x="889850" y="1396608"/>
            <a:ext cx="7487099" cy="2337191"/>
          </a:xfrm>
          <a:prstGeom prst="rect">
            <a:avLst/>
          </a:prstGeom>
          <a:solidFill>
            <a:schemeClr val="lt1"/>
          </a:solidFill>
          <a:ln>
            <a:noFill/>
          </a:ln>
        </p:spPr>
        <p:txBody>
          <a:bodyPr lIns="91425" tIns="45700" rIns="91425" bIns="45700" anchor="t" anchorCtr="0">
            <a:noAutofit/>
          </a:bodyPr>
          <a:lstStyle/>
          <a:p>
            <a:pPr marL="342900" marR="0" lvl="0" indent="-304800" algn="l" rtl="0">
              <a:spcBef>
                <a:spcPts val="0"/>
              </a:spcBef>
              <a:buClr>
                <a:schemeClr val="dk1"/>
              </a:buClr>
              <a:buSzPct val="100000"/>
              <a:buFont typeface="Arial"/>
              <a:buChar char="•"/>
            </a:pPr>
            <a:r>
              <a:rPr lang="en-US" sz="1800" b="0" i="0" u="none" strike="noStrike" cap="none" baseline="0" dirty="0">
                <a:solidFill>
                  <a:schemeClr val="dk1"/>
                </a:solidFill>
                <a:latin typeface="Calibri"/>
                <a:ea typeface="Calibri"/>
                <a:cs typeface="Calibri"/>
                <a:sym typeface="Calibri"/>
              </a:rPr>
              <a:t>Prospects look to us for direction and to lay out the options.</a:t>
            </a:r>
          </a:p>
          <a:p>
            <a:pPr marL="342900" marR="0" lvl="0" indent="-342900" algn="l" rtl="0">
              <a:spcBef>
                <a:spcPts val="480"/>
              </a:spcBef>
              <a:buClr>
                <a:schemeClr val="dk1"/>
              </a:buClr>
              <a:buSzPct val="25000"/>
              <a:buFont typeface="Arial"/>
              <a:buNone/>
            </a:pPr>
            <a:r>
              <a:rPr lang="en-US" sz="1800" b="0" i="0" u="none" strike="noStrike" cap="none" baseline="0" dirty="0">
                <a:solidFill>
                  <a:schemeClr val="dk1"/>
                </a:solidFill>
                <a:latin typeface="Calibri"/>
                <a:ea typeface="Calibri"/>
                <a:cs typeface="Calibri"/>
                <a:sym typeface="Calibri"/>
              </a:rPr>
              <a:t>	-- Don’t allow fear of being pushy to keep us from doing our job as consultant and nutritional counselor or business advisor.</a:t>
            </a:r>
          </a:p>
          <a:p>
            <a:pPr marL="342900" marR="0" lvl="0" indent="-304800" algn="l" rtl="0">
              <a:spcBef>
                <a:spcPts val="480"/>
              </a:spcBef>
              <a:buClr>
                <a:schemeClr val="dk1"/>
              </a:buClr>
              <a:buSzPct val="100000"/>
              <a:buFont typeface="Arial"/>
              <a:buChar char="•"/>
            </a:pPr>
            <a:r>
              <a:rPr lang="en-US" sz="1800" b="0" i="0" u="none" strike="noStrike" cap="none" baseline="0" dirty="0">
                <a:solidFill>
                  <a:schemeClr val="dk1"/>
                </a:solidFill>
                <a:latin typeface="Calibri"/>
                <a:ea typeface="Calibri"/>
                <a:cs typeface="Calibri"/>
                <a:sym typeface="Calibri"/>
              </a:rPr>
              <a:t>Our role after learning their interests and needs is to now be </a:t>
            </a:r>
            <a:r>
              <a:rPr lang="en-US" sz="1800" b="1" i="0" u="none" strike="noStrike" cap="none" baseline="0" dirty="0">
                <a:solidFill>
                  <a:schemeClr val="dk1"/>
                </a:solidFill>
                <a:latin typeface="Calibri"/>
                <a:ea typeface="Calibri"/>
                <a:cs typeface="Calibri"/>
                <a:sym typeface="Calibri"/>
              </a:rPr>
              <a:t>an advocate for them </a:t>
            </a:r>
            <a:r>
              <a:rPr lang="en-US" sz="1800" b="0" i="0" u="none" strike="noStrike" cap="none" baseline="0" dirty="0">
                <a:solidFill>
                  <a:schemeClr val="dk1"/>
                </a:solidFill>
                <a:latin typeface="Calibri"/>
                <a:ea typeface="Calibri"/>
                <a:cs typeface="Calibri"/>
                <a:sym typeface="Calibri"/>
              </a:rPr>
              <a:t>.. And to recommend what we believe to be in their best interest.</a:t>
            </a:r>
          </a:p>
          <a:p>
            <a:pPr marL="342900" marR="0" lvl="0" indent="-342900" algn="l" rtl="0">
              <a:spcBef>
                <a:spcPts val="480"/>
              </a:spcBef>
              <a:buClr>
                <a:schemeClr val="dk1"/>
              </a:buClr>
              <a:buSzPct val="25000"/>
              <a:buFont typeface="Arial"/>
              <a:buNone/>
            </a:pPr>
            <a:r>
              <a:rPr lang="en-US" sz="1800" b="0" i="0" u="none" strike="noStrike" cap="none" baseline="0" dirty="0">
                <a:solidFill>
                  <a:schemeClr val="dk1"/>
                </a:solidFill>
                <a:latin typeface="Calibri"/>
                <a:ea typeface="Calibri"/>
                <a:cs typeface="Calibri"/>
                <a:sym typeface="Calibri"/>
              </a:rPr>
              <a:t>	</a:t>
            </a:r>
            <a:r>
              <a:rPr lang="en-US" sz="1800" b="1" i="0" u="none" strike="noStrike" cap="none" baseline="0" dirty="0">
                <a:solidFill>
                  <a:schemeClr val="accent5">
                    <a:lumMod val="75000"/>
                  </a:schemeClr>
                </a:solidFill>
                <a:latin typeface="Calibri"/>
                <a:ea typeface="Calibri"/>
                <a:cs typeface="Calibri"/>
                <a:sym typeface="Calibri"/>
              </a:rPr>
              <a:t>So First we want to </a:t>
            </a:r>
            <a:r>
              <a:rPr lang="en-US" sz="1800" b="1" i="0" u="none" strike="noStrike" cap="none" baseline="0" dirty="0" smtClean="0">
                <a:solidFill>
                  <a:schemeClr val="accent5">
                    <a:lumMod val="75000"/>
                  </a:schemeClr>
                </a:solidFill>
                <a:latin typeface="Calibri"/>
                <a:ea typeface="Calibri"/>
                <a:cs typeface="Calibri"/>
                <a:sym typeface="Calibri"/>
              </a:rPr>
              <a:t>get </a:t>
            </a:r>
            <a:r>
              <a:rPr lang="en-US" sz="1800" b="1" i="0" u="none" strike="noStrike" cap="none" baseline="0" dirty="0">
                <a:solidFill>
                  <a:schemeClr val="accent5">
                    <a:lumMod val="75000"/>
                  </a:schemeClr>
                </a:solidFill>
                <a:latin typeface="Calibri"/>
                <a:ea typeface="Calibri"/>
                <a:cs typeface="Calibri"/>
                <a:sym typeface="Calibri"/>
              </a:rPr>
              <a:t>clear about </a:t>
            </a:r>
            <a:r>
              <a:rPr lang="en-US" sz="1800" b="1" i="0" u="none" strike="noStrike" cap="none" baseline="0" dirty="0" smtClean="0">
                <a:solidFill>
                  <a:schemeClr val="accent5">
                    <a:lumMod val="75000"/>
                  </a:schemeClr>
                </a:solidFill>
                <a:latin typeface="Calibri"/>
                <a:ea typeface="Calibri"/>
                <a:cs typeface="Calibri"/>
                <a:sym typeface="Calibri"/>
              </a:rPr>
              <a:t>...                                       </a:t>
            </a:r>
            <a:r>
              <a:rPr lang="en-US" sz="1800" b="1" i="0" u="none" strike="noStrike" cap="none" baseline="0" dirty="0" err="1" smtClean="0">
                <a:solidFill>
                  <a:schemeClr val="accent5">
                    <a:lumMod val="75000"/>
                  </a:schemeClr>
                </a:solidFill>
                <a:latin typeface="Calibri"/>
                <a:ea typeface="Calibri"/>
                <a:cs typeface="Calibri"/>
                <a:sym typeface="Calibri"/>
              </a:rPr>
              <a:t>becky</a:t>
            </a:r>
            <a:endParaRPr lang="en-US" sz="1800" b="1" i="0" u="none" strike="noStrike" cap="none" baseline="0" dirty="0">
              <a:solidFill>
                <a:schemeClr val="accent5">
                  <a:lumMod val="75000"/>
                </a:schemeClr>
              </a:solidFill>
              <a:latin typeface="Calibri"/>
              <a:ea typeface="Calibri"/>
              <a:cs typeface="Calibri"/>
              <a:sym typeface="Calibri"/>
            </a:endParaRPr>
          </a:p>
        </p:txBody>
      </p:sp>
      <p:sp>
        <p:nvSpPr>
          <p:cNvPr id="164" name="Shape 164"/>
          <p:cNvSpPr txBox="1"/>
          <p:nvPr/>
        </p:nvSpPr>
        <p:spPr>
          <a:xfrm>
            <a:off x="381000" y="3810000"/>
            <a:ext cx="8305800" cy="2734200"/>
          </a:xfrm>
          <a:prstGeom prst="rect">
            <a:avLst/>
          </a:prstGeom>
          <a:solidFill>
            <a:schemeClr val="lt1"/>
          </a:solidFill>
          <a:ln>
            <a:noFill/>
          </a:ln>
        </p:spPr>
        <p:txBody>
          <a:bodyPr lIns="91425" tIns="91425" rIns="91425" bIns="91425" anchor="ctr" anchorCtr="0">
            <a:noAutofit/>
          </a:bodyPr>
          <a:lstStyle/>
          <a:p>
            <a:pPr lvl="0" rtl="0">
              <a:spcBef>
                <a:spcPts val="0"/>
              </a:spcBef>
              <a:buNone/>
            </a:pPr>
            <a:r>
              <a:rPr lang="en-US" sz="2400" dirty="0">
                <a:solidFill>
                  <a:schemeClr val="dk1"/>
                </a:solidFill>
                <a:latin typeface="Calibri"/>
                <a:ea typeface="Calibri"/>
                <a:cs typeface="Calibri"/>
                <a:sym typeface="Calibri"/>
              </a:rPr>
              <a:t>What </a:t>
            </a:r>
            <a:r>
              <a:rPr lang="en-US" sz="2400" b="1" dirty="0">
                <a:solidFill>
                  <a:schemeClr val="dk1"/>
                </a:solidFill>
                <a:latin typeface="Calibri"/>
                <a:ea typeface="Calibri"/>
                <a:cs typeface="Calibri"/>
                <a:sym typeface="Calibri"/>
              </a:rPr>
              <a:t>our objective is </a:t>
            </a:r>
            <a:r>
              <a:rPr lang="en-US" sz="2400" dirty="0">
                <a:solidFill>
                  <a:schemeClr val="dk1"/>
                </a:solidFill>
                <a:latin typeface="Calibri"/>
                <a:ea typeface="Calibri"/>
                <a:cs typeface="Calibri"/>
                <a:sym typeface="Calibri"/>
              </a:rPr>
              <a:t>for the conversation/ meeting.</a:t>
            </a:r>
          </a:p>
          <a:p>
            <a:pPr lvl="0" rtl="0">
              <a:spcBef>
                <a:spcPts val="480"/>
              </a:spcBef>
              <a:buNone/>
            </a:pPr>
            <a:r>
              <a:rPr lang="en-US" sz="1800" dirty="0">
                <a:solidFill>
                  <a:schemeClr val="dk1"/>
                </a:solidFill>
                <a:latin typeface="Calibri"/>
                <a:ea typeface="Calibri"/>
                <a:cs typeface="Calibri"/>
                <a:sym typeface="Calibri"/>
              </a:rPr>
              <a:t>	-- </a:t>
            </a:r>
            <a:r>
              <a:rPr lang="en-US" sz="1800" dirty="0" smtClean="0">
                <a:solidFill>
                  <a:schemeClr val="dk1"/>
                </a:solidFill>
                <a:latin typeface="Calibri"/>
                <a:ea typeface="Calibri"/>
                <a:cs typeface="Calibri"/>
                <a:sym typeface="Calibri"/>
              </a:rPr>
              <a:t>ex</a:t>
            </a:r>
            <a:r>
              <a:rPr lang="en-US" sz="1800" dirty="0">
                <a:solidFill>
                  <a:schemeClr val="dk1"/>
                </a:solidFill>
                <a:latin typeface="Calibri"/>
                <a:ea typeface="Calibri"/>
                <a:cs typeface="Calibri"/>
                <a:sym typeface="Calibri"/>
              </a:rPr>
              <a:t> </a:t>
            </a:r>
            <a:r>
              <a:rPr lang="en-US" sz="1800" dirty="0" smtClean="0">
                <a:solidFill>
                  <a:schemeClr val="dk1"/>
                </a:solidFill>
                <a:latin typeface="Calibri"/>
                <a:ea typeface="Calibri"/>
                <a:cs typeface="Calibri"/>
                <a:sym typeface="Calibri"/>
              </a:rPr>
              <a:t>            – </a:t>
            </a:r>
            <a:r>
              <a:rPr lang="en-US" sz="1800" dirty="0">
                <a:solidFill>
                  <a:schemeClr val="dk1"/>
                </a:solidFill>
                <a:latin typeface="Calibri"/>
                <a:ea typeface="Calibri"/>
                <a:cs typeface="Calibri"/>
                <a:sym typeface="Calibri"/>
              </a:rPr>
              <a:t>to get customer started on the products</a:t>
            </a:r>
          </a:p>
          <a:p>
            <a:pPr lvl="0" rtl="0">
              <a:spcBef>
                <a:spcPts val="480"/>
              </a:spcBef>
              <a:buNone/>
            </a:pPr>
            <a:r>
              <a:rPr lang="en-US" sz="1800" dirty="0">
                <a:solidFill>
                  <a:schemeClr val="dk1"/>
                </a:solidFill>
                <a:latin typeface="Calibri"/>
                <a:ea typeface="Calibri"/>
                <a:cs typeface="Calibri"/>
                <a:sym typeface="Calibri"/>
              </a:rPr>
              <a:t>		</a:t>
            </a:r>
            <a:r>
              <a:rPr lang="en-US" sz="1800" dirty="0" smtClean="0">
                <a:solidFill>
                  <a:schemeClr val="dk1"/>
                </a:solidFill>
                <a:latin typeface="Calibri"/>
                <a:ea typeface="Calibri"/>
                <a:cs typeface="Calibri"/>
                <a:sym typeface="Calibri"/>
              </a:rPr>
              <a:t>   -- </a:t>
            </a:r>
            <a:r>
              <a:rPr lang="en-US" sz="1800" dirty="0">
                <a:solidFill>
                  <a:schemeClr val="dk1"/>
                </a:solidFill>
                <a:latin typeface="Calibri"/>
                <a:ea typeface="Calibri"/>
                <a:cs typeface="Calibri"/>
                <a:sym typeface="Calibri"/>
              </a:rPr>
              <a:t>to establish a relationship  &amp; next contact</a:t>
            </a:r>
          </a:p>
          <a:p>
            <a:pPr lvl="0" rtl="0">
              <a:spcBef>
                <a:spcPts val="480"/>
              </a:spcBef>
              <a:buNone/>
            </a:pPr>
            <a:r>
              <a:rPr lang="en-US" sz="1800" dirty="0">
                <a:solidFill>
                  <a:schemeClr val="dk1"/>
                </a:solidFill>
                <a:latin typeface="Calibri"/>
                <a:ea typeface="Calibri"/>
                <a:cs typeface="Calibri"/>
                <a:sym typeface="Calibri"/>
              </a:rPr>
              <a:t>		</a:t>
            </a:r>
            <a:r>
              <a:rPr lang="en-US" sz="1800" dirty="0" smtClean="0">
                <a:solidFill>
                  <a:schemeClr val="dk1"/>
                </a:solidFill>
                <a:latin typeface="Calibri"/>
                <a:ea typeface="Calibri"/>
                <a:cs typeface="Calibri"/>
                <a:sym typeface="Calibri"/>
              </a:rPr>
              <a:t>   -- </a:t>
            </a:r>
            <a:r>
              <a:rPr lang="en-US" sz="1800" dirty="0">
                <a:solidFill>
                  <a:schemeClr val="dk1"/>
                </a:solidFill>
                <a:latin typeface="Calibri"/>
                <a:ea typeface="Calibri"/>
                <a:cs typeface="Calibri"/>
                <a:sym typeface="Calibri"/>
              </a:rPr>
              <a:t>to determine if a Shaklee business would be a good fit for them</a:t>
            </a:r>
          </a:p>
          <a:p>
            <a:pPr lvl="0" rtl="0">
              <a:spcBef>
                <a:spcPts val="480"/>
              </a:spcBef>
              <a:buNone/>
            </a:pPr>
            <a:r>
              <a:rPr lang="en-US" sz="1800" dirty="0">
                <a:solidFill>
                  <a:schemeClr val="dk1"/>
                </a:solidFill>
                <a:latin typeface="Calibri"/>
                <a:ea typeface="Calibri"/>
                <a:cs typeface="Calibri"/>
                <a:sym typeface="Calibri"/>
              </a:rPr>
              <a:t>		</a:t>
            </a:r>
            <a:r>
              <a:rPr lang="en-US" sz="1800" dirty="0" smtClean="0">
                <a:solidFill>
                  <a:schemeClr val="dk1"/>
                </a:solidFill>
                <a:latin typeface="Calibri"/>
                <a:ea typeface="Calibri"/>
                <a:cs typeface="Calibri"/>
                <a:sym typeface="Calibri"/>
              </a:rPr>
              <a:t>    -- </a:t>
            </a:r>
            <a:r>
              <a:rPr lang="en-US" sz="1800" dirty="0">
                <a:solidFill>
                  <a:schemeClr val="dk1"/>
                </a:solidFill>
                <a:latin typeface="Calibri"/>
                <a:ea typeface="Calibri"/>
                <a:cs typeface="Calibri"/>
                <a:sym typeface="Calibri"/>
              </a:rPr>
              <a:t>to schedule an in-home meeting</a:t>
            </a:r>
          </a:p>
          <a:p>
            <a:pPr lvl="0" rtl="0">
              <a:spcBef>
                <a:spcPts val="480"/>
              </a:spcBef>
              <a:buNone/>
            </a:pPr>
            <a:r>
              <a:rPr lang="en-US" sz="1800" dirty="0">
                <a:solidFill>
                  <a:schemeClr val="dk1"/>
                </a:solidFill>
                <a:latin typeface="Calibri"/>
                <a:ea typeface="Calibri"/>
                <a:cs typeface="Calibri"/>
                <a:sym typeface="Calibri"/>
              </a:rPr>
              <a:t>		</a:t>
            </a:r>
            <a:r>
              <a:rPr lang="en-US" sz="1800" dirty="0" smtClean="0">
                <a:solidFill>
                  <a:schemeClr val="dk1"/>
                </a:solidFill>
                <a:latin typeface="Calibri"/>
                <a:ea typeface="Calibri"/>
                <a:cs typeface="Calibri"/>
                <a:sym typeface="Calibri"/>
              </a:rPr>
              <a:t>    -- </a:t>
            </a:r>
            <a:r>
              <a:rPr lang="en-US" sz="1800" dirty="0">
                <a:solidFill>
                  <a:schemeClr val="dk1"/>
                </a:solidFill>
                <a:latin typeface="Calibri"/>
                <a:ea typeface="Calibri"/>
                <a:cs typeface="Calibri"/>
                <a:sym typeface="Calibri"/>
              </a:rPr>
              <a:t>to obtain referrals  </a:t>
            </a:r>
          </a:p>
          <a:p>
            <a:pPr lvl="0" rtl="0">
              <a:spcBef>
                <a:spcPts val="480"/>
              </a:spcBef>
              <a:buNone/>
            </a:pPr>
            <a:r>
              <a:rPr lang="en-US" sz="1800" dirty="0">
                <a:solidFill>
                  <a:schemeClr val="dk1"/>
                </a:solidFill>
                <a:latin typeface="Calibri"/>
                <a:ea typeface="Calibri"/>
                <a:cs typeface="Calibri"/>
                <a:sym typeface="Calibri"/>
              </a:rPr>
              <a:t>			</a:t>
            </a:r>
          </a:p>
        </p:txBody>
      </p:sp>
    </p:spTree>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533400" y="457200"/>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dirty="0">
                <a:solidFill>
                  <a:schemeClr val="dk1"/>
                </a:solidFill>
                <a:latin typeface="Calibri"/>
                <a:ea typeface="Calibri"/>
                <a:cs typeface="Calibri"/>
                <a:sym typeface="Calibri"/>
              </a:rPr>
              <a:t>Closing After a Product Conversation</a:t>
            </a:r>
          </a:p>
        </p:txBody>
      </p:sp>
      <p:sp>
        <p:nvSpPr>
          <p:cNvPr id="170" name="Shape 170"/>
          <p:cNvSpPr txBox="1">
            <a:spLocks noGrp="1"/>
          </p:cNvSpPr>
          <p:nvPr>
            <p:ph type="body" idx="1"/>
          </p:nvPr>
        </p:nvSpPr>
        <p:spPr>
          <a:xfrm>
            <a:off x="579925" y="1774991"/>
            <a:ext cx="8229600" cy="3645300"/>
          </a:xfrm>
          <a:prstGeom prst="rect">
            <a:avLst/>
          </a:prstGeom>
          <a:noFill/>
          <a:ln>
            <a:noFill/>
          </a:ln>
        </p:spPr>
        <p:txBody>
          <a:bodyPr lIns="91425" tIns="45700" rIns="91425" bIns="45700" anchor="t" anchorCtr="0">
            <a:noAutofit/>
          </a:bodyPr>
          <a:lstStyle/>
          <a:p>
            <a:pPr marL="0" lvl="0" indent="0" rtl="0">
              <a:spcBef>
                <a:spcPts val="480"/>
              </a:spcBef>
              <a:buNone/>
            </a:pPr>
            <a:r>
              <a:rPr lang="en-US" sz="2400" dirty="0">
                <a:solidFill>
                  <a:schemeClr val="tx1"/>
                </a:solidFill>
              </a:rPr>
              <a:t>To begin ---</a:t>
            </a:r>
            <a:r>
              <a:rPr lang="en-US" sz="2400" i="1" dirty="0">
                <a:solidFill>
                  <a:schemeClr val="tx1"/>
                </a:solidFill>
              </a:rPr>
              <a:t>This will take about 30 minutes and when we end, we will determine which Shaklee package you will want to get started with.”	</a:t>
            </a:r>
          </a:p>
          <a:p>
            <a:pPr marL="0" lvl="0" indent="0" rtl="0">
              <a:spcBef>
                <a:spcPts val="480"/>
              </a:spcBef>
              <a:buNone/>
            </a:pPr>
            <a:r>
              <a:rPr lang="en-US" sz="2400" i="1" dirty="0"/>
              <a:t>			</a:t>
            </a:r>
          </a:p>
          <a:p>
            <a:pPr marL="342900" marR="0" lvl="0" indent="-304800" algn="l" rtl="0">
              <a:spcBef>
                <a:spcPts val="0"/>
              </a:spcBef>
              <a:buClr>
                <a:schemeClr val="dk1"/>
              </a:buClr>
              <a:buSzPct val="100000"/>
              <a:buFont typeface="Arial"/>
              <a:buChar char="•"/>
            </a:pPr>
            <a:r>
              <a:rPr lang="en-US" sz="1800" b="0" i="0" u="none" strike="noStrike" cap="none" baseline="0" dirty="0">
                <a:solidFill>
                  <a:schemeClr val="dk1"/>
                </a:solidFill>
                <a:latin typeface="Calibri"/>
                <a:ea typeface="Calibri"/>
                <a:cs typeface="Calibri"/>
                <a:sym typeface="Calibri"/>
              </a:rPr>
              <a:t>Use Nutrition Assessment form and ask questions to identify health needs.</a:t>
            </a:r>
          </a:p>
          <a:p>
            <a:pPr marL="342900" marR="0" lvl="0" indent="-304800" algn="l" rtl="0">
              <a:spcBef>
                <a:spcPts val="480"/>
              </a:spcBef>
              <a:buClr>
                <a:schemeClr val="dk1"/>
              </a:buClr>
              <a:buSzPct val="100000"/>
              <a:buFont typeface="Arial"/>
              <a:buChar char="•"/>
            </a:pPr>
            <a:r>
              <a:rPr lang="en-US" sz="1800" b="0" i="1" u="none" strike="noStrike" cap="none" baseline="0" dirty="0">
                <a:solidFill>
                  <a:schemeClr val="dk1"/>
                </a:solidFill>
                <a:latin typeface="Calibri"/>
                <a:ea typeface="Calibri"/>
                <a:cs typeface="Calibri"/>
                <a:sym typeface="Calibri"/>
              </a:rPr>
              <a:t>“ So based on what we have discussed, seems we have a few options here …</a:t>
            </a:r>
          </a:p>
          <a:p>
            <a:pPr marL="342900" marR="0" lvl="0" indent="-304800" algn="l" rtl="0">
              <a:spcBef>
                <a:spcPts val="480"/>
              </a:spcBef>
              <a:buClr>
                <a:schemeClr val="dk1"/>
              </a:buClr>
              <a:buSzPct val="100000"/>
              <a:buFont typeface="Arial"/>
              <a:buChar char="•"/>
            </a:pPr>
            <a:r>
              <a:rPr lang="en-US" sz="1800" b="0" i="0" u="none" strike="noStrike" cap="none" baseline="0" dirty="0">
                <a:solidFill>
                  <a:schemeClr val="dk1"/>
                </a:solidFill>
                <a:latin typeface="Calibri"/>
                <a:ea typeface="Calibri"/>
                <a:cs typeface="Calibri"/>
                <a:sym typeface="Calibri"/>
              </a:rPr>
              <a:t>Ask – “</a:t>
            </a:r>
            <a:r>
              <a:rPr lang="en-US" sz="1800" b="0" i="1" u="none" strike="noStrike" cap="none" baseline="0" dirty="0">
                <a:solidFill>
                  <a:schemeClr val="dk1"/>
                </a:solidFill>
                <a:latin typeface="Calibri"/>
                <a:ea typeface="Calibri"/>
                <a:cs typeface="Calibri"/>
                <a:sym typeface="Calibri"/>
              </a:rPr>
              <a:t>On a  scale of 1 to 10 </a:t>
            </a:r>
            <a:r>
              <a:rPr lang="en-US" sz="1800" b="0" i="0" u="none" strike="noStrike" cap="none" baseline="0" dirty="0">
                <a:solidFill>
                  <a:schemeClr val="dk1"/>
                </a:solidFill>
                <a:latin typeface="Calibri"/>
                <a:ea typeface="Calibri"/>
                <a:cs typeface="Calibri"/>
                <a:sym typeface="Calibri"/>
              </a:rPr>
              <a:t>…</a:t>
            </a:r>
            <a:r>
              <a:rPr lang="en-US" sz="1800" b="0" i="1" u="none" strike="noStrike" cap="none" baseline="0" dirty="0">
                <a:solidFill>
                  <a:schemeClr val="dk1"/>
                </a:solidFill>
                <a:latin typeface="Calibri"/>
                <a:ea typeface="Calibri"/>
                <a:cs typeface="Calibri"/>
                <a:sym typeface="Calibri"/>
              </a:rPr>
              <a:t>How strong is your motivation to make some changes to improve your health?. .. Because I realize how much budget plays a role in someone’s ability to invest in their wellness…  So tell me about your budget.”</a:t>
            </a:r>
          </a:p>
          <a:p>
            <a:pPr marL="342900" marR="0" lvl="0" indent="-304800" algn="l" rtl="0">
              <a:spcBef>
                <a:spcPts val="480"/>
              </a:spcBef>
              <a:buClr>
                <a:schemeClr val="dk1"/>
              </a:buClr>
              <a:buSzPct val="100000"/>
              <a:buFont typeface="Arial"/>
              <a:buChar char="•"/>
            </a:pPr>
            <a:r>
              <a:rPr lang="en-US" sz="1800" b="0" i="0" u="none" strike="noStrike" cap="none" baseline="0" dirty="0">
                <a:solidFill>
                  <a:schemeClr val="dk1"/>
                </a:solidFill>
                <a:latin typeface="Calibri"/>
                <a:ea typeface="Calibri"/>
                <a:cs typeface="Calibri"/>
                <a:sym typeface="Calibri"/>
              </a:rPr>
              <a:t>Then offer …   3 packages </a:t>
            </a:r>
          </a:p>
          <a:p>
            <a:pPr marL="0" marR="0" lvl="0" indent="0" algn="l" rtl="0">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a:t>
            </a:r>
            <a:r>
              <a:rPr lang="en-US" sz="1800" b="0" i="0" u="none" strike="noStrike" cap="none" baseline="0" dirty="0">
                <a:solidFill>
                  <a:schemeClr val="dk1"/>
                </a:solidFill>
                <a:latin typeface="Calibri"/>
                <a:ea typeface="Calibri"/>
                <a:cs typeface="Calibri"/>
                <a:sym typeface="Calibri"/>
              </a:rPr>
              <a:t>Good  -- 	for around 50 to 75 PV </a:t>
            </a:r>
          </a:p>
          <a:p>
            <a:pPr marL="0" marR="0" lvl="0" indent="0" algn="l" rtl="0">
              <a:spcBef>
                <a:spcPts val="480"/>
              </a:spcBef>
              <a:buClr>
                <a:schemeClr val="dk1"/>
              </a:buClr>
              <a:buSzPct val="25000"/>
              <a:buFont typeface="Arial"/>
              <a:buNone/>
            </a:pPr>
            <a:r>
              <a:rPr lang="en-US" sz="1800" b="0" i="0" u="none" strike="noStrike" cap="none" baseline="0" dirty="0">
                <a:solidFill>
                  <a:schemeClr val="dk1"/>
                </a:solidFill>
                <a:latin typeface="Calibri"/>
                <a:ea typeface="Calibri"/>
                <a:cs typeface="Calibri"/>
                <a:sym typeface="Calibri"/>
              </a:rPr>
              <a:t>		  Better --  </a:t>
            </a:r>
            <a:r>
              <a:rPr lang="en-US" sz="1800" b="0" i="0" u="none" strike="noStrike" cap="none" baseline="0" dirty="0" smtClean="0">
                <a:solidFill>
                  <a:schemeClr val="dk1"/>
                </a:solidFill>
                <a:latin typeface="Calibri"/>
                <a:ea typeface="Calibri"/>
                <a:cs typeface="Calibri"/>
                <a:sym typeface="Calibri"/>
              </a:rPr>
              <a:t>100 </a:t>
            </a:r>
            <a:r>
              <a:rPr lang="en-US" sz="1800" b="0" i="0" u="none" strike="noStrike" cap="none" baseline="0" dirty="0">
                <a:solidFill>
                  <a:schemeClr val="dk1"/>
                </a:solidFill>
                <a:latin typeface="Calibri"/>
                <a:ea typeface="Calibri"/>
                <a:cs typeface="Calibri"/>
                <a:sym typeface="Calibri"/>
              </a:rPr>
              <a:t>PV </a:t>
            </a:r>
          </a:p>
          <a:p>
            <a:pPr marL="0" marR="0" lvl="0" indent="0" algn="l" rtl="0">
              <a:spcBef>
                <a:spcPts val="480"/>
              </a:spcBef>
              <a:buClr>
                <a:schemeClr val="dk1"/>
              </a:buClr>
              <a:buSzPct val="25000"/>
              <a:buFont typeface="Arial"/>
              <a:buNone/>
            </a:pPr>
            <a:r>
              <a:rPr lang="en-US" sz="1800" b="0" i="0" u="none" strike="noStrike" cap="none" baseline="0" dirty="0">
                <a:solidFill>
                  <a:schemeClr val="dk1"/>
                </a:solidFill>
                <a:latin typeface="Calibri"/>
                <a:ea typeface="Calibri"/>
                <a:cs typeface="Calibri"/>
                <a:sym typeface="Calibri"/>
              </a:rPr>
              <a:t>		 Best  -- 	150 PV or more</a:t>
            </a:r>
            <a:r>
              <a:rPr lang="en-US" sz="2400" b="0" i="0" u="none" strike="noStrike" cap="none" baseline="0" dirty="0">
                <a:solidFill>
                  <a:schemeClr val="dk1"/>
                </a:solidFill>
                <a:latin typeface="Calibri"/>
                <a:ea typeface="Calibri"/>
                <a:cs typeface="Calibri"/>
                <a:sym typeface="Calibri"/>
              </a:rPr>
              <a:t>			</a:t>
            </a:r>
            <a:r>
              <a:rPr lang="en-US" sz="2400" b="0" i="0" u="none" strike="noStrike" cap="none" baseline="0" dirty="0" err="1">
                <a:solidFill>
                  <a:schemeClr val="dk1"/>
                </a:solidFill>
                <a:latin typeface="Calibri"/>
                <a:ea typeface="Calibri"/>
                <a:cs typeface="Calibri"/>
                <a:sym typeface="Calibri"/>
              </a:rPr>
              <a:t>ashley</a:t>
            </a:r>
            <a:endParaRPr lang="en-US" sz="2400" b="0" i="0" u="none" strike="noStrike" cap="none" baseline="0"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body" idx="1"/>
          </p:nvPr>
        </p:nvSpPr>
        <p:spPr>
          <a:xfrm>
            <a:off x="530625" y="1697516"/>
            <a:ext cx="8229600" cy="3645300"/>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6F6E6F"/>
              </a:buClr>
              <a:buSzPct val="25000"/>
              <a:buFont typeface="Arial"/>
              <a:buNone/>
            </a:pPr>
            <a:r>
              <a:rPr lang="en-US" sz="2800" b="1" i="0" u="none" strike="noStrike" cap="none" baseline="0" dirty="0">
                <a:solidFill>
                  <a:srgbClr val="538CD5"/>
                </a:solidFill>
                <a:latin typeface="Calibri"/>
                <a:ea typeface="Calibri"/>
                <a:cs typeface="Calibri"/>
                <a:sym typeface="Calibri"/>
              </a:rPr>
              <a:t>For immune issues:</a:t>
            </a:r>
          </a:p>
          <a:p>
            <a:pPr marL="0" marR="0" lvl="0" indent="0" algn="l" rtl="0">
              <a:lnSpc>
                <a:spcPct val="90000"/>
              </a:lnSpc>
              <a:spcBef>
                <a:spcPts val="560"/>
              </a:spcBef>
              <a:buClr>
                <a:srgbClr val="6F6E6F"/>
              </a:buClr>
              <a:buSzPct val="25000"/>
              <a:buFont typeface="Arial"/>
              <a:buNone/>
            </a:pPr>
            <a:r>
              <a:rPr lang="en-US" sz="2800" dirty="0">
                <a:solidFill>
                  <a:srgbClr val="000000"/>
                </a:solidFill>
              </a:rPr>
              <a:t>   </a:t>
            </a:r>
            <a:r>
              <a:rPr lang="en-US" sz="2800" b="0" i="0" u="none" strike="noStrike" cap="none" baseline="0" dirty="0">
                <a:solidFill>
                  <a:srgbClr val="000000"/>
                </a:solidFill>
                <a:latin typeface="Calibri"/>
                <a:ea typeface="Calibri"/>
                <a:cs typeface="Calibri"/>
                <a:sym typeface="Calibri"/>
              </a:rPr>
              <a:t>Good --   </a:t>
            </a:r>
            <a:r>
              <a:rPr lang="en-US" sz="2800" b="0" i="0" u="none" strike="noStrike" cap="none" baseline="0" dirty="0" err="1">
                <a:solidFill>
                  <a:srgbClr val="000000"/>
                </a:solidFill>
                <a:latin typeface="Calibri"/>
                <a:ea typeface="Calibri"/>
                <a:cs typeface="Calibri"/>
                <a:sym typeface="Calibri"/>
              </a:rPr>
              <a:t>Vitalizer</a:t>
            </a:r>
            <a:endParaRPr lang="en-US" sz="2800" b="0" i="0" u="none" strike="noStrike" cap="none" baseline="0" dirty="0">
              <a:solidFill>
                <a:srgbClr val="000000"/>
              </a:solidFill>
              <a:latin typeface="Calibri"/>
              <a:ea typeface="Calibri"/>
              <a:cs typeface="Calibri"/>
              <a:sym typeface="Calibri"/>
            </a:endParaRPr>
          </a:p>
          <a:p>
            <a:pPr marL="0" marR="0" lvl="0" indent="0" algn="l" rtl="0">
              <a:lnSpc>
                <a:spcPct val="90000"/>
              </a:lnSpc>
              <a:spcBef>
                <a:spcPts val="560"/>
              </a:spcBef>
              <a:buClr>
                <a:srgbClr val="6F6E6F"/>
              </a:buClr>
              <a:buSzPct val="25000"/>
              <a:buFont typeface="Arial"/>
              <a:buNone/>
            </a:pPr>
            <a:r>
              <a:rPr lang="en-US" sz="2800" dirty="0">
                <a:solidFill>
                  <a:srgbClr val="000000"/>
                </a:solidFill>
              </a:rPr>
              <a:t>   </a:t>
            </a:r>
            <a:r>
              <a:rPr lang="en-US" sz="2800" b="0" i="0" u="none" strike="noStrike" cap="none" baseline="0" dirty="0">
                <a:solidFill>
                  <a:srgbClr val="000000"/>
                </a:solidFill>
                <a:latin typeface="Calibri"/>
                <a:ea typeface="Calibri"/>
                <a:cs typeface="Calibri"/>
                <a:sym typeface="Calibri"/>
              </a:rPr>
              <a:t>Better --  </a:t>
            </a:r>
            <a:r>
              <a:rPr lang="en-US" sz="2800" b="0" i="0" u="none" strike="noStrike" cap="none" baseline="0" dirty="0" err="1">
                <a:solidFill>
                  <a:srgbClr val="000000"/>
                </a:solidFill>
                <a:latin typeface="Calibri"/>
                <a:ea typeface="Calibri"/>
                <a:cs typeface="Calibri"/>
                <a:sym typeface="Calibri"/>
              </a:rPr>
              <a:t>Vitalizer</a:t>
            </a:r>
            <a:r>
              <a:rPr lang="en-US" sz="2800" b="0" i="0" u="none" strike="noStrike" cap="none" baseline="0" dirty="0">
                <a:solidFill>
                  <a:srgbClr val="000000"/>
                </a:solidFill>
                <a:latin typeface="Calibri"/>
                <a:ea typeface="Calibri"/>
                <a:cs typeface="Calibri"/>
                <a:sym typeface="Calibri"/>
              </a:rPr>
              <a:t> + extras   					</a:t>
            </a:r>
            <a:r>
              <a:rPr lang="en-US" sz="2400" b="0" i="0" u="none" strike="noStrike" cap="none" baseline="0" dirty="0" smtClean="0">
                <a:solidFill>
                  <a:srgbClr val="000000"/>
                </a:solidFill>
                <a:latin typeface="Calibri"/>
                <a:ea typeface="Calibri"/>
                <a:cs typeface="Calibri"/>
                <a:sym typeface="Calibri"/>
              </a:rPr>
              <a:t>(</a:t>
            </a:r>
            <a:r>
              <a:rPr lang="en-US" sz="2400" b="0" i="0" u="none" strike="noStrike" cap="none" baseline="0" dirty="0" err="1">
                <a:solidFill>
                  <a:srgbClr val="000000"/>
                </a:solidFill>
                <a:latin typeface="Calibri"/>
                <a:ea typeface="Calibri"/>
                <a:cs typeface="Calibri"/>
                <a:sym typeface="Calibri"/>
              </a:rPr>
              <a:t>Nutriferon</a:t>
            </a:r>
            <a:r>
              <a:rPr lang="en-US" sz="2400" b="0" i="0" u="none" strike="noStrike" cap="none" baseline="0" dirty="0">
                <a:solidFill>
                  <a:srgbClr val="000000"/>
                </a:solidFill>
                <a:latin typeface="Calibri"/>
                <a:ea typeface="Calibri"/>
                <a:cs typeface="Calibri"/>
                <a:sym typeface="Calibri"/>
              </a:rPr>
              <a:t> + Vita C + Defend &amp;Resist)</a:t>
            </a:r>
          </a:p>
          <a:p>
            <a:pPr marL="0" marR="0" lvl="0" indent="0" algn="l" rtl="0">
              <a:lnSpc>
                <a:spcPct val="90000"/>
              </a:lnSpc>
              <a:spcBef>
                <a:spcPts val="560"/>
              </a:spcBef>
              <a:buClr>
                <a:srgbClr val="6F6E6F"/>
              </a:buClr>
              <a:buSzPct val="25000"/>
              <a:buFont typeface="Arial"/>
              <a:buNone/>
            </a:pPr>
            <a:r>
              <a:rPr lang="en-US" sz="2800" dirty="0">
                <a:solidFill>
                  <a:srgbClr val="000000"/>
                </a:solidFill>
              </a:rPr>
              <a:t>   </a:t>
            </a:r>
            <a:r>
              <a:rPr lang="en-US" sz="2800" b="0" i="0" u="none" strike="noStrike" cap="none" baseline="0" dirty="0">
                <a:solidFill>
                  <a:srgbClr val="000000"/>
                </a:solidFill>
                <a:latin typeface="Calibri"/>
                <a:ea typeface="Calibri"/>
                <a:cs typeface="Calibri"/>
                <a:sym typeface="Calibri"/>
              </a:rPr>
              <a:t>Best – </a:t>
            </a:r>
            <a:r>
              <a:rPr lang="en-US" sz="2800" b="0" i="0" u="none" strike="noStrike" cap="none" baseline="0" dirty="0" err="1">
                <a:solidFill>
                  <a:srgbClr val="000000"/>
                </a:solidFill>
                <a:latin typeface="Calibri"/>
                <a:ea typeface="Calibri"/>
                <a:cs typeface="Calibri"/>
                <a:sym typeface="Calibri"/>
              </a:rPr>
              <a:t>Vitalizer</a:t>
            </a:r>
            <a:r>
              <a:rPr lang="en-US" sz="2800" b="0" i="0" u="none" strike="noStrike" cap="none" baseline="0" dirty="0">
                <a:solidFill>
                  <a:srgbClr val="000000"/>
                </a:solidFill>
                <a:latin typeface="Calibri"/>
                <a:ea typeface="Calibri"/>
                <a:cs typeface="Calibri"/>
                <a:sym typeface="Calibri"/>
              </a:rPr>
              <a:t> + Life Shake + extras 			</a:t>
            </a:r>
            <a:r>
              <a:rPr lang="en-US" sz="2800" b="0" i="0" u="none" strike="noStrike" cap="none" baseline="0" dirty="0" smtClean="0">
                <a:solidFill>
                  <a:srgbClr val="000000"/>
                </a:solidFill>
                <a:latin typeface="Calibri"/>
                <a:ea typeface="Calibri"/>
                <a:cs typeface="Calibri"/>
                <a:sym typeface="Calibri"/>
              </a:rPr>
              <a:t>(</a:t>
            </a:r>
            <a:r>
              <a:rPr lang="en-US" sz="2400" b="0" i="0" u="none" strike="noStrike" cap="none" baseline="0" dirty="0" err="1" smtClean="0">
                <a:solidFill>
                  <a:srgbClr val="000000"/>
                </a:solidFill>
                <a:latin typeface="Calibri"/>
                <a:ea typeface="Calibri"/>
                <a:cs typeface="Calibri"/>
                <a:sym typeface="Calibri"/>
              </a:rPr>
              <a:t>Nutriferon</a:t>
            </a:r>
            <a:r>
              <a:rPr lang="en-US" sz="2400" b="0" i="0" u="none" strike="noStrike" cap="none" baseline="0" dirty="0" smtClean="0">
                <a:solidFill>
                  <a:srgbClr val="000000"/>
                </a:solidFill>
                <a:latin typeface="Calibri"/>
                <a:ea typeface="Calibri"/>
                <a:cs typeface="Calibri"/>
                <a:sym typeface="Calibri"/>
              </a:rPr>
              <a:t> </a:t>
            </a:r>
            <a:r>
              <a:rPr lang="en-US" sz="2400" b="0" i="0" u="none" strike="noStrike" cap="none" baseline="0" dirty="0">
                <a:solidFill>
                  <a:srgbClr val="000000"/>
                </a:solidFill>
                <a:latin typeface="Calibri"/>
                <a:ea typeface="Calibri"/>
                <a:cs typeface="Calibri"/>
                <a:sym typeface="Calibri"/>
              </a:rPr>
              <a:t>+ Vita C or Vitalized Immunity + Defend 	and Resist Echinacea +Shaklee Premium Garlic or </a:t>
            </a:r>
            <a:r>
              <a:rPr lang="en-US" sz="2400" b="0" i="0" u="none" strike="noStrike" cap="none" baseline="0" dirty="0" smtClean="0">
                <a:solidFill>
                  <a:srgbClr val="000000"/>
                </a:solidFill>
                <a:latin typeface="Calibri"/>
                <a:ea typeface="Calibri"/>
                <a:cs typeface="Calibri"/>
                <a:sym typeface="Calibri"/>
              </a:rPr>
              <a:t>   	vitamins </a:t>
            </a:r>
            <a:r>
              <a:rPr lang="en-US" sz="2400" b="0" i="0" u="none" strike="noStrike" cap="none" baseline="0" dirty="0">
                <a:solidFill>
                  <a:srgbClr val="000000"/>
                </a:solidFill>
                <a:latin typeface="Calibri"/>
                <a:ea typeface="Calibri"/>
                <a:cs typeface="Calibri"/>
                <a:sym typeface="Calibri"/>
              </a:rPr>
              <a:t>for other children or other family </a:t>
            </a:r>
            <a:r>
              <a:rPr lang="en-US" sz="2400" b="0" i="0" u="none" strike="noStrike" cap="none" baseline="0" dirty="0" smtClean="0">
                <a:solidFill>
                  <a:srgbClr val="000000"/>
                </a:solidFill>
                <a:latin typeface="Calibri"/>
                <a:ea typeface="Calibri"/>
                <a:cs typeface="Calibri"/>
                <a:sym typeface="Calibri"/>
              </a:rPr>
              <a:t>members)</a:t>
            </a:r>
            <a:endParaRPr lang="en-US" sz="2400" b="0" i="0" u="none" strike="noStrike" cap="none" baseline="0" dirty="0">
              <a:solidFill>
                <a:srgbClr val="000000"/>
              </a:solidFill>
              <a:latin typeface="Calibri"/>
              <a:ea typeface="Calibri"/>
              <a:cs typeface="Calibri"/>
              <a:sym typeface="Calibri"/>
            </a:endParaRPr>
          </a:p>
        </p:txBody>
      </p:sp>
      <p:sp>
        <p:nvSpPr>
          <p:cNvPr id="176" name="Shape 176"/>
          <p:cNvSpPr txBox="1">
            <a:spLocks noGrp="1"/>
          </p:cNvSpPr>
          <p:nvPr>
            <p:ph type="title"/>
          </p:nvPr>
        </p:nvSpPr>
        <p:spPr>
          <a:xfrm>
            <a:off x="369075" y="554529"/>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Examples of Good/ Better/ Best Packages</a:t>
            </a:r>
          </a:p>
        </p:txBody>
      </p:sp>
      <p:sp>
        <p:nvSpPr>
          <p:cNvPr id="2" name="TextBox 1"/>
          <p:cNvSpPr txBox="1"/>
          <p:nvPr/>
        </p:nvSpPr>
        <p:spPr>
          <a:xfrm>
            <a:off x="5334000" y="5486400"/>
            <a:ext cx="2209800" cy="307777"/>
          </a:xfrm>
          <a:prstGeom prst="rect">
            <a:avLst/>
          </a:prstGeom>
          <a:noFill/>
        </p:spPr>
        <p:txBody>
          <a:bodyPr wrap="square" rtlCol="0">
            <a:spAutoFit/>
          </a:bodyPr>
          <a:lstStyle/>
          <a:p>
            <a:r>
              <a:rPr lang="en-US" dirty="0" err="1" smtClean="0"/>
              <a:t>becky</a:t>
            </a:r>
            <a:endParaRPr lang="en-US" dirty="0"/>
          </a:p>
        </p:txBody>
      </p:sp>
    </p:spTree>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body" idx="1"/>
          </p:nvPr>
        </p:nvSpPr>
        <p:spPr>
          <a:xfrm>
            <a:off x="457200" y="1922691"/>
            <a:ext cx="8229600" cy="3645300"/>
          </a:xfrm>
          <a:prstGeom prst="rect">
            <a:avLst/>
          </a:prstGeom>
          <a:noFill/>
          <a:ln>
            <a:noFill/>
          </a:ln>
        </p:spPr>
        <p:txBody>
          <a:bodyPr lIns="91425" tIns="45700" rIns="91425" bIns="45700" anchor="t" anchorCtr="0">
            <a:noAutofit/>
          </a:bodyPr>
          <a:lstStyle/>
          <a:p>
            <a:pPr lvl="0" indent="0" rtl="0">
              <a:spcBef>
                <a:spcPts val="480"/>
              </a:spcBef>
              <a:buClr>
                <a:srgbClr val="6F6E6F"/>
              </a:buClr>
              <a:buSzPct val="100000"/>
              <a:buFont typeface="Arial"/>
              <a:buChar char="•"/>
            </a:pPr>
            <a:r>
              <a:rPr lang="en-US" sz="2400" dirty="0">
                <a:solidFill>
                  <a:schemeClr val="dk1"/>
                </a:solidFill>
              </a:rPr>
              <a:t>If you believe people’s lives are better with Shaklee products … then find a way to get those products to them.   </a:t>
            </a:r>
          </a:p>
          <a:p>
            <a:pPr marL="0" lvl="0" indent="0" rtl="0">
              <a:spcBef>
                <a:spcPts val="0"/>
              </a:spcBef>
              <a:buNone/>
            </a:pPr>
            <a:endParaRPr dirty="0"/>
          </a:p>
          <a:p>
            <a:pPr lvl="0" indent="0" rtl="0">
              <a:spcBef>
                <a:spcPts val="0"/>
              </a:spcBef>
              <a:buClr>
                <a:srgbClr val="000000"/>
              </a:buClr>
              <a:buSzPct val="100000"/>
              <a:buFont typeface="Arial"/>
              <a:buChar char="•"/>
            </a:pPr>
            <a:r>
              <a:rPr lang="en-US" sz="2400" dirty="0">
                <a:solidFill>
                  <a:srgbClr val="000000"/>
                </a:solidFill>
              </a:rPr>
              <a:t>example -- If you were to choose one of these packages by Nov 20,  I will send you  ….  Free samples,  or free shipping ,  or free bottle of Vita D , </a:t>
            </a:r>
            <a:r>
              <a:rPr lang="en-US" sz="2400" dirty="0" err="1">
                <a:solidFill>
                  <a:srgbClr val="000000"/>
                </a:solidFill>
              </a:rPr>
              <a:t>etc</a:t>
            </a:r>
            <a:endParaRPr lang="en-US" sz="2400" dirty="0">
              <a:solidFill>
                <a:srgbClr val="000000"/>
              </a:solidFill>
            </a:endParaRPr>
          </a:p>
          <a:p>
            <a:pPr marL="0" lvl="0" indent="0" rtl="0">
              <a:spcBef>
                <a:spcPts val="0"/>
              </a:spcBef>
              <a:buNone/>
            </a:pPr>
            <a:endParaRPr sz="2400" dirty="0">
              <a:solidFill>
                <a:srgbClr val="000000"/>
              </a:solidFill>
            </a:endParaRPr>
          </a:p>
          <a:p>
            <a:pPr lvl="0" indent="0" rtl="0">
              <a:spcBef>
                <a:spcPts val="0"/>
              </a:spcBef>
              <a:buClr>
                <a:srgbClr val="000000"/>
              </a:buClr>
              <a:buSzPct val="100000"/>
              <a:buFont typeface="Arial"/>
              <a:buChar char="•"/>
            </a:pPr>
            <a:r>
              <a:rPr lang="en-US" sz="2400" dirty="0">
                <a:solidFill>
                  <a:srgbClr val="000000"/>
                </a:solidFill>
              </a:rPr>
              <a:t>NOT …   “ Let me know if you want anything.”   OR</a:t>
            </a:r>
          </a:p>
          <a:p>
            <a:pPr marL="0" lvl="0" indent="0" rtl="0">
              <a:spcBef>
                <a:spcPts val="0"/>
              </a:spcBef>
              <a:buNone/>
            </a:pPr>
            <a:r>
              <a:rPr lang="en-US" sz="2400" dirty="0">
                <a:solidFill>
                  <a:srgbClr val="000000"/>
                </a:solidFill>
              </a:rPr>
              <a:t>		       “What do you think?”</a:t>
            </a:r>
          </a:p>
          <a:p>
            <a:pPr marL="0" marR="0" lvl="0" indent="0" algn="l" rtl="0">
              <a:spcBef>
                <a:spcPts val="0"/>
              </a:spcBef>
              <a:buNone/>
            </a:pPr>
            <a:r>
              <a:rPr lang="en-US" sz="2400" dirty="0" smtClean="0">
                <a:solidFill>
                  <a:srgbClr val="000000"/>
                </a:solidFill>
              </a:rPr>
              <a:t>                                                                                         </a:t>
            </a:r>
            <a:r>
              <a:rPr lang="en-US" sz="2400" dirty="0" err="1" smtClean="0">
                <a:solidFill>
                  <a:srgbClr val="000000"/>
                </a:solidFill>
              </a:rPr>
              <a:t>ashley</a:t>
            </a:r>
            <a:endParaRPr sz="2400" dirty="0">
              <a:solidFill>
                <a:srgbClr val="000000"/>
              </a:solidFill>
            </a:endParaRPr>
          </a:p>
        </p:txBody>
      </p:sp>
      <p:sp>
        <p:nvSpPr>
          <p:cNvPr id="182" name="Shape 182"/>
          <p:cNvSpPr txBox="1">
            <a:spLocks noGrp="1"/>
          </p:cNvSpPr>
          <p:nvPr>
            <p:ph type="title"/>
          </p:nvPr>
        </p:nvSpPr>
        <p:spPr>
          <a:xfrm>
            <a:off x="457200" y="701379"/>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dirty="0">
                <a:solidFill>
                  <a:schemeClr val="dk1"/>
                </a:solidFill>
                <a:latin typeface="Calibri"/>
                <a:ea typeface="Calibri"/>
                <a:cs typeface="Calibri"/>
                <a:sym typeface="Calibri"/>
              </a:rPr>
              <a:t> Action Step to Close --Offer With a Deadline</a:t>
            </a:r>
          </a:p>
        </p:txBody>
      </p:sp>
    </p:spTree>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457200" y="2157666"/>
            <a:ext cx="8229600" cy="3645300"/>
          </a:xfrm>
          <a:prstGeom prst="rect">
            <a:avLst/>
          </a:prstGeom>
          <a:noFill/>
          <a:ln>
            <a:noFill/>
          </a:ln>
        </p:spPr>
        <p:txBody>
          <a:bodyPr lIns="91425" tIns="45700" rIns="91425" bIns="45700" anchor="t" anchorCtr="0">
            <a:noAutofit/>
          </a:bodyPr>
          <a:lstStyle/>
          <a:p>
            <a:pPr marL="0" marR="0" lvl="0" indent="0" algn="l" rtl="0">
              <a:spcBef>
                <a:spcPts val="0"/>
              </a:spcBef>
              <a:buClr>
                <a:srgbClr val="6F6E6F"/>
              </a:buClr>
              <a:buSzPct val="25000"/>
              <a:buFont typeface="Arial"/>
              <a:buNone/>
            </a:pPr>
            <a:r>
              <a:rPr lang="en-US" sz="2220" b="0" i="0" u="none" strike="noStrike" cap="none" baseline="0" dirty="0">
                <a:solidFill>
                  <a:schemeClr val="tx1"/>
                </a:solidFill>
                <a:latin typeface="Calibri"/>
                <a:ea typeface="Calibri"/>
                <a:cs typeface="Calibri"/>
                <a:sym typeface="Calibri"/>
              </a:rPr>
              <a:t>Share stories in the business presentation …Then …</a:t>
            </a:r>
          </a:p>
          <a:p>
            <a:pPr marL="0" marR="0" lvl="0" indent="0" algn="l" rtl="0">
              <a:spcBef>
                <a:spcPts val="444"/>
              </a:spcBef>
              <a:buClr>
                <a:srgbClr val="6F6E6F"/>
              </a:buClr>
              <a:buSzPct val="25000"/>
              <a:buFont typeface="Arial"/>
              <a:buNone/>
            </a:pPr>
            <a:r>
              <a:rPr lang="en-US" sz="2220" b="0" i="1" u="none" strike="noStrike" cap="none" baseline="0" dirty="0">
                <a:solidFill>
                  <a:schemeClr val="tx1"/>
                </a:solidFill>
                <a:latin typeface="Calibri"/>
                <a:ea typeface="Calibri"/>
                <a:cs typeface="Calibri"/>
                <a:sym typeface="Calibri"/>
              </a:rPr>
              <a:t>	“ Where do you see yourself fitting in regarding the business?”</a:t>
            </a:r>
          </a:p>
          <a:p>
            <a:pPr marL="0" marR="0" lvl="0" indent="0" algn="l" rtl="0">
              <a:spcBef>
                <a:spcPts val="444"/>
              </a:spcBef>
              <a:buClr>
                <a:srgbClr val="6F6E6F"/>
              </a:buClr>
              <a:buSzPct val="25000"/>
              <a:buFont typeface="Arial"/>
              <a:buNone/>
            </a:pPr>
            <a:r>
              <a:rPr lang="en-US" sz="2220" b="0" i="1" u="none" strike="noStrike" cap="none" baseline="0" dirty="0">
                <a:solidFill>
                  <a:schemeClr val="tx1"/>
                </a:solidFill>
                <a:latin typeface="Calibri"/>
                <a:ea typeface="Calibri"/>
                <a:cs typeface="Calibri"/>
                <a:sym typeface="Calibri"/>
              </a:rPr>
              <a:t>Would you like to see how you can get started?</a:t>
            </a:r>
          </a:p>
          <a:p>
            <a:pPr marL="0" marR="0" lvl="0" indent="0" algn="l" rtl="0">
              <a:spcBef>
                <a:spcPts val="444"/>
              </a:spcBef>
              <a:buClr>
                <a:srgbClr val="6F6E6F"/>
              </a:buClr>
              <a:buFont typeface="Arial"/>
              <a:buNone/>
            </a:pPr>
            <a:endParaRPr sz="2220" i="1" dirty="0">
              <a:solidFill>
                <a:schemeClr val="tx1"/>
              </a:solidFill>
            </a:endParaRPr>
          </a:p>
          <a:p>
            <a:pPr marL="0" marR="0" lvl="0" indent="0" algn="l" rtl="0">
              <a:spcBef>
                <a:spcPts val="444"/>
              </a:spcBef>
              <a:buClr>
                <a:srgbClr val="6F6E6F"/>
              </a:buClr>
              <a:buSzPct val="25000"/>
              <a:buFont typeface="Arial"/>
              <a:buNone/>
            </a:pPr>
            <a:r>
              <a:rPr lang="en-US" sz="2220" b="0" i="1" u="none" strike="noStrike" cap="none" baseline="0" dirty="0">
                <a:solidFill>
                  <a:schemeClr val="tx1"/>
                </a:solidFill>
                <a:latin typeface="Calibri"/>
                <a:ea typeface="Calibri"/>
                <a:cs typeface="Calibri"/>
                <a:sym typeface="Calibri"/>
              </a:rPr>
              <a:t>In my group, there are 2 ways to get started in developing a business…</a:t>
            </a:r>
          </a:p>
          <a:p>
            <a:pPr marL="0" marR="0" lvl="0" indent="0" algn="l" rtl="0">
              <a:spcBef>
                <a:spcPts val="444"/>
              </a:spcBef>
              <a:buClr>
                <a:srgbClr val="6F6E6F"/>
              </a:buClr>
              <a:buFont typeface="Arial"/>
              <a:buNone/>
            </a:pPr>
            <a:endParaRPr sz="2220" i="1" dirty="0">
              <a:solidFill>
                <a:schemeClr val="tx1"/>
              </a:solidFill>
            </a:endParaRPr>
          </a:p>
          <a:p>
            <a:pPr marL="0" marR="0" lvl="0" indent="0" algn="l" rtl="0">
              <a:spcBef>
                <a:spcPts val="444"/>
              </a:spcBef>
              <a:buClr>
                <a:srgbClr val="6F6E6F"/>
              </a:buClr>
              <a:buSzPct val="25000"/>
              <a:buFont typeface="Arial"/>
              <a:buNone/>
            </a:pPr>
            <a:r>
              <a:rPr lang="en-US" sz="2220" b="0" i="1" u="none" strike="noStrike" cap="none" baseline="0" dirty="0">
                <a:solidFill>
                  <a:schemeClr val="tx1"/>
                </a:solidFill>
                <a:latin typeface="Calibri"/>
                <a:ea typeface="Calibri"/>
                <a:cs typeface="Calibri"/>
                <a:sym typeface="Calibri"/>
              </a:rPr>
              <a:t>         </a:t>
            </a:r>
            <a:r>
              <a:rPr lang="en-US" sz="2220" i="1" dirty="0" err="1">
                <a:solidFill>
                  <a:schemeClr val="tx1"/>
                </a:solidFill>
              </a:rPr>
              <a:t>as</a:t>
            </a:r>
            <a:r>
              <a:rPr lang="en-US" sz="2220" b="0" i="1" u="none" strike="noStrike" cap="none" baseline="0" dirty="0" err="1">
                <a:solidFill>
                  <a:schemeClr val="tx1"/>
                </a:solidFill>
                <a:latin typeface="Calibri"/>
                <a:ea typeface="Calibri"/>
                <a:cs typeface="Calibri"/>
                <a:sym typeface="Calibri"/>
              </a:rPr>
              <a:t>hley</a:t>
            </a:r>
            <a:endParaRPr lang="en-US" sz="2220" b="0" i="1" u="none" strike="noStrike" cap="none" baseline="0" dirty="0">
              <a:solidFill>
                <a:schemeClr val="tx1"/>
              </a:solidFill>
              <a:latin typeface="Calibri"/>
              <a:ea typeface="Calibri"/>
              <a:cs typeface="Calibri"/>
              <a:sym typeface="Calibri"/>
            </a:endParaRPr>
          </a:p>
          <a:p>
            <a:pPr marL="0" marR="0" lvl="0" indent="0" algn="l" rtl="0">
              <a:spcBef>
                <a:spcPts val="444"/>
              </a:spcBef>
              <a:buClr>
                <a:srgbClr val="6F6E6F"/>
              </a:buClr>
              <a:buFont typeface="Arial"/>
              <a:buNone/>
            </a:pPr>
            <a:endParaRPr sz="2220" b="0" i="1" u="none" strike="noStrike" cap="none" baseline="0" dirty="0">
              <a:solidFill>
                <a:srgbClr val="6F6E6F"/>
              </a:solidFill>
              <a:latin typeface="Calibri"/>
              <a:ea typeface="Calibri"/>
              <a:cs typeface="Calibri"/>
              <a:sym typeface="Calibri"/>
            </a:endParaRPr>
          </a:p>
        </p:txBody>
      </p:sp>
      <p:sp>
        <p:nvSpPr>
          <p:cNvPr id="188" name="Shape 188"/>
          <p:cNvSpPr txBox="1">
            <a:spLocks noGrp="1"/>
          </p:cNvSpPr>
          <p:nvPr>
            <p:ph type="title"/>
          </p:nvPr>
        </p:nvSpPr>
        <p:spPr>
          <a:xfrm>
            <a:off x="457200" y="716079"/>
            <a:ext cx="8229600" cy="114300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Closing After a Business Conversation</a:t>
            </a:r>
          </a:p>
        </p:txBody>
      </p:sp>
      <p:pic>
        <p:nvPicPr>
          <p:cNvPr id="4" name="Picture 3" descr="http://previews.123rf.com/images/pressmaster/pressmaster0804/pressmaster080400540/2956345-Confident-business-people-having-a-conversation-about-work--Stock-Photo.jpg"/>
          <p:cNvPicPr/>
          <p:nvPr/>
        </p:nvPicPr>
        <p:blipFill>
          <a:blip r:embed="rId3">
            <a:extLst>
              <a:ext uri="{28A0092B-C50C-407E-A947-70E740481C1C}">
                <a14:useLocalDpi xmlns:a14="http://schemas.microsoft.com/office/drawing/2010/main" val="0"/>
              </a:ext>
            </a:extLst>
          </a:blip>
          <a:srcRect/>
          <a:stretch>
            <a:fillRect/>
          </a:stretch>
        </p:blipFill>
        <p:spPr bwMode="auto">
          <a:xfrm>
            <a:off x="4551527" y="4267200"/>
            <a:ext cx="2992273" cy="2133600"/>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body" idx="1"/>
          </p:nvPr>
        </p:nvSpPr>
        <p:spPr>
          <a:xfrm>
            <a:off x="457200" y="1040750"/>
            <a:ext cx="8502599" cy="5041800"/>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6F6E6F"/>
              </a:buClr>
              <a:buSzPct val="25000"/>
              <a:buFont typeface="Arial"/>
              <a:buNone/>
            </a:pPr>
            <a:r>
              <a:rPr lang="en-US" sz="2000" b="0" i="1" u="none" strike="noStrike" cap="none" baseline="0" dirty="0">
                <a:solidFill>
                  <a:srgbClr val="000000"/>
                </a:solidFill>
                <a:latin typeface="Calibri"/>
                <a:ea typeface="Calibri"/>
                <a:cs typeface="Calibri"/>
                <a:sym typeface="Calibri"/>
              </a:rPr>
              <a:t>The $1049 Business Kit – In my eyes, is the best option and here’s why …</a:t>
            </a:r>
          </a:p>
          <a:p>
            <a:pPr marL="0" marR="0" lvl="0" indent="0" algn="l" rtl="0">
              <a:lnSpc>
                <a:spcPct val="90000"/>
              </a:lnSpc>
              <a:spcBef>
                <a:spcPts val="400"/>
              </a:spcBef>
              <a:buClr>
                <a:srgbClr val="6F6E6F"/>
              </a:buClr>
              <a:buSzPct val="25000"/>
              <a:buFont typeface="Arial"/>
              <a:buNone/>
            </a:pPr>
            <a:r>
              <a:rPr lang="en-US" sz="2000" b="0" i="1" u="none" strike="noStrike" cap="none" baseline="0" dirty="0">
                <a:solidFill>
                  <a:srgbClr val="000000"/>
                </a:solidFill>
                <a:latin typeface="Calibri"/>
                <a:ea typeface="Calibri"/>
                <a:cs typeface="Calibri"/>
                <a:sym typeface="Calibri"/>
              </a:rPr>
              <a:t>	-- With this option, you receive full regimens of products </a:t>
            </a:r>
            <a:r>
              <a:rPr lang="en-US" sz="2000" b="0" i="1" u="none" strike="noStrike" cap="none" baseline="0" dirty="0" smtClean="0">
                <a:solidFill>
                  <a:srgbClr val="000000"/>
                </a:solidFill>
                <a:latin typeface="Calibri"/>
                <a:ea typeface="Calibri"/>
                <a:cs typeface="Calibri"/>
                <a:sym typeface="Calibri"/>
              </a:rPr>
              <a:t>including </a:t>
            </a:r>
            <a:r>
              <a:rPr lang="en-US" sz="2000" b="0" i="1" u="none" strike="noStrike" cap="none" baseline="0" dirty="0">
                <a:solidFill>
                  <a:srgbClr val="000000"/>
                </a:solidFill>
                <a:latin typeface="Calibri"/>
                <a:ea typeface="Calibri"/>
                <a:cs typeface="Calibri"/>
                <a:sym typeface="Calibri"/>
              </a:rPr>
              <a:t>the entire Get Clean Starter Kit, the </a:t>
            </a:r>
            <a:r>
              <a:rPr lang="en-US" sz="2000" b="0" i="1" u="none" strike="noStrike" cap="none" baseline="0" dirty="0" err="1">
                <a:solidFill>
                  <a:srgbClr val="000000"/>
                </a:solidFill>
                <a:latin typeface="Calibri"/>
                <a:ea typeface="Calibri"/>
                <a:cs typeface="Calibri"/>
                <a:sym typeface="Calibri"/>
              </a:rPr>
              <a:t>Enfuselle</a:t>
            </a:r>
            <a:r>
              <a:rPr lang="en-US" sz="2000" b="0" i="1" u="none" strike="noStrike" cap="none" baseline="0" dirty="0">
                <a:solidFill>
                  <a:srgbClr val="000000"/>
                </a:solidFill>
                <a:latin typeface="Calibri"/>
                <a:ea typeface="Calibri"/>
                <a:cs typeface="Calibri"/>
                <a:sym typeface="Calibri"/>
              </a:rPr>
              <a:t> </a:t>
            </a:r>
            <a:r>
              <a:rPr lang="en-US" sz="2000" b="0" i="1" u="none" strike="noStrike" cap="none" baseline="0" dirty="0" smtClean="0">
                <a:solidFill>
                  <a:srgbClr val="000000"/>
                </a:solidFill>
                <a:latin typeface="Calibri"/>
                <a:ea typeface="Calibri"/>
                <a:cs typeface="Calibri"/>
                <a:sym typeface="Calibri"/>
              </a:rPr>
              <a:t>Nutrition </a:t>
            </a:r>
            <a:r>
              <a:rPr lang="en-US" sz="2000" b="0" i="1" u="none" strike="noStrike" cap="none" baseline="0" dirty="0">
                <a:solidFill>
                  <a:srgbClr val="000000"/>
                </a:solidFill>
                <a:latin typeface="Calibri"/>
                <a:ea typeface="Calibri"/>
                <a:cs typeface="Calibri"/>
                <a:sym typeface="Calibri"/>
              </a:rPr>
              <a:t>Therapy for your Skin Kit, the Shaklee 180 </a:t>
            </a:r>
            <a:r>
              <a:rPr lang="en-US" sz="2000" b="0" i="1" u="none" strike="noStrike" cap="none" baseline="0" dirty="0" err="1" smtClean="0">
                <a:solidFill>
                  <a:srgbClr val="000000"/>
                </a:solidFill>
                <a:latin typeface="Calibri"/>
                <a:ea typeface="Calibri"/>
                <a:cs typeface="Calibri"/>
                <a:sym typeface="Calibri"/>
              </a:rPr>
              <a:t>TurnAround</a:t>
            </a:r>
            <a:r>
              <a:rPr lang="en-US" sz="2000" b="0" i="1" u="none" strike="noStrike" cap="none" baseline="0" dirty="0" smtClean="0">
                <a:solidFill>
                  <a:srgbClr val="000000"/>
                </a:solidFill>
                <a:latin typeface="Calibri"/>
                <a:ea typeface="Calibri"/>
                <a:cs typeface="Calibri"/>
                <a:sym typeface="Calibri"/>
              </a:rPr>
              <a:t> </a:t>
            </a:r>
            <a:r>
              <a:rPr lang="en-US" sz="2000" b="0" i="1" u="none" strike="noStrike" cap="none" baseline="0" dirty="0">
                <a:solidFill>
                  <a:srgbClr val="000000"/>
                </a:solidFill>
                <a:latin typeface="Calibri"/>
                <a:ea typeface="Calibri"/>
                <a:cs typeface="Calibri"/>
                <a:sym typeface="Calibri"/>
              </a:rPr>
              <a:t>Kit, the life Plan Nutrition Program .. And a few </a:t>
            </a:r>
            <a:r>
              <a:rPr lang="en-US" sz="2000" b="0" i="1" u="none" strike="noStrike" cap="none" baseline="0" dirty="0" smtClean="0">
                <a:solidFill>
                  <a:srgbClr val="000000"/>
                </a:solidFill>
                <a:latin typeface="Calibri"/>
                <a:ea typeface="Calibri"/>
                <a:cs typeface="Calibri"/>
                <a:sym typeface="Calibri"/>
              </a:rPr>
              <a:t>others</a:t>
            </a:r>
            <a:endParaRPr lang="en-US" sz="2000" b="0" i="1" u="none" strike="noStrike" cap="none" baseline="0" dirty="0">
              <a:solidFill>
                <a:srgbClr val="000000"/>
              </a:solidFill>
              <a:latin typeface="Calibri"/>
              <a:ea typeface="Calibri"/>
              <a:cs typeface="Calibri"/>
              <a:sym typeface="Calibri"/>
            </a:endParaRPr>
          </a:p>
          <a:p>
            <a:pPr marL="0" marR="0" lvl="0" indent="0" algn="l" rtl="0">
              <a:lnSpc>
                <a:spcPct val="90000"/>
              </a:lnSpc>
              <a:spcBef>
                <a:spcPts val="400"/>
              </a:spcBef>
              <a:buClr>
                <a:srgbClr val="6F6E6F"/>
              </a:buClr>
              <a:buSzPct val="25000"/>
              <a:buFont typeface="Arial"/>
              <a:buNone/>
            </a:pPr>
            <a:r>
              <a:rPr lang="en-US" sz="2000" b="0" i="1" u="none" strike="noStrike" cap="none" baseline="0" dirty="0">
                <a:solidFill>
                  <a:srgbClr val="000000"/>
                </a:solidFill>
                <a:latin typeface="Calibri"/>
                <a:ea typeface="Calibri"/>
                <a:cs typeface="Calibri"/>
                <a:sym typeface="Calibri"/>
              </a:rPr>
              <a:t>	-- This not only allows you to experience a plethora of </a:t>
            </a:r>
            <a:r>
              <a:rPr lang="en-US" sz="2000" b="0" i="1" u="none" strike="noStrike" cap="none" baseline="0" dirty="0" smtClean="0">
                <a:solidFill>
                  <a:srgbClr val="000000"/>
                </a:solidFill>
                <a:latin typeface="Calibri"/>
                <a:ea typeface="Calibri"/>
                <a:cs typeface="Calibri"/>
                <a:sym typeface="Calibri"/>
              </a:rPr>
              <a:t>products</a:t>
            </a:r>
            <a:r>
              <a:rPr lang="en-US" sz="2000" b="0" i="1" u="none" strike="noStrike" cap="none" baseline="0" dirty="0">
                <a:solidFill>
                  <a:srgbClr val="000000"/>
                </a:solidFill>
                <a:latin typeface="Calibri"/>
                <a:ea typeface="Calibri"/>
                <a:cs typeface="Calibri"/>
                <a:sym typeface="Calibri"/>
              </a:rPr>
              <a:t>… </a:t>
            </a:r>
            <a:endParaRPr lang="en-US" sz="2000" b="0" i="1" u="none" strike="noStrike" cap="none" baseline="0" dirty="0" smtClean="0">
              <a:solidFill>
                <a:srgbClr val="000000"/>
              </a:solidFill>
              <a:latin typeface="Calibri"/>
              <a:ea typeface="Calibri"/>
              <a:cs typeface="Calibri"/>
              <a:sym typeface="Calibri"/>
            </a:endParaRPr>
          </a:p>
          <a:p>
            <a:pPr marL="0" marR="0" lvl="0" indent="0" algn="l" rtl="0">
              <a:lnSpc>
                <a:spcPct val="90000"/>
              </a:lnSpc>
              <a:spcBef>
                <a:spcPts val="400"/>
              </a:spcBef>
              <a:buClr>
                <a:srgbClr val="6F6E6F"/>
              </a:buClr>
              <a:buSzPct val="25000"/>
              <a:buFont typeface="Arial"/>
              <a:buNone/>
            </a:pPr>
            <a:r>
              <a:rPr lang="en-US" sz="2000" b="0" i="1" u="none" strike="noStrike" cap="none" baseline="0" dirty="0" smtClean="0">
                <a:solidFill>
                  <a:srgbClr val="000000"/>
                </a:solidFill>
                <a:latin typeface="Calibri"/>
                <a:ea typeface="Calibri"/>
                <a:cs typeface="Calibri"/>
                <a:sym typeface="Calibri"/>
              </a:rPr>
              <a:t>which </a:t>
            </a:r>
            <a:r>
              <a:rPr lang="en-US" sz="2000" b="0" i="1" u="none" strike="noStrike" cap="none" baseline="0" dirty="0">
                <a:solidFill>
                  <a:srgbClr val="000000"/>
                </a:solidFill>
                <a:latin typeface="Calibri"/>
                <a:ea typeface="Calibri"/>
                <a:cs typeface="Calibri"/>
                <a:sym typeface="Calibri"/>
              </a:rPr>
              <a:t>only further increases your authenticity </a:t>
            </a:r>
            <a:r>
              <a:rPr lang="en-US" sz="2000" b="0" i="1" u="none" strike="noStrike" cap="none" baseline="0" dirty="0" smtClean="0">
                <a:solidFill>
                  <a:srgbClr val="000000"/>
                </a:solidFill>
                <a:latin typeface="Calibri"/>
                <a:ea typeface="Calibri"/>
                <a:cs typeface="Calibri"/>
                <a:sym typeface="Calibri"/>
              </a:rPr>
              <a:t>when </a:t>
            </a:r>
            <a:r>
              <a:rPr lang="en-US" sz="2000" b="0" i="1" u="none" strike="noStrike" cap="none" baseline="0" dirty="0">
                <a:solidFill>
                  <a:srgbClr val="000000"/>
                </a:solidFill>
                <a:latin typeface="Calibri"/>
                <a:ea typeface="Calibri"/>
                <a:cs typeface="Calibri"/>
                <a:sym typeface="Calibri"/>
              </a:rPr>
              <a:t>recommending them .. </a:t>
            </a:r>
          </a:p>
          <a:p>
            <a:pPr marL="0" marR="0" lvl="0" indent="0" algn="l" rtl="0">
              <a:lnSpc>
                <a:spcPct val="90000"/>
              </a:lnSpc>
              <a:spcBef>
                <a:spcPts val="400"/>
              </a:spcBef>
              <a:buClr>
                <a:srgbClr val="6F6E6F"/>
              </a:buClr>
              <a:buSzPct val="25000"/>
              <a:buFont typeface="Arial"/>
              <a:buNone/>
            </a:pPr>
            <a:r>
              <a:rPr lang="en-US" sz="2000" b="0" i="1" u="none" strike="noStrike" cap="none" baseline="0" dirty="0">
                <a:solidFill>
                  <a:srgbClr val="000000"/>
                </a:solidFill>
                <a:latin typeface="Calibri"/>
                <a:ea typeface="Calibri"/>
                <a:cs typeface="Calibri"/>
                <a:sym typeface="Calibri"/>
              </a:rPr>
              <a:t>	But it also  allows you to see how it arrives in the mail. When </a:t>
            </a:r>
            <a:r>
              <a:rPr lang="en-US" sz="2000" b="0" i="1" u="none" strike="noStrike" cap="none" baseline="0" dirty="0" smtClean="0">
                <a:solidFill>
                  <a:srgbClr val="000000"/>
                </a:solidFill>
                <a:latin typeface="Calibri"/>
                <a:ea typeface="Calibri"/>
                <a:cs typeface="Calibri"/>
                <a:sym typeface="Calibri"/>
              </a:rPr>
              <a:t>you </a:t>
            </a:r>
            <a:r>
              <a:rPr lang="en-US" sz="2000" b="0" i="1" u="none" strike="noStrike" cap="none" baseline="0" dirty="0">
                <a:solidFill>
                  <a:srgbClr val="000000"/>
                </a:solidFill>
                <a:latin typeface="Calibri"/>
                <a:ea typeface="Calibri"/>
                <a:cs typeface="Calibri"/>
                <a:sym typeface="Calibri"/>
              </a:rPr>
              <a:t>know what it looks like, you are better apt to share it </a:t>
            </a:r>
            <a:r>
              <a:rPr lang="en-US" sz="2000" b="0" i="1" u="none" strike="noStrike" cap="none" baseline="0" dirty="0" smtClean="0">
                <a:solidFill>
                  <a:srgbClr val="000000"/>
                </a:solidFill>
                <a:latin typeface="Calibri"/>
                <a:ea typeface="Calibri"/>
                <a:cs typeface="Calibri"/>
                <a:sym typeface="Calibri"/>
              </a:rPr>
              <a:t>with </a:t>
            </a:r>
            <a:r>
              <a:rPr lang="en-US" sz="2000" b="0" i="1" u="none" strike="noStrike" cap="none" baseline="0" dirty="0">
                <a:solidFill>
                  <a:srgbClr val="000000"/>
                </a:solidFill>
                <a:latin typeface="Calibri"/>
                <a:ea typeface="Calibri"/>
                <a:cs typeface="Calibri"/>
                <a:sym typeface="Calibri"/>
              </a:rPr>
              <a:t>your new customers</a:t>
            </a:r>
            <a:r>
              <a:rPr lang="en-US" sz="2000" b="0" i="1" u="none" strike="noStrike" cap="none" baseline="0" dirty="0" smtClean="0">
                <a:solidFill>
                  <a:srgbClr val="000000"/>
                </a:solidFill>
                <a:latin typeface="Calibri"/>
                <a:ea typeface="Calibri"/>
                <a:cs typeface="Calibri"/>
                <a:sym typeface="Calibri"/>
              </a:rPr>
              <a:t>.</a:t>
            </a:r>
          </a:p>
          <a:p>
            <a:pPr marL="0" marR="0" lvl="0" indent="0" algn="l" rtl="0">
              <a:lnSpc>
                <a:spcPct val="90000"/>
              </a:lnSpc>
              <a:spcBef>
                <a:spcPts val="400"/>
              </a:spcBef>
              <a:buClr>
                <a:srgbClr val="6F6E6F"/>
              </a:buClr>
              <a:buSzPct val="25000"/>
              <a:buFont typeface="Arial"/>
              <a:buNone/>
            </a:pPr>
            <a:endParaRPr lang="en-US" sz="800" b="0" i="1" u="none" strike="noStrike" cap="none" baseline="0" dirty="0">
              <a:solidFill>
                <a:srgbClr val="000000"/>
              </a:solidFill>
              <a:latin typeface="Calibri"/>
              <a:ea typeface="Calibri"/>
              <a:cs typeface="Calibri"/>
              <a:sym typeface="Calibri"/>
            </a:endParaRPr>
          </a:p>
          <a:p>
            <a:pPr marL="0" marR="0" lvl="0" indent="0" algn="l" rtl="0">
              <a:lnSpc>
                <a:spcPct val="90000"/>
              </a:lnSpc>
              <a:spcBef>
                <a:spcPts val="400"/>
              </a:spcBef>
              <a:buClr>
                <a:srgbClr val="6F6E6F"/>
              </a:buClr>
              <a:buSzPct val="25000"/>
              <a:buFont typeface="Arial"/>
              <a:buNone/>
            </a:pPr>
            <a:r>
              <a:rPr lang="en-US" sz="2000" b="0" i="1" u="none" strike="noStrike" cap="none" baseline="0" dirty="0">
                <a:solidFill>
                  <a:srgbClr val="000000"/>
                </a:solidFill>
                <a:latin typeface="Calibri"/>
                <a:ea typeface="Calibri"/>
                <a:cs typeface="Calibri"/>
                <a:sym typeface="Calibri"/>
              </a:rPr>
              <a:t>	-- the PV on the $1049 kit is 750 … by sharing with just 3 or 4 new members, you receive a bigger bonus check  ( at 1000 PV = 12% </a:t>
            </a:r>
            <a:r>
              <a:rPr lang="en-US" sz="2000" b="0" i="1" u="none" strike="noStrike" cap="none" baseline="0" dirty="0" smtClean="0">
                <a:solidFill>
                  <a:srgbClr val="000000"/>
                </a:solidFill>
                <a:latin typeface="Calibri"/>
                <a:ea typeface="Calibri"/>
                <a:cs typeface="Calibri"/>
                <a:sym typeface="Calibri"/>
              </a:rPr>
              <a:t>)</a:t>
            </a:r>
          </a:p>
          <a:p>
            <a:pPr marL="0" marR="0" lvl="0" indent="0" algn="l" rtl="0">
              <a:lnSpc>
                <a:spcPct val="90000"/>
              </a:lnSpc>
              <a:spcBef>
                <a:spcPts val="400"/>
              </a:spcBef>
              <a:buClr>
                <a:srgbClr val="6F6E6F"/>
              </a:buClr>
              <a:buSzPct val="25000"/>
              <a:buFont typeface="Arial"/>
              <a:buNone/>
            </a:pPr>
            <a:endParaRPr lang="en-US" sz="800" b="0" i="1" u="none" strike="noStrike" cap="none" baseline="0" dirty="0">
              <a:solidFill>
                <a:srgbClr val="000000"/>
              </a:solidFill>
              <a:latin typeface="Calibri"/>
              <a:ea typeface="Calibri"/>
              <a:cs typeface="Calibri"/>
              <a:sym typeface="Calibri"/>
            </a:endParaRPr>
          </a:p>
          <a:p>
            <a:pPr marL="0" marR="0" lvl="0" indent="0" algn="l" rtl="0">
              <a:lnSpc>
                <a:spcPct val="90000"/>
              </a:lnSpc>
              <a:spcBef>
                <a:spcPts val="400"/>
              </a:spcBef>
              <a:buClr>
                <a:srgbClr val="6F6E6F"/>
              </a:buClr>
              <a:buSzPct val="25000"/>
              <a:buFont typeface="Arial"/>
              <a:buNone/>
            </a:pPr>
            <a:r>
              <a:rPr lang="en-US" sz="2000" b="0" i="1" u="none" strike="noStrike" cap="none" baseline="0" dirty="0">
                <a:solidFill>
                  <a:srgbClr val="000000"/>
                </a:solidFill>
                <a:latin typeface="Calibri"/>
                <a:ea typeface="Calibri"/>
                <a:cs typeface="Calibri"/>
                <a:sym typeface="Calibri"/>
              </a:rPr>
              <a:t>In Addition .. When you join my team … </a:t>
            </a:r>
          </a:p>
          <a:p>
            <a:pPr marL="457200" marR="0" lvl="0" indent="-457200" algn="l" rtl="0">
              <a:lnSpc>
                <a:spcPct val="90000"/>
              </a:lnSpc>
              <a:spcBef>
                <a:spcPts val="400"/>
              </a:spcBef>
              <a:buClr>
                <a:srgbClr val="000000"/>
              </a:buClr>
              <a:buSzPct val="100000"/>
              <a:buFont typeface="Arial"/>
              <a:buAutoNum type="arabicPeriod"/>
            </a:pPr>
            <a:r>
              <a:rPr lang="en-US" sz="2000" b="0" i="1" u="none" strike="noStrike" cap="none" baseline="0" dirty="0">
                <a:solidFill>
                  <a:srgbClr val="000000"/>
                </a:solidFill>
                <a:latin typeface="Calibri"/>
                <a:ea typeface="Calibri"/>
                <a:cs typeface="Calibri"/>
                <a:sym typeface="Calibri"/>
              </a:rPr>
              <a:t>Business Leader Guide </a:t>
            </a:r>
            <a:r>
              <a:rPr lang="en-US" i="1" dirty="0">
                <a:solidFill>
                  <a:srgbClr val="000000"/>
                </a:solidFill>
              </a:rPr>
              <a:t>B</a:t>
            </a:r>
            <a:r>
              <a:rPr lang="en-US" sz="2000" b="0" i="1" u="none" strike="noStrike" cap="none" baseline="0" dirty="0">
                <a:solidFill>
                  <a:srgbClr val="000000"/>
                </a:solidFill>
                <a:latin typeface="Calibri"/>
                <a:ea typeface="Calibri"/>
                <a:cs typeface="Calibri"/>
                <a:sym typeface="Calibri"/>
              </a:rPr>
              <a:t>ook </a:t>
            </a:r>
            <a:r>
              <a:rPr lang="en-US" sz="2000" b="0" u="none" strike="noStrike" cap="none" baseline="0" dirty="0">
                <a:solidFill>
                  <a:srgbClr val="000000"/>
                </a:solidFill>
                <a:latin typeface="Calibri"/>
                <a:ea typeface="Calibri"/>
                <a:cs typeface="Calibri"/>
                <a:sym typeface="Calibri"/>
              </a:rPr>
              <a:t>( </a:t>
            </a:r>
            <a:r>
              <a:rPr lang="en-US" sz="2000" u="none" strike="noStrike" cap="none" baseline="0" dirty="0">
                <a:solidFill>
                  <a:srgbClr val="000000"/>
                </a:solidFill>
                <a:latin typeface="Calibri"/>
                <a:ea typeface="Calibri"/>
                <a:cs typeface="Calibri"/>
                <a:sym typeface="Calibri"/>
              </a:rPr>
              <a:t>in Learning from the Masters </a:t>
            </a:r>
            <a:r>
              <a:rPr lang="en-US" sz="2000" u="none" strike="noStrike" cap="none" baseline="0" dirty="0" err="1">
                <a:solidFill>
                  <a:srgbClr val="000000"/>
                </a:solidFill>
                <a:latin typeface="Calibri"/>
                <a:ea typeface="Calibri"/>
                <a:cs typeface="Calibri"/>
                <a:sym typeface="Calibri"/>
              </a:rPr>
              <a:t>FaceBook</a:t>
            </a:r>
            <a:r>
              <a:rPr lang="en-US" sz="2000" b="0" u="none" strike="noStrike" cap="none" baseline="0" dirty="0">
                <a:solidFill>
                  <a:srgbClr val="000000"/>
                </a:solidFill>
                <a:latin typeface="Calibri"/>
                <a:ea typeface="Calibri"/>
                <a:cs typeface="Calibri"/>
                <a:sym typeface="Calibri"/>
              </a:rPr>
              <a:t>  page)</a:t>
            </a:r>
          </a:p>
          <a:p>
            <a:pPr marL="457200" marR="0" lvl="0" indent="-457200" algn="l" rtl="0">
              <a:lnSpc>
                <a:spcPct val="90000"/>
              </a:lnSpc>
              <a:spcBef>
                <a:spcPts val="400"/>
              </a:spcBef>
              <a:buClr>
                <a:srgbClr val="000000"/>
              </a:buClr>
              <a:buSzPct val="100000"/>
              <a:buFont typeface="Arial"/>
              <a:buAutoNum type="arabicPeriod"/>
            </a:pPr>
            <a:r>
              <a:rPr lang="en-US" sz="2000" b="0" i="1" u="sng" strike="noStrike" cap="none" baseline="0" dirty="0">
                <a:solidFill>
                  <a:srgbClr val="000000"/>
                </a:solidFill>
                <a:latin typeface="Calibri"/>
                <a:ea typeface="Calibri"/>
                <a:cs typeface="Calibri"/>
                <a:sym typeface="Calibri"/>
              </a:rPr>
              <a:t>Go Pro</a:t>
            </a:r>
            <a:r>
              <a:rPr lang="en-US" sz="2000" b="0" i="1" u="none" strike="noStrike" cap="none" baseline="0" dirty="0">
                <a:solidFill>
                  <a:srgbClr val="000000"/>
                </a:solidFill>
                <a:latin typeface="Calibri"/>
                <a:ea typeface="Calibri"/>
                <a:cs typeface="Calibri"/>
                <a:sym typeface="Calibri"/>
              </a:rPr>
              <a:t> Book by Eric </a:t>
            </a:r>
            <a:r>
              <a:rPr lang="en-US" sz="2000" b="0" i="1" u="none" strike="noStrike" cap="none" baseline="0" dirty="0" err="1">
                <a:solidFill>
                  <a:srgbClr val="000000"/>
                </a:solidFill>
                <a:latin typeface="Calibri"/>
                <a:ea typeface="Calibri"/>
                <a:cs typeface="Calibri"/>
                <a:sym typeface="Calibri"/>
              </a:rPr>
              <a:t>Worre</a:t>
            </a:r>
            <a:endParaRPr lang="en-US" sz="2000" b="0" i="1" u="none" strike="noStrike" cap="none" baseline="0" dirty="0">
              <a:solidFill>
                <a:srgbClr val="000000"/>
              </a:solidFill>
              <a:latin typeface="Calibri"/>
              <a:ea typeface="Calibri"/>
              <a:cs typeface="Calibri"/>
              <a:sym typeface="Calibri"/>
            </a:endParaRPr>
          </a:p>
          <a:p>
            <a:pPr marL="457200" marR="0" lvl="0" indent="-457200" algn="l" rtl="0">
              <a:lnSpc>
                <a:spcPct val="90000"/>
              </a:lnSpc>
              <a:spcBef>
                <a:spcPts val="400"/>
              </a:spcBef>
              <a:buClr>
                <a:srgbClr val="000000"/>
              </a:buClr>
              <a:buSzPct val="100000"/>
              <a:buFont typeface="Arial"/>
              <a:buAutoNum type="arabicPeriod"/>
            </a:pPr>
            <a:r>
              <a:rPr lang="en-US" sz="2000" b="0" i="1" u="none" strike="noStrike" cap="none" baseline="0" dirty="0">
                <a:solidFill>
                  <a:srgbClr val="000000"/>
                </a:solidFill>
                <a:latin typeface="Calibri"/>
                <a:ea typeface="Calibri"/>
                <a:cs typeface="Calibri"/>
                <a:sym typeface="Calibri"/>
              </a:rPr>
              <a:t>Weekly training in webinars and team calls</a:t>
            </a:r>
          </a:p>
          <a:p>
            <a:pPr marL="457200" marR="0" lvl="0" indent="-457200" algn="l" rtl="0">
              <a:lnSpc>
                <a:spcPct val="90000"/>
              </a:lnSpc>
              <a:spcBef>
                <a:spcPts val="400"/>
              </a:spcBef>
              <a:buClr>
                <a:srgbClr val="000000"/>
              </a:buClr>
              <a:buSzPct val="100000"/>
              <a:buFont typeface="Arial"/>
              <a:buAutoNum type="arabicPeriod"/>
            </a:pPr>
            <a:r>
              <a:rPr lang="en-US" sz="2000" b="0" i="1" u="none" strike="noStrike" cap="none" baseline="0" dirty="0">
                <a:solidFill>
                  <a:srgbClr val="000000"/>
                </a:solidFill>
                <a:latin typeface="Calibri"/>
                <a:ea typeface="Calibri"/>
                <a:cs typeface="Calibri"/>
                <a:sym typeface="Calibri"/>
              </a:rPr>
              <a:t>Individual coaching 								</a:t>
            </a:r>
            <a:r>
              <a:rPr lang="en-US" sz="2000" b="0" i="1" u="none" strike="noStrike" cap="none" baseline="0" dirty="0" smtClean="0">
                <a:solidFill>
                  <a:srgbClr val="000000"/>
                </a:solidFill>
                <a:latin typeface="Calibri"/>
                <a:ea typeface="Calibri"/>
                <a:cs typeface="Calibri"/>
                <a:sym typeface="Calibri"/>
              </a:rPr>
              <a:t>                                                                                       </a:t>
            </a:r>
            <a:r>
              <a:rPr lang="en-US" sz="2000" b="0" i="1" u="none" strike="noStrike" cap="none" baseline="0" dirty="0" err="1" smtClean="0">
                <a:solidFill>
                  <a:srgbClr val="000000"/>
                </a:solidFill>
                <a:latin typeface="Calibri"/>
                <a:ea typeface="Calibri"/>
                <a:cs typeface="Calibri"/>
                <a:sym typeface="Calibri"/>
              </a:rPr>
              <a:t>ashley</a:t>
            </a:r>
            <a:endParaRPr lang="en-US" sz="2000" b="0" i="1" u="none" strike="noStrike" cap="none" baseline="0" dirty="0">
              <a:solidFill>
                <a:srgbClr val="000000"/>
              </a:solidFill>
              <a:latin typeface="Calibri"/>
              <a:ea typeface="Calibri"/>
              <a:cs typeface="Calibri"/>
              <a:sym typeface="Calibri"/>
            </a:endParaRPr>
          </a:p>
          <a:p>
            <a:pPr marL="342900" marR="0" lvl="0" indent="-190500" algn="l" rtl="0">
              <a:lnSpc>
                <a:spcPct val="90000"/>
              </a:lnSpc>
              <a:spcBef>
                <a:spcPts val="480"/>
              </a:spcBef>
              <a:buClr>
                <a:srgbClr val="6F6E6F"/>
              </a:buClr>
              <a:buFont typeface="Arial"/>
              <a:buNone/>
            </a:pPr>
            <a:endParaRPr sz="2400" b="0" i="0" u="none" strike="noStrike" cap="none" baseline="0" dirty="0">
              <a:solidFill>
                <a:srgbClr val="000000"/>
              </a:solidFill>
              <a:latin typeface="Calibri"/>
              <a:ea typeface="Calibri"/>
              <a:cs typeface="Calibri"/>
              <a:sym typeface="Calibri"/>
            </a:endParaRPr>
          </a:p>
        </p:txBody>
      </p:sp>
      <p:sp>
        <p:nvSpPr>
          <p:cNvPr id="194" name="Shape 194"/>
          <p:cNvSpPr txBox="1">
            <a:spLocks noGrp="1"/>
          </p:cNvSpPr>
          <p:nvPr>
            <p:ph type="title"/>
          </p:nvPr>
        </p:nvSpPr>
        <p:spPr>
          <a:xfrm>
            <a:off x="457200" y="266225"/>
            <a:ext cx="7428600" cy="638999"/>
          </a:xfrm>
          <a:prstGeom prst="rect">
            <a:avLst/>
          </a:prstGeom>
          <a:noFill/>
          <a:ln w="38100"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000" b="0" i="0" u="none" strike="noStrike" cap="none" baseline="0" dirty="0">
                <a:solidFill>
                  <a:schemeClr val="dk1"/>
                </a:solidFill>
                <a:latin typeface="Calibri"/>
                <a:ea typeface="Calibri"/>
                <a:cs typeface="Calibri"/>
                <a:sym typeface="Calibri"/>
              </a:rPr>
              <a:t>Option # 1 -- The $1049 Gold Business Kit</a:t>
            </a:r>
          </a:p>
        </p:txBody>
      </p:sp>
    </p:spTree>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Shape 199"/>
          <p:cNvSpPr txBox="1">
            <a:spLocks noGrp="1"/>
          </p:cNvSpPr>
          <p:nvPr>
            <p:ph type="title"/>
          </p:nvPr>
        </p:nvSpPr>
        <p:spPr>
          <a:xfrm>
            <a:off x="457200" y="362129"/>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dirty="0">
                <a:solidFill>
                  <a:schemeClr val="dk1"/>
                </a:solidFill>
                <a:latin typeface="Calibri"/>
                <a:ea typeface="Calibri"/>
                <a:cs typeface="Calibri"/>
                <a:sym typeface="Calibri"/>
              </a:rPr>
              <a:t>The $649 Gold Business Kit</a:t>
            </a:r>
          </a:p>
        </p:txBody>
      </p:sp>
      <p:sp>
        <p:nvSpPr>
          <p:cNvPr id="200" name="Shape 200"/>
          <p:cNvSpPr txBox="1">
            <a:spLocks noGrp="1"/>
          </p:cNvSpPr>
          <p:nvPr>
            <p:ph type="body" idx="1"/>
          </p:nvPr>
        </p:nvSpPr>
        <p:spPr>
          <a:xfrm>
            <a:off x="457200" y="1505116"/>
            <a:ext cx="8229600" cy="364530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Arial"/>
              <a:buNone/>
            </a:pPr>
            <a:r>
              <a:rPr lang="en-US" sz="2400" b="0" i="1" u="none" strike="noStrike" cap="none" baseline="0">
                <a:solidFill>
                  <a:schemeClr val="dk1"/>
                </a:solidFill>
                <a:latin typeface="Calibri"/>
                <a:ea typeface="Calibri"/>
                <a:cs typeface="Calibri"/>
                <a:sym typeface="Calibri"/>
              </a:rPr>
              <a:t>	The $649 kit </a:t>
            </a:r>
            <a:r>
              <a:rPr lang="en-US" sz="2400" i="1">
                <a:solidFill>
                  <a:schemeClr val="dk1"/>
                </a:solidFill>
              </a:rPr>
              <a:t>is</a:t>
            </a:r>
            <a:r>
              <a:rPr lang="en-US" sz="2400" b="0" i="1" u="none" strike="noStrike" cap="none" baseline="0">
                <a:solidFill>
                  <a:schemeClr val="dk1"/>
                </a:solidFill>
                <a:latin typeface="Calibri"/>
                <a:ea typeface="Calibri"/>
                <a:cs typeface="Calibri"/>
                <a:sym typeface="Calibri"/>
              </a:rPr>
              <a:t> also a good option.. It is less money ..  And fewer products, but still a good value. It just depends on where you want to get started.</a:t>
            </a:r>
          </a:p>
          <a:p>
            <a:pPr marL="0" marR="0" lvl="0" indent="0" algn="l" rtl="0">
              <a:spcBef>
                <a:spcPts val="480"/>
              </a:spcBef>
              <a:buClr>
                <a:schemeClr val="dk1"/>
              </a:buClr>
              <a:buSzPct val="25000"/>
              <a:buFont typeface="Arial"/>
              <a:buNone/>
            </a:pPr>
            <a:r>
              <a:rPr lang="en-US" sz="2400" b="0" i="1" u="none" strike="noStrike" cap="none" baseline="0">
                <a:solidFill>
                  <a:schemeClr val="dk1"/>
                </a:solidFill>
                <a:latin typeface="Calibri"/>
                <a:ea typeface="Calibri"/>
                <a:cs typeface="Calibri"/>
                <a:sym typeface="Calibri"/>
              </a:rPr>
              <a:t>Let’s talk about your goals and what income you are  looking for.. Then we will know how to devise a plan for you .</a:t>
            </a:r>
          </a:p>
          <a:p>
            <a:pPr marL="0" marR="0" lvl="0" indent="0" algn="l" rtl="0">
              <a:spcBef>
                <a:spcPts val="480"/>
              </a:spcBef>
              <a:buClr>
                <a:schemeClr val="dk1"/>
              </a:buClr>
              <a:buFont typeface="Arial"/>
              <a:buNone/>
            </a:pPr>
            <a:endParaRPr sz="1000" b="0" i="0" u="none" strike="noStrike" cap="none" baseline="0">
              <a:solidFill>
                <a:schemeClr val="dk1"/>
              </a:solidFill>
              <a:latin typeface="Calibri"/>
              <a:ea typeface="Calibri"/>
              <a:cs typeface="Calibri"/>
              <a:sym typeface="Calibri"/>
            </a:endParaRPr>
          </a:p>
          <a:p>
            <a:pPr marL="0" marR="0" lvl="0" indent="0" algn="l" rtl="0">
              <a:spcBef>
                <a:spcPts val="480"/>
              </a:spcBef>
              <a:buClr>
                <a:schemeClr val="dk1"/>
              </a:buClr>
              <a:buSzPct val="25000"/>
              <a:buFont typeface="Arial"/>
              <a:buNone/>
            </a:pPr>
            <a:r>
              <a:rPr lang="en-US" sz="2400" b="0" i="0" u="none" strike="noStrike" cap="none" baseline="0">
                <a:solidFill>
                  <a:schemeClr val="dk1"/>
                </a:solidFill>
                <a:latin typeface="Calibri"/>
                <a:ea typeface="Calibri"/>
                <a:cs typeface="Calibri"/>
                <a:sym typeface="Calibri"/>
              </a:rPr>
              <a:t>So after discussing their goals, ask  .. “</a:t>
            </a:r>
            <a:r>
              <a:rPr lang="en-US" sz="2400" b="0" i="1" u="none" strike="noStrike" cap="none" baseline="0">
                <a:solidFill>
                  <a:schemeClr val="dk1"/>
                </a:solidFill>
                <a:latin typeface="Calibri"/>
                <a:ea typeface="Calibri"/>
                <a:cs typeface="Calibri"/>
                <a:sym typeface="Calibri"/>
              </a:rPr>
              <a:t>Would you be all right with my offering a suggestion of where you could start? “</a:t>
            </a:r>
          </a:p>
          <a:p>
            <a:pPr marL="0" marR="0" lvl="0" indent="0" algn="l" rtl="0">
              <a:spcBef>
                <a:spcPts val="480"/>
              </a:spcBef>
              <a:buClr>
                <a:schemeClr val="dk1"/>
              </a:buClr>
              <a:buSzPct val="25000"/>
              <a:buFont typeface="Arial"/>
              <a:buNone/>
            </a:pPr>
            <a:r>
              <a:rPr lang="en-US" sz="2400" b="1">
                <a:solidFill>
                  <a:srgbClr val="45818E"/>
                </a:solidFill>
              </a:rPr>
              <a:t>                </a:t>
            </a:r>
            <a:r>
              <a:rPr lang="en-US" sz="2400" b="1" i="0" u="none" strike="noStrike" cap="none" baseline="0">
                <a:solidFill>
                  <a:srgbClr val="45818E"/>
                </a:solidFill>
                <a:latin typeface="Calibri"/>
                <a:ea typeface="Calibri"/>
                <a:cs typeface="Calibri"/>
                <a:sym typeface="Calibri"/>
              </a:rPr>
              <a:t>(Lesson --Never give information until they request it)</a:t>
            </a:r>
          </a:p>
          <a:p>
            <a:pPr marL="0" marR="0" lvl="0" indent="0" algn="l" rtl="0">
              <a:spcBef>
                <a:spcPts val="480"/>
              </a:spcBef>
              <a:buClr>
                <a:schemeClr val="dk1"/>
              </a:buClr>
              <a:buSzPct val="25000"/>
              <a:buFont typeface="Arial"/>
              <a:buNone/>
            </a:pPr>
            <a:r>
              <a:rPr lang="en-US" sz="2400" b="0" i="1" u="none" strike="noStrike" cap="none" baseline="0">
                <a:solidFill>
                  <a:schemeClr val="dk1"/>
                </a:solidFill>
                <a:latin typeface="Calibri"/>
                <a:ea typeface="Calibri"/>
                <a:cs typeface="Calibri"/>
                <a:sym typeface="Calibri"/>
              </a:rPr>
              <a:t>If you want to grow a big business and quickly, the $1049 gets you off to a fast start.  If financially that is a stretch.. The $649 is the next best option.</a:t>
            </a:r>
          </a:p>
        </p:txBody>
      </p:sp>
      <p:sp>
        <p:nvSpPr>
          <p:cNvPr id="2" name="TextBox 1"/>
          <p:cNvSpPr txBox="1"/>
          <p:nvPr/>
        </p:nvSpPr>
        <p:spPr>
          <a:xfrm>
            <a:off x="5562600" y="5867400"/>
            <a:ext cx="2057400" cy="304800"/>
          </a:xfrm>
          <a:prstGeom prst="rect">
            <a:avLst/>
          </a:prstGeom>
          <a:noFill/>
        </p:spPr>
        <p:txBody>
          <a:bodyPr wrap="square" rtlCol="0">
            <a:spAutoFit/>
          </a:bodyPr>
          <a:lstStyle/>
          <a:p>
            <a:r>
              <a:rPr lang="en-US" dirty="0" err="1" smtClean="0"/>
              <a:t>ashley</a:t>
            </a:r>
            <a:endParaRPr lang="en-US" dirty="0"/>
          </a:p>
        </p:txBody>
      </p:sp>
    </p:spTree>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457200" y="598604"/>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dirty="0">
                <a:solidFill>
                  <a:schemeClr val="dk1"/>
                </a:solidFill>
                <a:latin typeface="Calibri"/>
                <a:ea typeface="Calibri"/>
                <a:cs typeface="Calibri"/>
                <a:sym typeface="Calibri"/>
              </a:rPr>
              <a:t>Closing After Strategy Conversation</a:t>
            </a:r>
          </a:p>
        </p:txBody>
      </p:sp>
      <p:sp>
        <p:nvSpPr>
          <p:cNvPr id="206" name="Shape 206"/>
          <p:cNvSpPr txBox="1">
            <a:spLocks noGrp="1"/>
          </p:cNvSpPr>
          <p:nvPr>
            <p:ph type="body" idx="1"/>
          </p:nvPr>
        </p:nvSpPr>
        <p:spPr>
          <a:xfrm>
            <a:off x="515950" y="1922716"/>
            <a:ext cx="8229600" cy="364530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Coaching and strategy conversations  often deal with :</a:t>
            </a:r>
          </a:p>
          <a:p>
            <a:pPr marL="0" marR="0" lvl="0" indent="457200" algn="l" rtl="0">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Making a plan</a:t>
            </a:r>
          </a:p>
          <a:p>
            <a:pPr marL="0" marR="0" lvl="0" indent="457200" algn="l" rtl="0">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Dealing with obstacles</a:t>
            </a:r>
          </a:p>
          <a:p>
            <a:pPr marL="0" marR="0" lvl="0" indent="457200" algn="l" rtl="0">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People feeling stuck </a:t>
            </a:r>
            <a:r>
              <a:rPr lang="en-US" sz="2400" dirty="0">
                <a:solidFill>
                  <a:schemeClr val="dk1"/>
                </a:solidFill>
              </a:rPr>
              <a:t>or</a:t>
            </a:r>
            <a:r>
              <a:rPr lang="en-US" sz="2400" b="0" i="0" u="none" strike="noStrike" cap="none" baseline="0" dirty="0">
                <a:solidFill>
                  <a:schemeClr val="dk1"/>
                </a:solidFill>
                <a:latin typeface="Calibri"/>
                <a:ea typeface="Calibri"/>
                <a:cs typeface="Calibri"/>
                <a:sym typeface="Calibri"/>
              </a:rPr>
              <a:t> discouraged</a:t>
            </a:r>
          </a:p>
          <a:p>
            <a:pPr marL="0" marR="0" lvl="0" indent="457200" algn="l" rtl="0">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People celebrating successes</a:t>
            </a:r>
          </a:p>
          <a:p>
            <a:pPr marL="0" marR="0" lvl="0" indent="0" algn="l" rtl="0">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Whatever the reason, </a:t>
            </a:r>
            <a:r>
              <a:rPr lang="en-US" sz="2400" dirty="0">
                <a:solidFill>
                  <a:schemeClr val="dk1"/>
                </a:solidFill>
              </a:rPr>
              <a:t>we will want </a:t>
            </a:r>
            <a:r>
              <a:rPr lang="en-US" sz="2400" b="0" i="0" u="none" strike="noStrike" cap="none" baseline="0" dirty="0">
                <a:solidFill>
                  <a:schemeClr val="dk1"/>
                </a:solidFill>
                <a:latin typeface="Calibri"/>
                <a:ea typeface="Calibri"/>
                <a:cs typeface="Calibri"/>
                <a:sym typeface="Calibri"/>
              </a:rPr>
              <a:t>to close the conversation by reviewing the ideas agreed upon </a:t>
            </a:r>
            <a:r>
              <a:rPr lang="en-US" sz="2400" dirty="0">
                <a:solidFill>
                  <a:schemeClr val="dk1"/>
                </a:solidFill>
              </a:rPr>
              <a:t>to do </a:t>
            </a:r>
            <a:r>
              <a:rPr lang="en-US" sz="2400" b="0" i="0" u="none" strike="noStrike" cap="none" baseline="0" dirty="0">
                <a:solidFill>
                  <a:schemeClr val="dk1"/>
                </a:solidFill>
                <a:latin typeface="Calibri"/>
                <a:ea typeface="Calibri"/>
                <a:cs typeface="Calibri"/>
                <a:sym typeface="Calibri"/>
              </a:rPr>
              <a:t>next and a date for our next conversation</a:t>
            </a:r>
            <a:r>
              <a:rPr lang="en-US" sz="2400" b="0" i="0" u="none" strike="noStrike" cap="none" baseline="0" dirty="0" smtClean="0">
                <a:solidFill>
                  <a:schemeClr val="dk1"/>
                </a:solidFill>
                <a:latin typeface="Calibri"/>
                <a:ea typeface="Calibri"/>
                <a:cs typeface="Calibri"/>
                <a:sym typeface="Calibri"/>
              </a:rPr>
              <a:t>.</a:t>
            </a:r>
          </a:p>
          <a:p>
            <a:pPr marL="0" marR="0" lvl="0" indent="0" algn="l" rtl="0">
              <a:spcBef>
                <a:spcPts val="480"/>
              </a:spcBef>
              <a:buClr>
                <a:schemeClr val="dk1"/>
              </a:buClr>
              <a:buSzPct val="25000"/>
              <a:buFont typeface="Arial"/>
              <a:buNone/>
            </a:pPr>
            <a:r>
              <a:rPr lang="en-US" sz="2400" dirty="0">
                <a:solidFill>
                  <a:schemeClr val="dk1"/>
                </a:solidFill>
              </a:rPr>
              <a:t>	</a:t>
            </a:r>
            <a:r>
              <a:rPr lang="en-US" sz="2400" dirty="0" smtClean="0">
                <a:solidFill>
                  <a:schemeClr val="dk1"/>
                </a:solidFill>
              </a:rPr>
              <a:t>					</a:t>
            </a:r>
            <a:r>
              <a:rPr lang="en-US" sz="2400" dirty="0" err="1" smtClean="0">
                <a:solidFill>
                  <a:schemeClr val="dk1"/>
                </a:solidFill>
              </a:rPr>
              <a:t>becky</a:t>
            </a:r>
            <a:endParaRPr lang="en-US" sz="2400" b="0" i="0" u="none" strike="noStrike" cap="none" baseline="0" dirty="0">
              <a:solidFill>
                <a:schemeClr val="dk1"/>
              </a:solidFill>
              <a:latin typeface="Calibri"/>
              <a:ea typeface="Calibri"/>
              <a:cs typeface="Calibri"/>
              <a:sym typeface="Calibri"/>
            </a:endParaRPr>
          </a:p>
        </p:txBody>
      </p:sp>
      <p:pic>
        <p:nvPicPr>
          <p:cNvPr id="4" name="Picture 3" descr="http://img.mehve.net/2015/09/07/emergency-disaster-preparedness-plan-l-072a453b6d97a6ff.png"/>
          <p:cNvPicPr/>
          <p:nvPr/>
        </p:nvPicPr>
        <p:blipFill>
          <a:blip r:embed="rId3">
            <a:extLst>
              <a:ext uri="{28A0092B-C50C-407E-A947-70E740481C1C}">
                <a14:useLocalDpi xmlns:a14="http://schemas.microsoft.com/office/drawing/2010/main" val="0"/>
              </a:ext>
            </a:extLst>
          </a:blip>
          <a:srcRect/>
          <a:stretch>
            <a:fillRect/>
          </a:stretch>
        </p:blipFill>
        <p:spPr bwMode="auto">
          <a:xfrm>
            <a:off x="5943600" y="2438400"/>
            <a:ext cx="2590800" cy="1600200"/>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pic>
        <p:nvPicPr>
          <p:cNvPr id="211" name="Shape 211"/>
          <p:cNvPicPr preferRelativeResize="0"/>
          <p:nvPr/>
        </p:nvPicPr>
        <p:blipFill rotWithShape="1">
          <a:blip r:embed="rId3">
            <a:alphaModFix/>
          </a:blip>
          <a:srcRect/>
          <a:stretch/>
        </p:blipFill>
        <p:spPr>
          <a:xfrm>
            <a:off x="0" y="337525"/>
            <a:ext cx="2746200" cy="2349600"/>
          </a:xfrm>
          <a:prstGeom prst="rect">
            <a:avLst/>
          </a:prstGeom>
          <a:noFill/>
          <a:ln>
            <a:noFill/>
          </a:ln>
        </p:spPr>
      </p:pic>
      <p:sp>
        <p:nvSpPr>
          <p:cNvPr id="212" name="Shape 212"/>
          <p:cNvSpPr txBox="1">
            <a:spLocks noGrp="1"/>
          </p:cNvSpPr>
          <p:nvPr>
            <p:ph type="title"/>
          </p:nvPr>
        </p:nvSpPr>
        <p:spPr>
          <a:xfrm>
            <a:off x="3469900" y="749200"/>
            <a:ext cx="4190999" cy="716100"/>
          </a:xfrm>
          <a:prstGeom prst="rect">
            <a:avLst/>
          </a:prstGeom>
          <a:noFill/>
          <a:ln w="28575" cap="flat" cmpd="sng">
            <a:solidFill>
              <a:srgbClr val="FF00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000" b="0" i="0" u="none" strike="noStrike" cap="none" baseline="0">
                <a:solidFill>
                  <a:schemeClr val="dk1"/>
                </a:solidFill>
                <a:latin typeface="Calibri"/>
                <a:ea typeface="Calibri"/>
                <a:cs typeface="Calibri"/>
                <a:sym typeface="Calibri"/>
              </a:rPr>
              <a:t>Thoughts on Closing</a:t>
            </a:r>
          </a:p>
        </p:txBody>
      </p:sp>
      <p:sp>
        <p:nvSpPr>
          <p:cNvPr id="213" name="Shape 213"/>
          <p:cNvSpPr txBox="1">
            <a:spLocks noGrp="1"/>
          </p:cNvSpPr>
          <p:nvPr>
            <p:ph type="body" idx="1"/>
          </p:nvPr>
        </p:nvSpPr>
        <p:spPr>
          <a:xfrm>
            <a:off x="1656975" y="1933125"/>
            <a:ext cx="6965100" cy="4527599"/>
          </a:xfrm>
          <a:prstGeom prst="rect">
            <a:avLst/>
          </a:prstGeom>
          <a:noFill/>
          <a:ln>
            <a:noFill/>
          </a:ln>
        </p:spPr>
        <p:txBody>
          <a:bodyPr lIns="91425" tIns="45700" rIns="91425" bIns="45700" anchor="t" anchorCtr="0">
            <a:noAutofit/>
          </a:bodyPr>
          <a:lstStyle/>
          <a:p>
            <a:pPr marL="0" indent="0">
              <a:lnSpc>
                <a:spcPct val="90000"/>
              </a:lnSpc>
              <a:spcBef>
                <a:spcPts val="0"/>
              </a:spcBef>
              <a:buSzPct val="25000"/>
              <a:buNone/>
            </a:pPr>
            <a:r>
              <a:rPr lang="en-US" sz="2000" b="0" i="0" u="none" strike="noStrike" cap="none" baseline="0" dirty="0" smtClean="0">
                <a:solidFill>
                  <a:schemeClr val="dk1"/>
                </a:solidFill>
                <a:latin typeface="Calibri"/>
                <a:ea typeface="Calibri"/>
                <a:cs typeface="Calibri"/>
                <a:sym typeface="Calibri"/>
              </a:rPr>
              <a:t>People </a:t>
            </a:r>
            <a:r>
              <a:rPr lang="en-US" sz="2000" b="0" i="0" u="none" strike="noStrike" cap="none" baseline="0" dirty="0">
                <a:solidFill>
                  <a:schemeClr val="dk1"/>
                </a:solidFill>
                <a:latin typeface="Calibri"/>
                <a:ea typeface="Calibri"/>
                <a:cs typeface="Calibri"/>
                <a:sym typeface="Calibri"/>
              </a:rPr>
              <a:t>need us to provide options and to lead them to the next step after hearing about Shaklee.  </a:t>
            </a:r>
          </a:p>
          <a:p>
            <a:pPr marL="0" indent="0">
              <a:lnSpc>
                <a:spcPct val="90000"/>
              </a:lnSpc>
              <a:spcBef>
                <a:spcPts val="480"/>
              </a:spcBef>
              <a:buSzPct val="25000"/>
              <a:buNone/>
            </a:pPr>
            <a:r>
              <a:rPr lang="en-US" sz="2000" b="0" i="0" u="none" strike="noStrike" cap="none" baseline="0" dirty="0">
                <a:solidFill>
                  <a:schemeClr val="dk1"/>
                </a:solidFill>
                <a:latin typeface="Calibri"/>
                <a:ea typeface="Calibri"/>
                <a:cs typeface="Calibri"/>
                <a:sym typeface="Calibri"/>
              </a:rPr>
              <a:t>Our job is to  give them ideas of how they can get started  easily</a:t>
            </a:r>
          </a:p>
          <a:p>
            <a:pPr marL="342900" marR="0" lvl="0" indent="-342900" algn="l" rtl="0">
              <a:lnSpc>
                <a:spcPct val="90000"/>
              </a:lnSpc>
              <a:spcBef>
                <a:spcPts val="480"/>
              </a:spcBef>
              <a:buClr>
                <a:schemeClr val="dk1"/>
              </a:buClr>
              <a:buSzPct val="25000"/>
              <a:buFont typeface="Arial"/>
              <a:buNone/>
            </a:pPr>
            <a:r>
              <a:rPr lang="en-US" sz="2000" b="0" i="0" u="none" strike="noStrike" cap="none" baseline="0" dirty="0">
                <a:solidFill>
                  <a:schemeClr val="dk1"/>
                </a:solidFill>
                <a:latin typeface="Calibri"/>
                <a:ea typeface="Calibri"/>
                <a:cs typeface="Calibri"/>
                <a:sym typeface="Calibri"/>
              </a:rPr>
              <a:t> Of course the key is to ask a lot of questions about what they are thinking and what are the most pressing issues.  </a:t>
            </a:r>
          </a:p>
          <a:p>
            <a:pPr marL="342900" marR="0" lvl="0" indent="-342900" algn="l" rtl="0">
              <a:lnSpc>
                <a:spcPct val="90000"/>
              </a:lnSpc>
              <a:spcBef>
                <a:spcPts val="480"/>
              </a:spcBef>
              <a:buClr>
                <a:schemeClr val="dk1"/>
              </a:buClr>
              <a:buSzPct val="25000"/>
              <a:buFont typeface="Arial"/>
              <a:buNone/>
            </a:pPr>
            <a:r>
              <a:rPr lang="en-US" sz="2000" b="0" i="0" u="none" strike="noStrike" cap="none" baseline="0" dirty="0">
                <a:solidFill>
                  <a:schemeClr val="dk1"/>
                </a:solidFill>
                <a:latin typeface="Calibri"/>
                <a:ea typeface="Calibri"/>
                <a:cs typeface="Calibri"/>
                <a:sym typeface="Calibri"/>
              </a:rPr>
              <a:t>Sometimes a new person knows exactly what products they want to start with, and in that case we share with them all of the ways they can sponsor into Shaklee and get the products they want.  </a:t>
            </a:r>
          </a:p>
          <a:p>
            <a:pPr marL="342900" marR="0" lvl="0" indent="-342900" algn="l" rtl="0">
              <a:lnSpc>
                <a:spcPct val="90000"/>
              </a:lnSpc>
              <a:spcBef>
                <a:spcPts val="480"/>
              </a:spcBef>
              <a:buClr>
                <a:schemeClr val="dk1"/>
              </a:buClr>
              <a:buSzPct val="25000"/>
              <a:buFont typeface="Arial"/>
              <a:buNone/>
            </a:pPr>
            <a:r>
              <a:rPr lang="en-US" sz="2000" b="0" i="0" u="none" strike="noStrike" cap="none" baseline="0" dirty="0">
                <a:solidFill>
                  <a:schemeClr val="dk1"/>
                </a:solidFill>
                <a:latin typeface="Calibri"/>
                <a:ea typeface="Calibri"/>
                <a:cs typeface="Calibri"/>
                <a:sym typeface="Calibri"/>
              </a:rPr>
              <a:t>Sometimes a new person is overwhelmed, or wants so many things that they don't know what to do, and in that case they look to us to help them make a good choice. </a:t>
            </a:r>
            <a:r>
              <a:rPr lang="en-US" sz="1800" b="0" i="0" u="none" strike="noStrike" cap="none" baseline="0" dirty="0">
                <a:solidFill>
                  <a:schemeClr val="dk1"/>
                </a:solidFill>
                <a:latin typeface="Calibri"/>
                <a:ea typeface="Calibri"/>
                <a:cs typeface="Calibri"/>
                <a:sym typeface="Calibri"/>
              </a:rPr>
              <a:t>		</a:t>
            </a:r>
            <a:endParaRPr lang="en-US" sz="1800" b="0" i="0" u="none" strike="noStrike" cap="none" baseline="0" dirty="0" smtClean="0">
              <a:solidFill>
                <a:schemeClr val="dk1"/>
              </a:solidFill>
              <a:latin typeface="Calibri"/>
              <a:ea typeface="Calibri"/>
              <a:cs typeface="Calibri"/>
              <a:sym typeface="Calibri"/>
            </a:endParaRPr>
          </a:p>
          <a:p>
            <a:pPr marL="342900" marR="0" lvl="0" indent="-342900" algn="l" rtl="0">
              <a:lnSpc>
                <a:spcPct val="90000"/>
              </a:lnSpc>
              <a:spcBef>
                <a:spcPts val="480"/>
              </a:spcBef>
              <a:buClr>
                <a:schemeClr val="dk1"/>
              </a:buClr>
              <a:buSzPct val="25000"/>
              <a:buFont typeface="Arial"/>
              <a:buNone/>
            </a:pPr>
            <a:r>
              <a:rPr lang="en-US" sz="1800" dirty="0"/>
              <a:t>	</a:t>
            </a:r>
            <a:r>
              <a:rPr lang="en-US" sz="1800" dirty="0" smtClean="0"/>
              <a:t>						</a:t>
            </a:r>
            <a:r>
              <a:rPr lang="en-US" sz="1800" dirty="0" err="1" smtClean="0"/>
              <a:t>becky</a:t>
            </a:r>
            <a:endParaRPr lang="en-US" sz="1800" b="0" i="0" u="none" strike="noStrike" cap="none" baseline="0"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52400"/>
            <a:ext cx="8229600" cy="1143000"/>
          </a:xfrm>
        </p:spPr>
        <p:txBody>
          <a:bodyPr/>
          <a:lstStyle/>
          <a:p>
            <a:r>
              <a:rPr lang="en-US" sz="3200" b="1" u="sng" dirty="0" smtClean="0"/>
              <a:t/>
            </a:r>
            <a:br>
              <a:rPr lang="en-US" sz="3200" b="1" u="sng" dirty="0" smtClean="0"/>
            </a:br>
            <a:r>
              <a:rPr lang="en-US" sz="3200" b="1" u="sng" dirty="0" smtClean="0"/>
              <a:t>Note </a:t>
            </a:r>
            <a:r>
              <a:rPr lang="en-US" sz="3200" b="1" u="sng" dirty="0"/>
              <a:t>to God from Kids </a:t>
            </a:r>
            <a:r>
              <a:rPr lang="en-US" sz="3200" u="sng" dirty="0"/>
              <a:t>(Reader’s Digest)</a:t>
            </a:r>
            <a:r>
              <a:rPr lang="en-US" sz="3200" dirty="0"/>
              <a:t/>
            </a:r>
            <a:br>
              <a:rPr lang="en-US" sz="3200" dirty="0"/>
            </a:br>
            <a:endParaRPr lang="en-US" sz="3200" dirty="0"/>
          </a:p>
        </p:txBody>
      </p:sp>
      <p:sp>
        <p:nvSpPr>
          <p:cNvPr id="3" name="Text Placeholder 2"/>
          <p:cNvSpPr>
            <a:spLocks noGrp="1"/>
          </p:cNvSpPr>
          <p:nvPr>
            <p:ph type="body" idx="1"/>
          </p:nvPr>
        </p:nvSpPr>
        <p:spPr>
          <a:xfrm>
            <a:off x="381000" y="1066800"/>
            <a:ext cx="8229600" cy="4525963"/>
          </a:xfrm>
        </p:spPr>
        <p:txBody>
          <a:bodyPr/>
          <a:lstStyle/>
          <a:p>
            <a:pPr marL="203200" indent="0">
              <a:buNone/>
            </a:pPr>
            <a:r>
              <a:rPr lang="en-US" sz="2000" dirty="0"/>
              <a:t>A teacher asked her class to write notes to God.  Here are some of the notes they handed in:</a:t>
            </a:r>
          </a:p>
          <a:p>
            <a:pPr lvl="0"/>
            <a:r>
              <a:rPr lang="en-US" sz="2000" dirty="0"/>
              <a:t>Dear God:  I didn’t think orange went with purple until I saw the sunset You made of Tuesday.  That was cool.</a:t>
            </a:r>
          </a:p>
          <a:p>
            <a:pPr lvl="0"/>
            <a:r>
              <a:rPr lang="en-US" sz="2000" dirty="0"/>
              <a:t>Dear God:  In school they told us what You do.  Who does it when You’re on vacation?</a:t>
            </a:r>
          </a:p>
          <a:p>
            <a:pPr lvl="0"/>
            <a:r>
              <a:rPr lang="en-US" sz="2000" dirty="0"/>
              <a:t>Dear G od:  Did you mean for the giraffe to look like that or was it an accident?</a:t>
            </a:r>
          </a:p>
          <a:p>
            <a:pPr lvl="0"/>
            <a:r>
              <a:rPr lang="en-US" sz="2000" dirty="0"/>
              <a:t>Dear God:  Thank you for the baby brother, but what I prayed for was a puppy.</a:t>
            </a:r>
          </a:p>
          <a:p>
            <a:pPr lvl="0"/>
            <a:r>
              <a:rPr lang="en-US" sz="2000" dirty="0"/>
              <a:t>Dear God:  We read that Thomas Edison made light.  But in Sunday school they said You did it.  So, I bet he stole Your idea</a:t>
            </a:r>
            <a:r>
              <a:rPr lang="en-US" sz="2000" dirty="0" smtClean="0"/>
              <a:t>.</a:t>
            </a:r>
            <a:endParaRPr lang="en-US" sz="2000" dirty="0"/>
          </a:p>
        </p:txBody>
      </p:sp>
      <p:pic>
        <p:nvPicPr>
          <p:cNvPr id="4" name="Picture 3" descr="https://encrypted-tbn0.gstatic.com/images?q=tbn:ANd9GcQ8GedPhZ1Hqg55FfYi1ODa7BQaFNXXHBXL3FCDgMIi1tNxWp9Y"/>
          <p:cNvPicPr/>
          <p:nvPr/>
        </p:nvPicPr>
        <p:blipFill>
          <a:blip r:embed="rId2">
            <a:extLst>
              <a:ext uri="{28A0092B-C50C-407E-A947-70E740481C1C}">
                <a14:useLocalDpi xmlns:a14="http://schemas.microsoft.com/office/drawing/2010/main" val="0"/>
              </a:ext>
            </a:extLst>
          </a:blip>
          <a:srcRect/>
          <a:stretch>
            <a:fillRect/>
          </a:stretch>
        </p:blipFill>
        <p:spPr bwMode="auto">
          <a:xfrm>
            <a:off x="6096000" y="4982787"/>
            <a:ext cx="2609850" cy="1752600"/>
          </a:xfrm>
          <a:prstGeom prst="rect">
            <a:avLst/>
          </a:prstGeom>
          <a:noFill/>
          <a:ln>
            <a:noFill/>
          </a:ln>
        </p:spPr>
      </p:pic>
      <p:sp>
        <p:nvSpPr>
          <p:cNvPr id="5" name="TextBox 4"/>
          <p:cNvSpPr txBox="1"/>
          <p:nvPr/>
        </p:nvSpPr>
        <p:spPr>
          <a:xfrm>
            <a:off x="2144973" y="5705199"/>
            <a:ext cx="2743200" cy="307777"/>
          </a:xfrm>
          <a:prstGeom prst="rect">
            <a:avLst/>
          </a:prstGeom>
          <a:noFill/>
        </p:spPr>
        <p:txBody>
          <a:bodyPr wrap="square" rtlCol="0">
            <a:spAutoFit/>
          </a:bodyPr>
          <a:lstStyle/>
          <a:p>
            <a:r>
              <a:rPr lang="en-US" dirty="0" smtClean="0"/>
              <a:t>jo</a:t>
            </a:r>
            <a:endParaRPr lang="en-US" dirty="0"/>
          </a:p>
        </p:txBody>
      </p:sp>
    </p:spTree>
    <p:extLst>
      <p:ext uri="{BB962C8B-B14F-4D97-AF65-F5344CB8AC3E}">
        <p14:creationId xmlns:p14="http://schemas.microsoft.com/office/powerpoint/2010/main" val="2457757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title"/>
          </p:nvPr>
        </p:nvSpPr>
        <p:spPr>
          <a:xfrm>
            <a:off x="457200" y="530879"/>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000" dirty="0"/>
              <a:t>3 Choices  in a Close of Business Launch</a:t>
            </a:r>
          </a:p>
          <a:p>
            <a:pPr marL="0" marR="0" lvl="0" indent="0" algn="ctr" rtl="0">
              <a:spcBef>
                <a:spcPts val="0"/>
              </a:spcBef>
              <a:buClr>
                <a:schemeClr val="dk1"/>
              </a:buClr>
              <a:buSzPct val="25000"/>
              <a:buFont typeface="Calibri"/>
              <a:buNone/>
            </a:pPr>
            <a:r>
              <a:rPr lang="en-US" sz="3000" dirty="0"/>
              <a:t> or Grand Opening Event </a:t>
            </a:r>
          </a:p>
        </p:txBody>
      </p:sp>
      <p:sp>
        <p:nvSpPr>
          <p:cNvPr id="219" name="Shape 219"/>
          <p:cNvSpPr txBox="1">
            <a:spLocks noGrp="1"/>
          </p:cNvSpPr>
          <p:nvPr>
            <p:ph type="body" idx="1"/>
          </p:nvPr>
        </p:nvSpPr>
        <p:spPr>
          <a:xfrm>
            <a:off x="457200" y="1676400"/>
            <a:ext cx="8229600" cy="3645300"/>
          </a:xfrm>
          <a:prstGeom prst="rect">
            <a:avLst/>
          </a:prstGeom>
          <a:noFill/>
          <a:ln>
            <a:noFill/>
          </a:ln>
        </p:spPr>
        <p:txBody>
          <a:bodyPr lIns="91425" tIns="45700" rIns="91425" bIns="45700" anchor="t" anchorCtr="0">
            <a:noAutofit/>
          </a:bodyPr>
          <a:lstStyle/>
          <a:p>
            <a:pPr marL="0" marR="0" lvl="0" indent="0" algn="l" rtl="0">
              <a:lnSpc>
                <a:spcPct val="90000"/>
              </a:lnSpc>
              <a:spcBef>
                <a:spcPts val="340"/>
              </a:spcBef>
              <a:buNone/>
            </a:pPr>
            <a:endParaRPr sz="800" dirty="0"/>
          </a:p>
          <a:p>
            <a:pPr marL="342900" marR="0" lvl="0" indent="-342900" algn="l" rtl="0">
              <a:lnSpc>
                <a:spcPct val="90000"/>
              </a:lnSpc>
              <a:spcBef>
                <a:spcPts val="340"/>
              </a:spcBef>
              <a:buClr>
                <a:schemeClr val="dk1"/>
              </a:buClr>
              <a:buSzPct val="100000"/>
              <a:buFont typeface="Arial"/>
              <a:buChar char="•"/>
            </a:pPr>
            <a:r>
              <a:rPr lang="en-US" sz="1800" b="0" i="0" u="none" strike="noStrike" cap="none" baseline="0" dirty="0">
                <a:solidFill>
                  <a:schemeClr val="dk1"/>
                </a:solidFill>
                <a:sym typeface="Calibri"/>
              </a:rPr>
              <a:t>Thanks for coming tonight to support _</a:t>
            </a:r>
            <a:r>
              <a:rPr lang="en-US" sz="1800" dirty="0"/>
              <a:t> </a:t>
            </a:r>
            <a:r>
              <a:rPr lang="en-US" sz="1800" dirty="0">
                <a:solidFill>
                  <a:schemeClr val="tx1"/>
                </a:solidFill>
              </a:rPr>
              <a:t>___ ( new business partner </a:t>
            </a:r>
            <a:r>
              <a:rPr lang="en-US" sz="1800" dirty="0"/>
              <a:t>)</a:t>
            </a:r>
            <a:r>
              <a:rPr lang="en-US" sz="1800" b="0" i="0" u="none" strike="noStrike" cap="none" baseline="0" dirty="0">
                <a:solidFill>
                  <a:schemeClr val="dk1"/>
                </a:solidFill>
                <a:sym typeface="Calibri"/>
              </a:rPr>
              <a:t> in their business. We’d like to help you with the choices you can make now .</a:t>
            </a:r>
          </a:p>
          <a:p>
            <a:pPr marL="342900" marR="0" lvl="0" indent="-342900" algn="l" rtl="0">
              <a:lnSpc>
                <a:spcPct val="90000"/>
              </a:lnSpc>
              <a:spcBef>
                <a:spcPts val="340"/>
              </a:spcBef>
              <a:buClr>
                <a:schemeClr val="dk1"/>
              </a:buClr>
              <a:buSzPct val="100000"/>
              <a:buFont typeface="Arial"/>
              <a:buChar char="•"/>
            </a:pPr>
            <a:r>
              <a:rPr lang="en-US" sz="1800" b="0" i="0" u="none" strike="noStrike" cap="none" baseline="0" dirty="0">
                <a:solidFill>
                  <a:schemeClr val="dk1"/>
                </a:solidFill>
                <a:sym typeface="Calibri"/>
              </a:rPr>
              <a:t>If you </a:t>
            </a:r>
            <a:r>
              <a:rPr lang="en-US" sz="1800" dirty="0">
                <a:solidFill>
                  <a:schemeClr val="tx1"/>
                </a:solidFill>
              </a:rPr>
              <a:t>saw</a:t>
            </a:r>
            <a:r>
              <a:rPr lang="en-US" sz="1800" dirty="0"/>
              <a:t> </a:t>
            </a:r>
            <a:r>
              <a:rPr lang="en-US" sz="1800" b="0" i="0" u="none" strike="noStrike" cap="none" baseline="0" dirty="0">
                <a:solidFill>
                  <a:schemeClr val="dk1"/>
                </a:solidFill>
                <a:sym typeface="Calibri"/>
              </a:rPr>
              <a:t>some products you </a:t>
            </a:r>
            <a:r>
              <a:rPr lang="en-US" sz="1800" dirty="0">
                <a:solidFill>
                  <a:schemeClr val="tx1"/>
                </a:solidFill>
              </a:rPr>
              <a:t>would like, </a:t>
            </a:r>
            <a:r>
              <a:rPr lang="en-US" sz="1800" b="0" i="0" u="none" strike="noStrike" cap="none" baseline="0" dirty="0">
                <a:solidFill>
                  <a:schemeClr val="tx1"/>
                </a:solidFill>
                <a:sym typeface="Calibri"/>
              </a:rPr>
              <a:t> we </a:t>
            </a:r>
            <a:r>
              <a:rPr lang="en-US" sz="1800" dirty="0">
                <a:solidFill>
                  <a:schemeClr val="tx1"/>
                </a:solidFill>
              </a:rPr>
              <a:t>can </a:t>
            </a:r>
            <a:r>
              <a:rPr lang="en-US" sz="1800" b="0" i="0" u="none" strike="noStrike" cap="none" baseline="0" dirty="0">
                <a:solidFill>
                  <a:schemeClr val="tx1"/>
                </a:solidFill>
                <a:sym typeface="Calibri"/>
              </a:rPr>
              <a:t> help you become a member tonight so you can enjoy the discount and get your products ordered. </a:t>
            </a:r>
          </a:p>
          <a:p>
            <a:pPr marL="342900" marR="0" lvl="0" indent="-342900" algn="l" rtl="0">
              <a:lnSpc>
                <a:spcPct val="90000"/>
              </a:lnSpc>
              <a:spcBef>
                <a:spcPts val="340"/>
              </a:spcBef>
              <a:buClr>
                <a:schemeClr val="dk1"/>
              </a:buClr>
              <a:buSzPct val="100000"/>
              <a:buFont typeface="Arial"/>
              <a:buChar char="•"/>
            </a:pPr>
            <a:r>
              <a:rPr lang="en-US" sz="1800" b="0" i="0" u="none" strike="noStrike" cap="none" baseline="0" dirty="0">
                <a:solidFill>
                  <a:schemeClr val="tx1"/>
                </a:solidFill>
                <a:sym typeface="Calibri"/>
              </a:rPr>
              <a:t>As you use them, </a:t>
            </a:r>
            <a:r>
              <a:rPr lang="en-US" sz="1800" dirty="0">
                <a:solidFill>
                  <a:schemeClr val="tx1"/>
                </a:solidFill>
              </a:rPr>
              <a:t>please </a:t>
            </a:r>
            <a:r>
              <a:rPr lang="en-US" sz="1800" b="0" i="0" u="none" strike="noStrike" cap="none" baseline="0" dirty="0">
                <a:solidFill>
                  <a:schemeClr val="tx1"/>
                </a:solidFill>
                <a:sym typeface="Calibri"/>
              </a:rPr>
              <a:t>share your product succes</a:t>
            </a:r>
            <a:r>
              <a:rPr lang="en-US" sz="1800" dirty="0">
                <a:solidFill>
                  <a:schemeClr val="tx1"/>
                </a:solidFill>
              </a:rPr>
              <a:t>s</a:t>
            </a:r>
            <a:r>
              <a:rPr lang="en-US" sz="1800" b="0" i="0" u="none" strike="noStrike" cap="none" baseline="0" dirty="0">
                <a:solidFill>
                  <a:schemeClr val="tx1"/>
                </a:solidFill>
                <a:sym typeface="Calibri"/>
              </a:rPr>
              <a:t> with</a:t>
            </a:r>
            <a:r>
              <a:rPr lang="en-US" sz="1800" dirty="0">
                <a:solidFill>
                  <a:schemeClr val="tx1"/>
                </a:solidFill>
              </a:rPr>
              <a:t> the hostess. </a:t>
            </a:r>
            <a:r>
              <a:rPr lang="en-US" sz="1800" b="0" i="0" u="none" strike="noStrike" cap="none" baseline="0" dirty="0">
                <a:solidFill>
                  <a:schemeClr val="tx1"/>
                </a:solidFill>
                <a:sym typeface="Calibri"/>
              </a:rPr>
              <a:t>She </a:t>
            </a:r>
            <a:r>
              <a:rPr lang="en-US" sz="1800" dirty="0">
                <a:solidFill>
                  <a:schemeClr val="tx1"/>
                </a:solidFill>
              </a:rPr>
              <a:t>is eager to learn stories so she is able to better help others</a:t>
            </a:r>
          </a:p>
          <a:p>
            <a:pPr marL="342900" marR="0" lvl="0" indent="-342900" algn="l" rtl="0">
              <a:lnSpc>
                <a:spcPct val="90000"/>
              </a:lnSpc>
              <a:spcBef>
                <a:spcPts val="340"/>
              </a:spcBef>
              <a:buClr>
                <a:schemeClr val="dk1"/>
              </a:buClr>
              <a:buSzPct val="100000"/>
              <a:buFont typeface="Arial"/>
              <a:buChar char="•"/>
            </a:pPr>
            <a:r>
              <a:rPr lang="en-US" sz="1800" b="0" i="0" u="none" strike="noStrike" cap="none" baseline="0" dirty="0">
                <a:solidFill>
                  <a:schemeClr val="tx1"/>
                </a:solidFill>
                <a:sym typeface="Calibri"/>
              </a:rPr>
              <a:t>If you</a:t>
            </a:r>
            <a:r>
              <a:rPr lang="en-US" sz="1800" dirty="0">
                <a:solidFill>
                  <a:schemeClr val="tx1"/>
                </a:solidFill>
              </a:rPr>
              <a:t> saw many</a:t>
            </a:r>
            <a:r>
              <a:rPr lang="en-US" sz="1800" b="0" i="0" u="none" strike="noStrike" cap="none" baseline="0" dirty="0">
                <a:solidFill>
                  <a:schemeClr val="tx1"/>
                </a:solidFill>
                <a:sym typeface="Calibri"/>
              </a:rPr>
              <a:t> products you </a:t>
            </a:r>
            <a:r>
              <a:rPr lang="en-US" sz="1800" dirty="0">
                <a:solidFill>
                  <a:schemeClr val="tx1"/>
                </a:solidFill>
              </a:rPr>
              <a:t>would like , you might want to see how </a:t>
            </a:r>
            <a:r>
              <a:rPr lang="en-US" sz="1800" b="0" i="0" u="none" strike="noStrike" cap="none" baseline="0" dirty="0">
                <a:solidFill>
                  <a:schemeClr val="tx1"/>
                </a:solidFill>
                <a:sym typeface="Calibri"/>
              </a:rPr>
              <a:t>you can earn a little money to pay for those products</a:t>
            </a:r>
            <a:r>
              <a:rPr lang="en-US" sz="1800" dirty="0">
                <a:solidFill>
                  <a:schemeClr val="tx1"/>
                </a:solidFill>
              </a:rPr>
              <a:t>. W</a:t>
            </a:r>
            <a:r>
              <a:rPr lang="en-US" sz="1800" b="0" i="0" u="none" strike="noStrike" cap="none" baseline="0" dirty="0">
                <a:solidFill>
                  <a:schemeClr val="tx1"/>
                </a:solidFill>
                <a:sym typeface="Calibri"/>
              </a:rPr>
              <a:t>e can show you </a:t>
            </a:r>
            <a:r>
              <a:rPr lang="en-US" sz="1800" dirty="0">
                <a:solidFill>
                  <a:schemeClr val="tx1"/>
                </a:solidFill>
              </a:rPr>
              <a:t>our </a:t>
            </a:r>
            <a:r>
              <a:rPr lang="en-US" sz="1800" b="0" i="0" u="none" strike="noStrike" cap="none" baseline="0" dirty="0">
                <a:solidFill>
                  <a:schemeClr val="tx1"/>
                </a:solidFill>
                <a:sym typeface="Calibri"/>
              </a:rPr>
              <a:t>casual distributor</a:t>
            </a:r>
            <a:r>
              <a:rPr lang="en-US" sz="1800" dirty="0">
                <a:solidFill>
                  <a:schemeClr val="tx1"/>
                </a:solidFill>
              </a:rPr>
              <a:t> model.</a:t>
            </a:r>
          </a:p>
          <a:p>
            <a:pPr marL="342900" marR="0" lvl="0" indent="-342900" algn="l" rtl="0">
              <a:lnSpc>
                <a:spcPct val="90000"/>
              </a:lnSpc>
              <a:spcBef>
                <a:spcPts val="340"/>
              </a:spcBef>
              <a:buClr>
                <a:schemeClr val="dk1"/>
              </a:buClr>
              <a:buSzPct val="100000"/>
              <a:buFont typeface="Arial"/>
              <a:buChar char="•"/>
            </a:pPr>
            <a:r>
              <a:rPr lang="en-US" sz="1800" b="0" i="0" u="none" strike="noStrike" cap="none" baseline="0" dirty="0">
                <a:solidFill>
                  <a:schemeClr val="tx1"/>
                </a:solidFill>
                <a:sym typeface="Calibri"/>
              </a:rPr>
              <a:t>If you want to join us in the business to share the gift of Shaklee with others and begin building a career and a great income, we can help you get started </a:t>
            </a:r>
            <a:r>
              <a:rPr lang="en-US" sz="1800" dirty="0">
                <a:solidFill>
                  <a:schemeClr val="tx1"/>
                </a:solidFill>
              </a:rPr>
              <a:t> with </a:t>
            </a:r>
            <a:r>
              <a:rPr lang="en-US" sz="1800" b="0" i="0" u="none" strike="noStrike" cap="none" baseline="0" dirty="0">
                <a:solidFill>
                  <a:schemeClr val="tx1"/>
                </a:solidFill>
                <a:sym typeface="Calibri"/>
              </a:rPr>
              <a:t>a Gold  membership tonight. </a:t>
            </a:r>
          </a:p>
          <a:p>
            <a:pPr marL="342900" marR="0" lvl="0" indent="-342900" algn="l" rtl="0">
              <a:lnSpc>
                <a:spcPct val="90000"/>
              </a:lnSpc>
              <a:spcBef>
                <a:spcPts val="340"/>
              </a:spcBef>
              <a:buClr>
                <a:schemeClr val="dk1"/>
              </a:buClr>
              <a:buSzPct val="100000"/>
              <a:buFont typeface="Arial"/>
              <a:buChar char="•"/>
            </a:pPr>
            <a:r>
              <a:rPr lang="en-US" sz="1800" b="0" i="0" u="none" strike="noStrike" cap="none" baseline="0" dirty="0">
                <a:solidFill>
                  <a:schemeClr val="tx1"/>
                </a:solidFill>
                <a:sym typeface="Calibri"/>
              </a:rPr>
              <a:t>And if none of </a:t>
            </a:r>
            <a:r>
              <a:rPr lang="en-US" sz="1800" dirty="0">
                <a:solidFill>
                  <a:schemeClr val="tx1"/>
                </a:solidFill>
              </a:rPr>
              <a:t>this </a:t>
            </a:r>
            <a:r>
              <a:rPr lang="en-US" sz="1800" b="0" i="0" u="none" strike="noStrike" cap="none" baseline="0" dirty="0">
                <a:solidFill>
                  <a:schemeClr val="tx1"/>
                </a:solidFill>
                <a:sym typeface="Calibri"/>
              </a:rPr>
              <a:t> interests you, that’s ok. Just say nice things about</a:t>
            </a:r>
            <a:r>
              <a:rPr lang="en-US" sz="1800" dirty="0">
                <a:solidFill>
                  <a:schemeClr val="tx1"/>
                </a:solidFill>
              </a:rPr>
              <a:t> Shaklee </a:t>
            </a:r>
            <a:r>
              <a:rPr lang="en-US" sz="1800" b="0" i="0" u="none" strike="noStrike" cap="none" baseline="0" dirty="0">
                <a:solidFill>
                  <a:schemeClr val="tx1"/>
                </a:solidFill>
                <a:sym typeface="Calibri"/>
              </a:rPr>
              <a:t>and if you hear others who might have an interest in the products, go ahead and send them our way so we can introduce them to Shaklee. .. AND   there might be a gift in it for you.!</a:t>
            </a:r>
          </a:p>
          <a:p>
            <a:pPr marL="342900" marR="0" lvl="0" indent="-342900" algn="l" rtl="0">
              <a:lnSpc>
                <a:spcPct val="90000"/>
              </a:lnSpc>
              <a:spcBef>
                <a:spcPts val="340"/>
              </a:spcBef>
              <a:buClr>
                <a:schemeClr val="dk1"/>
              </a:buClr>
              <a:buSzPct val="100000"/>
              <a:buFont typeface="Arial"/>
              <a:buChar char="•"/>
            </a:pPr>
            <a:r>
              <a:rPr lang="en-US" sz="1800" b="0" i="0" u="none" strike="noStrike" cap="none" baseline="0" dirty="0">
                <a:solidFill>
                  <a:schemeClr val="tx1"/>
                </a:solidFill>
                <a:sym typeface="Calibri"/>
              </a:rPr>
              <a:t>Thanks again for joining us tonight. </a:t>
            </a:r>
            <a:r>
              <a:rPr lang="en-US" sz="1800" b="0" i="0" u="none" strike="noStrike" cap="none" baseline="0" dirty="0" smtClean="0">
                <a:solidFill>
                  <a:schemeClr val="tx1"/>
                </a:solidFill>
                <a:sym typeface="Calibri"/>
              </a:rPr>
              <a:t>                                </a:t>
            </a:r>
            <a:r>
              <a:rPr lang="en-US" sz="1800" b="0" i="0" u="none" strike="noStrike" cap="none" baseline="0" dirty="0" err="1" smtClean="0">
                <a:solidFill>
                  <a:schemeClr val="tx1"/>
                </a:solidFill>
                <a:sym typeface="Calibri"/>
              </a:rPr>
              <a:t>becky</a:t>
            </a:r>
            <a:endParaRPr lang="en-US" sz="1800" b="0" i="0" u="none" strike="noStrike" cap="none" baseline="0" dirty="0">
              <a:solidFill>
                <a:schemeClr val="tx1"/>
              </a:solidFill>
              <a:sym typeface="Calibri"/>
            </a:endParaRPr>
          </a:p>
          <a:p>
            <a:pPr marL="342900" marR="0" lvl="0" indent="-234950" algn="l" rtl="0">
              <a:lnSpc>
                <a:spcPct val="90000"/>
              </a:lnSpc>
              <a:spcBef>
                <a:spcPts val="340"/>
              </a:spcBef>
              <a:buClr>
                <a:schemeClr val="dk1"/>
              </a:buClr>
              <a:buFont typeface="Arial"/>
              <a:buNone/>
            </a:pPr>
            <a:endParaRPr sz="1800" b="0" i="0" u="none" strike="noStrike" cap="none" baseline="0" dirty="0">
              <a:solidFill>
                <a:schemeClr val="tx1"/>
              </a:solidFill>
              <a:sym typeface="Calibri"/>
            </a:endParaRPr>
          </a:p>
        </p:txBody>
      </p:sp>
    </p:spTree>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Shape 224"/>
          <p:cNvSpPr txBox="1">
            <a:spLocks noGrp="1"/>
          </p:cNvSpPr>
          <p:nvPr>
            <p:ph type="title"/>
          </p:nvPr>
        </p:nvSpPr>
        <p:spPr>
          <a:xfrm>
            <a:off x="457200" y="228600"/>
            <a:ext cx="3352799" cy="715962"/>
          </a:xfrm>
          <a:prstGeom prst="rect">
            <a:avLst/>
          </a:prstGeom>
          <a:noFill/>
          <a:ln w="9525" cap="flat" cmpd="sng">
            <a:solidFill>
              <a:srgbClr val="5F497A"/>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baseline="0">
                <a:solidFill>
                  <a:schemeClr val="dk1"/>
                </a:solidFill>
                <a:latin typeface="Calibri"/>
                <a:ea typeface="Calibri"/>
                <a:cs typeface="Calibri"/>
                <a:sym typeface="Calibri"/>
              </a:rPr>
              <a:t>Lisa – closing continued</a:t>
            </a:r>
          </a:p>
        </p:txBody>
      </p:sp>
      <p:sp>
        <p:nvSpPr>
          <p:cNvPr id="225" name="Shape 225"/>
          <p:cNvSpPr txBox="1">
            <a:spLocks noGrp="1"/>
          </p:cNvSpPr>
          <p:nvPr>
            <p:ph type="body" idx="1"/>
          </p:nvPr>
        </p:nvSpPr>
        <p:spPr>
          <a:xfrm>
            <a:off x="685800" y="1066800"/>
            <a:ext cx="8001000" cy="2743199"/>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buClr>
                <a:schemeClr val="dk1"/>
              </a:buClr>
              <a:buSzPct val="25000"/>
              <a:buFont typeface="Arial"/>
              <a:buNone/>
            </a:pPr>
            <a:r>
              <a:rPr lang="en-US" sz="2400" b="0" i="0" u="none" strike="noStrike" cap="none" baseline="0">
                <a:solidFill>
                  <a:schemeClr val="dk1"/>
                </a:solidFill>
                <a:latin typeface="Calibri"/>
                <a:ea typeface="Calibri"/>
                <a:cs typeface="Calibri"/>
                <a:sym typeface="Calibri"/>
              </a:rPr>
              <a:t> I like to suggest that they write down all of the products they are interested in, and then we can discuss them and figure out the best way to start. </a:t>
            </a:r>
          </a:p>
          <a:p>
            <a:pPr marL="342900" marR="0" lvl="0" indent="-342900" algn="l" rtl="0">
              <a:lnSpc>
                <a:spcPct val="90000"/>
              </a:lnSpc>
              <a:spcBef>
                <a:spcPts val="480"/>
              </a:spcBef>
              <a:buClr>
                <a:schemeClr val="dk1"/>
              </a:buClr>
              <a:buFont typeface="Arial"/>
              <a:buNone/>
            </a:pPr>
            <a:endParaRPr sz="1000" b="0" i="0" u="none" strike="noStrike" cap="none" baseline="0">
              <a:solidFill>
                <a:schemeClr val="dk1"/>
              </a:solidFill>
              <a:latin typeface="Calibri"/>
              <a:ea typeface="Calibri"/>
              <a:cs typeface="Calibri"/>
              <a:sym typeface="Calibri"/>
            </a:endParaRPr>
          </a:p>
          <a:p>
            <a:pPr marL="342900" marR="0" lvl="0" indent="-342900" algn="l" rtl="0">
              <a:lnSpc>
                <a:spcPct val="90000"/>
              </a:lnSpc>
              <a:spcBef>
                <a:spcPts val="480"/>
              </a:spcBef>
              <a:buClr>
                <a:schemeClr val="dk1"/>
              </a:buClr>
              <a:buSzPct val="25000"/>
              <a:buFont typeface="Arial"/>
              <a:buNone/>
            </a:pPr>
            <a:r>
              <a:rPr lang="en-US" sz="2400" b="0" i="0" u="none" strike="noStrike" cap="none" baseline="0">
                <a:solidFill>
                  <a:schemeClr val="dk1"/>
                </a:solidFill>
                <a:latin typeface="Calibri"/>
                <a:ea typeface="Calibri"/>
                <a:cs typeface="Calibri"/>
                <a:sym typeface="Calibri"/>
              </a:rPr>
              <a:t>If they bring up budget issues than I help them prioritize products in their list and help them decide what would be the most beneficial products to start with. 	lisa</a:t>
            </a:r>
          </a:p>
        </p:txBody>
      </p:sp>
      <p:pic>
        <p:nvPicPr>
          <p:cNvPr id="226" name="Shape 226"/>
          <p:cNvPicPr preferRelativeResize="0"/>
          <p:nvPr/>
        </p:nvPicPr>
        <p:blipFill rotWithShape="1">
          <a:blip r:embed="rId3">
            <a:alphaModFix/>
          </a:blip>
          <a:srcRect/>
          <a:stretch/>
        </p:blipFill>
        <p:spPr>
          <a:xfrm>
            <a:off x="533400" y="4019550"/>
            <a:ext cx="8077199" cy="2609849"/>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Shape 231"/>
          <p:cNvPicPr preferRelativeResize="0"/>
          <p:nvPr/>
        </p:nvPicPr>
        <p:blipFill rotWithShape="1">
          <a:blip r:embed="rId3">
            <a:alphaModFix/>
          </a:blip>
          <a:srcRect/>
          <a:stretch/>
        </p:blipFill>
        <p:spPr>
          <a:xfrm>
            <a:off x="5181600" y="4394278"/>
            <a:ext cx="3962399" cy="2463721"/>
          </a:xfrm>
          <a:prstGeom prst="rect">
            <a:avLst/>
          </a:prstGeom>
          <a:noFill/>
          <a:ln>
            <a:noFill/>
          </a:ln>
        </p:spPr>
      </p:pic>
      <p:sp>
        <p:nvSpPr>
          <p:cNvPr id="232" name="Shape 232"/>
          <p:cNvSpPr txBox="1">
            <a:spLocks noGrp="1"/>
          </p:cNvSpPr>
          <p:nvPr>
            <p:ph type="title"/>
          </p:nvPr>
        </p:nvSpPr>
        <p:spPr>
          <a:xfrm>
            <a:off x="1166025" y="351000"/>
            <a:ext cx="6566400" cy="868200"/>
          </a:xfrm>
          <a:prstGeom prst="rect">
            <a:avLst/>
          </a:prstGeom>
          <a:noFill/>
          <a:ln w="9525" cap="flat" cmpd="sng">
            <a:solidFill>
              <a:srgbClr val="538CD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000" b="0" i="0" u="none" strike="noStrike" cap="none" baseline="0">
                <a:solidFill>
                  <a:schemeClr val="dk1"/>
                </a:solidFill>
                <a:latin typeface="Calibri"/>
                <a:ea typeface="Calibri"/>
                <a:cs typeface="Calibri"/>
                <a:sym typeface="Calibri"/>
              </a:rPr>
              <a:t>Lisa’s Closing – Offer Guidance in Helping them Make an Order </a:t>
            </a:r>
          </a:p>
        </p:txBody>
      </p:sp>
      <p:sp>
        <p:nvSpPr>
          <p:cNvPr id="233" name="Shape 233"/>
          <p:cNvSpPr txBox="1">
            <a:spLocks noGrp="1"/>
          </p:cNvSpPr>
          <p:nvPr>
            <p:ph type="body" idx="1"/>
          </p:nvPr>
        </p:nvSpPr>
        <p:spPr>
          <a:xfrm>
            <a:off x="457200" y="1219200"/>
            <a:ext cx="8229600" cy="4472780"/>
          </a:xfrm>
          <a:prstGeom prst="rect">
            <a:avLst/>
          </a:prstGeom>
          <a:noFill/>
          <a:ln>
            <a:noFill/>
          </a:ln>
        </p:spPr>
        <p:txBody>
          <a:bodyPr lIns="91425" tIns="45700" rIns="91425" bIns="45700" anchor="t" anchorCtr="0">
            <a:noAutofit/>
          </a:bodyPr>
          <a:lstStyle/>
          <a:p>
            <a:pPr marL="0" marR="0" indent="0" algn="l" rtl="0">
              <a:spcBef>
                <a:spcPts val="480"/>
              </a:spcBef>
              <a:buNone/>
            </a:pPr>
            <a:r>
              <a:rPr lang="en-US" sz="2400" b="0" i="0" u="none" strike="noStrike" cap="none" baseline="0">
                <a:solidFill>
                  <a:schemeClr val="dk1"/>
                </a:solidFill>
                <a:latin typeface="Calibri"/>
                <a:ea typeface="Calibri"/>
                <a:cs typeface="Calibri"/>
                <a:sym typeface="Calibri"/>
              </a:rPr>
              <a:t>Lisa’s dialogue </a:t>
            </a:r>
            <a:r>
              <a:rPr lang="en-US" sz="2400"/>
              <a:t>…</a:t>
            </a:r>
          </a:p>
          <a:p>
            <a:pPr marL="0" marR="0" lvl="0" indent="0" algn="l" rtl="0">
              <a:spcBef>
                <a:spcPts val="480"/>
              </a:spcBef>
              <a:buNone/>
            </a:pPr>
            <a:r>
              <a:rPr lang="en-US" sz="2400" b="0" i="0" u="none" strike="noStrike" cap="none" baseline="0">
                <a:solidFill>
                  <a:schemeClr val="dk1"/>
                </a:solidFill>
                <a:latin typeface="Calibri"/>
                <a:ea typeface="Calibri"/>
                <a:cs typeface="Calibri"/>
                <a:sym typeface="Calibri"/>
              </a:rPr>
              <a:t> "Many times people will choose to start here .. With the Vitalizer and Shak</a:t>
            </a:r>
            <a:r>
              <a:rPr lang="en-US" sz="2400"/>
              <a:t>lee Life</a:t>
            </a:r>
            <a:r>
              <a:rPr lang="en-US" sz="2400" b="0" i="0" u="none" strike="noStrike" cap="none" baseline="0">
                <a:solidFill>
                  <a:schemeClr val="dk1"/>
                </a:solidFill>
                <a:latin typeface="Calibri"/>
                <a:ea typeface="Calibri"/>
                <a:cs typeface="Calibri"/>
                <a:sym typeface="Calibri"/>
              </a:rPr>
              <a:t> S</a:t>
            </a:r>
            <a:r>
              <a:rPr lang="en-US" sz="2400"/>
              <a:t>hakes</a:t>
            </a:r>
            <a:r>
              <a:rPr lang="en-US" sz="2400" b="0" i="0" u="none" strike="noStrike" cap="none" baseline="0">
                <a:solidFill>
                  <a:schemeClr val="dk1"/>
                </a:solidFill>
                <a:latin typeface="Calibri"/>
                <a:ea typeface="Calibri"/>
                <a:cs typeface="Calibri"/>
                <a:sym typeface="Calibri"/>
              </a:rPr>
              <a:t> ."  or she says.</a:t>
            </a:r>
          </a:p>
          <a:p>
            <a:pPr marL="342900" marR="0" lvl="0" indent="-342900" algn="l" rtl="0">
              <a:spcBef>
                <a:spcPts val="200"/>
              </a:spcBef>
              <a:buClr>
                <a:schemeClr val="dk1"/>
              </a:buClr>
              <a:buFont typeface="Arial"/>
              <a:buNone/>
            </a:pPr>
            <a:endParaRPr sz="1000" b="0" i="0" u="none" strike="noStrike" cap="none" baseline="0">
              <a:solidFill>
                <a:schemeClr val="dk1"/>
              </a:solidFill>
              <a:latin typeface="Calibri"/>
              <a:ea typeface="Calibri"/>
              <a:cs typeface="Calibri"/>
              <a:sym typeface="Calibri"/>
            </a:endParaRPr>
          </a:p>
          <a:p>
            <a:pPr marL="342900" marR="0" lvl="0" indent="-342900" algn="l" rtl="0">
              <a:spcBef>
                <a:spcPts val="480"/>
              </a:spcBef>
              <a:buClr>
                <a:schemeClr val="dk1"/>
              </a:buClr>
              <a:buSzPct val="25000"/>
              <a:buFont typeface="Arial"/>
              <a:buNone/>
            </a:pPr>
            <a:r>
              <a:rPr lang="en-US" sz="2400" b="0" i="0" u="none" strike="noStrike" cap="none" baseline="0">
                <a:solidFill>
                  <a:schemeClr val="dk1"/>
                </a:solidFill>
                <a:latin typeface="Calibri"/>
                <a:ea typeface="Calibri"/>
                <a:cs typeface="Calibri"/>
                <a:sym typeface="Calibri"/>
              </a:rPr>
              <a:t>   "A lot of times, people will give the Vitalizer a try so they can save the membership fee and get the autoship discount"  </a:t>
            </a:r>
          </a:p>
          <a:p>
            <a:pPr marL="342900" marR="0" lvl="0" indent="-342900" algn="l" rtl="0">
              <a:spcBef>
                <a:spcPts val="480"/>
              </a:spcBef>
              <a:buClr>
                <a:schemeClr val="dk1"/>
              </a:buClr>
              <a:buSzPct val="25000"/>
              <a:buFont typeface="Arial"/>
              <a:buNone/>
            </a:pPr>
            <a:r>
              <a:rPr lang="en-US" sz="2400" b="0" i="0" u="none" strike="noStrike" cap="none" baseline="0">
                <a:solidFill>
                  <a:schemeClr val="dk1"/>
                </a:solidFill>
                <a:latin typeface="Calibri"/>
                <a:ea typeface="Calibri"/>
                <a:cs typeface="Calibri"/>
                <a:sym typeface="Calibri"/>
              </a:rPr>
              <a:t/>
            </a:r>
            <a:br>
              <a:rPr lang="en-US" sz="2400" b="0" i="0" u="none" strike="noStrike" cap="none" baseline="0">
                <a:solidFill>
                  <a:schemeClr val="dk1"/>
                </a:solidFill>
                <a:latin typeface="Calibri"/>
                <a:ea typeface="Calibri"/>
                <a:cs typeface="Calibri"/>
                <a:sym typeface="Calibri"/>
              </a:rPr>
            </a:br>
            <a:r>
              <a:rPr lang="en-US" sz="2400" b="0" i="0" u="none" strike="noStrike" cap="none" baseline="0">
                <a:solidFill>
                  <a:schemeClr val="dk1"/>
                </a:solidFill>
                <a:latin typeface="Calibri"/>
                <a:ea typeface="Calibri"/>
                <a:cs typeface="Calibri"/>
                <a:sym typeface="Calibri"/>
              </a:rPr>
              <a:t>A good Shaklee leader will lead the person they are working with through the best  membership options in an easy and comfortable ma</a:t>
            </a:r>
            <a:r>
              <a:rPr lang="en-US" sz="2400"/>
              <a:t>nne</a:t>
            </a:r>
            <a:r>
              <a:rPr lang="en-US" sz="2400" b="0" i="0" u="none" strike="noStrike" cap="none" baseline="0">
                <a:solidFill>
                  <a:schemeClr val="dk1"/>
                </a:solidFill>
                <a:latin typeface="Calibri"/>
                <a:ea typeface="Calibri"/>
                <a:cs typeface="Calibri"/>
                <a:sym typeface="Calibri"/>
              </a:rPr>
              <a:t>r, listening closely to what their needs are and helping them making the best decision for them.</a:t>
            </a:r>
          </a:p>
          <a:p>
            <a:pPr marL="342900" marR="0" lvl="0" indent="-342900" algn="l" rtl="0">
              <a:spcBef>
                <a:spcPts val="480"/>
              </a:spcBef>
              <a:buClr>
                <a:schemeClr val="dk1"/>
              </a:buClr>
              <a:buFont typeface="Arial"/>
              <a:buNone/>
            </a:pPr>
            <a:endParaRPr sz="2400" b="0" i="0" u="none" strike="noStrike" cap="none" baseline="0">
              <a:solidFill>
                <a:schemeClr val="dk1"/>
              </a:solidFill>
              <a:latin typeface="Calibri"/>
              <a:ea typeface="Calibri"/>
              <a:cs typeface="Calibri"/>
              <a:sym typeface="Calibri"/>
            </a:endParaRPr>
          </a:p>
        </p:txBody>
      </p:sp>
      <p:sp>
        <p:nvSpPr>
          <p:cNvPr id="2" name="TextBox 1"/>
          <p:cNvSpPr txBox="1"/>
          <p:nvPr/>
        </p:nvSpPr>
        <p:spPr>
          <a:xfrm>
            <a:off x="2438400" y="5791200"/>
            <a:ext cx="1447800" cy="369332"/>
          </a:xfrm>
          <a:prstGeom prst="rect">
            <a:avLst/>
          </a:prstGeom>
          <a:noFill/>
        </p:spPr>
        <p:txBody>
          <a:bodyPr wrap="square" rtlCol="0">
            <a:spAutoFit/>
          </a:bodyPr>
          <a:lstStyle/>
          <a:p>
            <a:r>
              <a:rPr lang="en-US" sz="1800" dirty="0" err="1" smtClean="0"/>
              <a:t>lisa</a:t>
            </a:r>
            <a:endParaRPr lang="en-US" sz="1800" dirty="0"/>
          </a:p>
        </p:txBody>
      </p:sp>
    </p:spTree>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Shape 257"/>
          <p:cNvSpPr txBox="1">
            <a:spLocks noGrp="1"/>
          </p:cNvSpPr>
          <p:nvPr>
            <p:ph type="body" idx="1"/>
          </p:nvPr>
        </p:nvSpPr>
        <p:spPr>
          <a:xfrm>
            <a:off x="731125" y="2071200"/>
            <a:ext cx="7879475" cy="4471799"/>
          </a:xfrm>
          <a:prstGeom prst="rect">
            <a:avLst/>
          </a:prstGeom>
          <a:noFill/>
          <a:ln>
            <a:noFill/>
          </a:ln>
        </p:spPr>
        <p:txBody>
          <a:bodyPr lIns="91425" tIns="45700" rIns="91425" bIns="45700" anchor="t" anchorCtr="0">
            <a:noAutofit/>
          </a:bodyPr>
          <a:lstStyle/>
          <a:p>
            <a:pPr marL="342900" marR="0" lvl="0" indent="-342900" algn="l" rtl="0">
              <a:spcBef>
                <a:spcPts val="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As we review the status of our business, we will want to determine what is the next goal </a:t>
            </a:r>
            <a:r>
              <a:rPr lang="en-US" sz="2400" b="0" i="0" u="none" strike="noStrike" cap="none" baseline="0" dirty="0" smtClean="0">
                <a:solidFill>
                  <a:schemeClr val="tx1"/>
                </a:solidFill>
                <a:latin typeface="Calibri"/>
                <a:ea typeface="Calibri"/>
                <a:cs typeface="Calibri"/>
                <a:sym typeface="Calibri"/>
              </a:rPr>
              <a:t>…                                   </a:t>
            </a:r>
            <a:r>
              <a:rPr lang="en-US" sz="2400" b="0" i="0" u="none" strike="noStrike" cap="none" baseline="0" dirty="0" err="1" smtClean="0">
                <a:solidFill>
                  <a:schemeClr val="tx1"/>
                </a:solidFill>
                <a:latin typeface="Calibri"/>
                <a:ea typeface="Calibri"/>
                <a:cs typeface="Calibri"/>
                <a:sym typeface="Calibri"/>
              </a:rPr>
              <a:t>becky</a:t>
            </a:r>
            <a:endParaRPr lang="en-US" sz="2400" b="0" i="0" u="none" strike="noStrike" cap="none" baseline="0" dirty="0">
              <a:solidFill>
                <a:schemeClr val="tx1"/>
              </a:solidFill>
              <a:latin typeface="Calibri"/>
              <a:ea typeface="Calibri"/>
              <a:cs typeface="Calibri"/>
              <a:sym typeface="Calibri"/>
            </a:endParaRPr>
          </a:p>
          <a:p>
            <a:pPr marL="0" marR="0" lvl="0" indent="0" algn="l" rtl="0">
              <a:spcBef>
                <a:spcPts val="480"/>
              </a:spcBef>
              <a:buClr>
                <a:srgbClr val="6F6E6F"/>
              </a:buClr>
              <a:buSzPct val="25000"/>
              <a:buFont typeface="Arial"/>
              <a:buNone/>
            </a:pPr>
            <a:r>
              <a:rPr lang="en-US" sz="2400" b="0" i="0" u="none" strike="noStrike" cap="none" baseline="0" dirty="0">
                <a:solidFill>
                  <a:schemeClr val="tx1"/>
                </a:solidFill>
                <a:latin typeface="Calibri"/>
                <a:ea typeface="Calibri"/>
                <a:cs typeface="Calibri"/>
                <a:sym typeface="Calibri"/>
              </a:rPr>
              <a:t>	-- If we are just developing a fairly new business, we may want to stabilize the monthly volume by educating our customers about all </a:t>
            </a:r>
            <a:r>
              <a:rPr lang="en-US" sz="2400" b="0" i="0" u="none" strike="noStrike" cap="none" baseline="0" dirty="0" smtClean="0">
                <a:solidFill>
                  <a:schemeClr val="tx1"/>
                </a:solidFill>
                <a:latin typeface="Calibri"/>
                <a:ea typeface="Calibri"/>
                <a:cs typeface="Calibri"/>
                <a:sym typeface="Calibri"/>
              </a:rPr>
              <a:t>the </a:t>
            </a:r>
            <a:r>
              <a:rPr lang="en-US" sz="2400" b="0" i="0" u="none" strike="noStrike" cap="none" baseline="0" dirty="0">
                <a:solidFill>
                  <a:schemeClr val="tx1"/>
                </a:solidFill>
                <a:latin typeface="Calibri"/>
                <a:ea typeface="Calibri"/>
                <a:cs typeface="Calibri"/>
                <a:sym typeface="Calibri"/>
              </a:rPr>
              <a:t>Shaklee product lines and what makes them unique, effective and safer for our families.</a:t>
            </a:r>
          </a:p>
          <a:p>
            <a:pPr marL="0" marR="0" lvl="0" indent="0" algn="l" rtl="0">
              <a:spcBef>
                <a:spcPts val="480"/>
              </a:spcBef>
              <a:buClr>
                <a:srgbClr val="6F6E6F"/>
              </a:buClr>
              <a:buSzPct val="25000"/>
              <a:buFont typeface="Arial"/>
              <a:buNone/>
            </a:pPr>
            <a:r>
              <a:rPr lang="en-US" sz="2400" b="0" i="0" u="none" strike="noStrike" cap="none" baseline="0" dirty="0">
                <a:solidFill>
                  <a:schemeClr val="tx1"/>
                </a:solidFill>
                <a:latin typeface="Calibri"/>
                <a:ea typeface="Calibri"/>
                <a:cs typeface="Calibri"/>
                <a:sym typeface="Calibri"/>
              </a:rPr>
              <a:t>	-- If our business has a steady stable customer base, we may want 	to select incentives that will encourage customers and friends to </a:t>
            </a:r>
            <a:r>
              <a:rPr lang="en-US" sz="2400" b="0" i="0" u="none" strike="noStrike" cap="none" baseline="0" dirty="0" smtClean="0">
                <a:solidFill>
                  <a:schemeClr val="tx1"/>
                </a:solidFill>
                <a:latin typeface="Calibri"/>
                <a:ea typeface="Calibri"/>
                <a:cs typeface="Calibri"/>
                <a:sym typeface="Calibri"/>
              </a:rPr>
              <a:t>refer </a:t>
            </a:r>
            <a:r>
              <a:rPr lang="en-US" sz="2400" b="0" i="0" u="none" strike="noStrike" cap="none" baseline="0" dirty="0">
                <a:solidFill>
                  <a:schemeClr val="tx1"/>
                </a:solidFill>
                <a:latin typeface="Calibri"/>
                <a:ea typeface="Calibri"/>
                <a:cs typeface="Calibri"/>
                <a:sym typeface="Calibri"/>
              </a:rPr>
              <a:t>their friends to us.</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Refer to Last week’s Session 9 on the Role of the Leader in  Servicing Customers for additional ideas. </a:t>
            </a:r>
          </a:p>
        </p:txBody>
      </p:sp>
      <p:sp>
        <p:nvSpPr>
          <p:cNvPr id="258" name="Shape 258"/>
          <p:cNvSpPr txBox="1">
            <a:spLocks noGrp="1"/>
          </p:cNvSpPr>
          <p:nvPr>
            <p:ph type="title"/>
          </p:nvPr>
        </p:nvSpPr>
        <p:spPr>
          <a:xfrm>
            <a:off x="457200" y="319278"/>
            <a:ext cx="8229600" cy="158310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Action Steps for Session #12</a:t>
            </a:r>
            <a:br>
              <a:rPr lang="en-US" sz="3200" b="0" i="0" u="none" strike="noStrike" cap="none" baseline="0">
                <a:solidFill>
                  <a:schemeClr val="dk1"/>
                </a:solidFill>
                <a:latin typeface="Calibri"/>
                <a:ea typeface="Calibri"/>
                <a:cs typeface="Calibri"/>
                <a:sym typeface="Calibri"/>
              </a:rPr>
            </a:br>
            <a:r>
              <a:rPr lang="en-US" sz="3200"/>
              <a:t>Positioning Our Businesses for Anticipated Promotion and January 2016 Kick Off</a:t>
            </a:r>
          </a:p>
        </p:txBody>
      </p:sp>
    </p:spTree>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body" idx="1"/>
          </p:nvPr>
        </p:nvSpPr>
        <p:spPr>
          <a:xfrm>
            <a:off x="457200" y="1676400"/>
            <a:ext cx="8229600" cy="3645431"/>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buClr>
                <a:srgbClr val="6F6E6F"/>
              </a:buClr>
              <a:buSzPct val="100000"/>
              <a:buFont typeface="Arial"/>
              <a:buChar char="•"/>
            </a:pPr>
            <a:r>
              <a:rPr lang="en-US" sz="2000" b="0" i="0" u="none" strike="noStrike" cap="none" baseline="0" dirty="0">
                <a:solidFill>
                  <a:schemeClr val="tx1"/>
                </a:solidFill>
                <a:latin typeface="Calibri"/>
                <a:ea typeface="Calibri"/>
                <a:cs typeface="Calibri"/>
                <a:sym typeface="Calibri"/>
              </a:rPr>
              <a:t>You all have a new website! </a:t>
            </a:r>
            <a:endParaRPr lang="en-US" sz="2000" b="0" i="0" u="none" strike="noStrike" cap="none" baseline="0" dirty="0" smtClean="0">
              <a:solidFill>
                <a:schemeClr val="tx1"/>
              </a:solidFill>
              <a:latin typeface="Calibri"/>
              <a:ea typeface="Calibri"/>
              <a:cs typeface="Calibri"/>
              <a:sym typeface="Calibri"/>
            </a:endParaRPr>
          </a:p>
          <a:p>
            <a:pPr marL="342900" marR="0" lvl="0" indent="-342900" algn="l" rtl="0">
              <a:lnSpc>
                <a:spcPct val="90000"/>
              </a:lnSpc>
              <a:spcBef>
                <a:spcPts val="0"/>
              </a:spcBef>
              <a:buClr>
                <a:srgbClr val="6F6E6F"/>
              </a:buClr>
              <a:buSzPct val="100000"/>
              <a:buFont typeface="Arial"/>
              <a:buChar char="•"/>
            </a:pPr>
            <a:r>
              <a:rPr lang="en-US" sz="2000" b="0" i="0" u="none" strike="noStrike" cap="none" baseline="0" dirty="0" smtClean="0">
                <a:solidFill>
                  <a:schemeClr val="tx1"/>
                </a:solidFill>
                <a:latin typeface="Calibri"/>
                <a:ea typeface="Calibri"/>
                <a:cs typeface="Calibri"/>
                <a:sym typeface="Calibri"/>
              </a:rPr>
              <a:t>The </a:t>
            </a:r>
            <a:r>
              <a:rPr lang="en-US" sz="2000" b="0" i="0" u="none" strike="noStrike" cap="none" baseline="0" dirty="0">
                <a:solidFill>
                  <a:schemeClr val="tx1"/>
                </a:solidFill>
                <a:latin typeface="Calibri"/>
                <a:ea typeface="Calibri"/>
                <a:cs typeface="Calibri"/>
                <a:sym typeface="Calibri"/>
              </a:rPr>
              <a:t>business presentations have moved to a new dedicated business presentation website. On this site you will only find business presentations. </a:t>
            </a:r>
            <a:endParaRPr lang="en-US" sz="2000" b="0" i="0" u="none" strike="noStrike" cap="none" baseline="0" dirty="0" smtClean="0">
              <a:solidFill>
                <a:schemeClr val="tx1"/>
              </a:solidFill>
              <a:latin typeface="Calibri"/>
              <a:ea typeface="Calibri"/>
              <a:cs typeface="Calibri"/>
              <a:sym typeface="Calibri"/>
            </a:endParaRPr>
          </a:p>
          <a:p>
            <a:pPr marL="342900" marR="0" lvl="0" indent="-342900" algn="l" rtl="0">
              <a:lnSpc>
                <a:spcPct val="90000"/>
              </a:lnSpc>
              <a:spcBef>
                <a:spcPts val="0"/>
              </a:spcBef>
              <a:buClr>
                <a:srgbClr val="6F6E6F"/>
              </a:buClr>
              <a:buSzPct val="100000"/>
              <a:buFont typeface="Arial"/>
              <a:buChar char="•"/>
            </a:pPr>
            <a:r>
              <a:rPr lang="en-US" sz="2000" b="0" i="0" u="none" strike="noStrike" cap="none" baseline="0" dirty="0" smtClean="0">
                <a:solidFill>
                  <a:schemeClr val="tx1"/>
                </a:solidFill>
                <a:latin typeface="Calibri"/>
                <a:ea typeface="Calibri"/>
                <a:cs typeface="Calibri"/>
                <a:sym typeface="Calibri"/>
              </a:rPr>
              <a:t>Now </a:t>
            </a:r>
            <a:r>
              <a:rPr lang="en-US" sz="2000" b="0" i="0" u="none" strike="noStrike" cap="none" baseline="0" dirty="0">
                <a:solidFill>
                  <a:schemeClr val="tx1"/>
                </a:solidFill>
                <a:latin typeface="Calibri"/>
                <a:ea typeface="Calibri"/>
                <a:cs typeface="Calibri"/>
                <a:sym typeface="Calibri"/>
              </a:rPr>
              <a:t>you can send one of the business presentations directly to a prospect without them getting caught up looking at anything other than the business. </a:t>
            </a:r>
            <a:endParaRPr lang="en-US" sz="2000" b="0" i="0" u="none" strike="noStrike" cap="none" baseline="0" dirty="0" smtClean="0">
              <a:solidFill>
                <a:schemeClr val="tx1"/>
              </a:solidFill>
              <a:latin typeface="Calibri"/>
              <a:ea typeface="Calibri"/>
              <a:cs typeface="Calibri"/>
              <a:sym typeface="Calibri"/>
            </a:endParaRPr>
          </a:p>
          <a:p>
            <a:pPr marL="342900" marR="0" lvl="0" indent="-342900" algn="l" rtl="0">
              <a:lnSpc>
                <a:spcPct val="90000"/>
              </a:lnSpc>
              <a:spcBef>
                <a:spcPts val="0"/>
              </a:spcBef>
              <a:buClr>
                <a:srgbClr val="6F6E6F"/>
              </a:buClr>
              <a:buSzPct val="100000"/>
              <a:buFont typeface="Arial"/>
              <a:buChar char="•"/>
            </a:pPr>
            <a:r>
              <a:rPr lang="en-US" sz="2000" b="0" i="0" u="none" strike="noStrike" cap="none" baseline="0" dirty="0" smtClean="0">
                <a:solidFill>
                  <a:schemeClr val="tx1"/>
                </a:solidFill>
                <a:latin typeface="Calibri"/>
                <a:ea typeface="Calibri"/>
                <a:cs typeface="Calibri"/>
                <a:sym typeface="Calibri"/>
              </a:rPr>
              <a:t>There </a:t>
            </a:r>
            <a:r>
              <a:rPr lang="en-US" sz="2000" b="0" i="0" u="none" strike="noStrike" cap="none" baseline="0" dirty="0">
                <a:solidFill>
                  <a:schemeClr val="tx1"/>
                </a:solidFill>
                <a:latin typeface="Calibri"/>
                <a:ea typeface="Calibri"/>
                <a:cs typeface="Calibri"/>
                <a:sym typeface="Calibri"/>
              </a:rPr>
              <a:t>are currently 16 different business presentations on the website. You should be able to find one that matches your target audience more easily now and send them directly to the presentation you want them to see. </a:t>
            </a:r>
            <a:endParaRPr lang="en-US" sz="2000" b="0" i="0" u="none" strike="noStrike" cap="none" baseline="0" dirty="0" smtClean="0">
              <a:solidFill>
                <a:schemeClr val="tx1"/>
              </a:solidFill>
              <a:latin typeface="Calibri"/>
              <a:ea typeface="Calibri"/>
              <a:cs typeface="Calibri"/>
              <a:sym typeface="Calibri"/>
            </a:endParaRPr>
          </a:p>
          <a:p>
            <a:pPr marL="342900" marR="0" lvl="0" indent="-342900" algn="l" rtl="0">
              <a:lnSpc>
                <a:spcPct val="90000"/>
              </a:lnSpc>
              <a:spcBef>
                <a:spcPts val="0"/>
              </a:spcBef>
              <a:buClr>
                <a:srgbClr val="6F6E6F"/>
              </a:buClr>
              <a:buSzPct val="100000"/>
              <a:buFont typeface="Arial"/>
              <a:buChar char="•"/>
            </a:pPr>
            <a:r>
              <a:rPr lang="en-US" sz="2000" b="0" i="0" u="none" strike="noStrike" cap="none" baseline="0" dirty="0" smtClean="0">
                <a:solidFill>
                  <a:schemeClr val="tx1"/>
                </a:solidFill>
                <a:latin typeface="Calibri"/>
                <a:ea typeface="Calibri"/>
                <a:cs typeface="Calibri"/>
                <a:sym typeface="Calibri"/>
              </a:rPr>
              <a:t>More </a:t>
            </a:r>
            <a:r>
              <a:rPr lang="en-US" sz="2000" b="0" i="0" u="none" strike="noStrike" cap="none" baseline="0" dirty="0">
                <a:solidFill>
                  <a:schemeClr val="tx1"/>
                </a:solidFill>
                <a:latin typeface="Calibri"/>
                <a:ea typeface="Calibri"/>
                <a:cs typeface="Calibri"/>
                <a:sym typeface="Calibri"/>
              </a:rPr>
              <a:t>will be added as we get them</a:t>
            </a:r>
            <a:r>
              <a:rPr lang="en-US" sz="2000" b="0" i="0" u="none" strike="noStrike" cap="none" baseline="0" dirty="0" smtClean="0">
                <a:solidFill>
                  <a:schemeClr val="tx1"/>
                </a:solidFill>
                <a:latin typeface="Calibri"/>
                <a:ea typeface="Calibri"/>
                <a:cs typeface="Calibri"/>
                <a:sym typeface="Calibri"/>
              </a:rPr>
              <a:t>.                                                barb</a:t>
            </a:r>
            <a:r>
              <a:rPr lang="en-US" sz="2000" b="0" i="0" u="none" strike="noStrike" cap="none" baseline="0" dirty="0">
                <a:solidFill>
                  <a:schemeClr val="tx1"/>
                </a:solidFill>
                <a:latin typeface="Calibri"/>
                <a:ea typeface="Calibri"/>
                <a:cs typeface="Calibri"/>
                <a:sym typeface="Calibri"/>
              </a:rPr>
              <a:t/>
            </a:r>
            <a:br>
              <a:rPr lang="en-US" sz="2000" b="0" i="0" u="none" strike="noStrike" cap="none" baseline="0" dirty="0">
                <a:solidFill>
                  <a:schemeClr val="tx1"/>
                </a:solidFill>
                <a:latin typeface="Calibri"/>
                <a:ea typeface="Calibri"/>
                <a:cs typeface="Calibri"/>
                <a:sym typeface="Calibri"/>
              </a:rPr>
            </a:br>
            <a:r>
              <a:rPr lang="en-US" sz="2000" b="0" i="0" u="none" strike="noStrike" cap="none" baseline="0" dirty="0">
                <a:solidFill>
                  <a:schemeClr val="tx1"/>
                </a:solidFill>
                <a:latin typeface="Calibri"/>
                <a:ea typeface="Calibri"/>
                <a:cs typeface="Calibri"/>
                <a:sym typeface="Calibri"/>
              </a:rPr>
              <a:t/>
            </a:r>
            <a:br>
              <a:rPr lang="en-US" sz="2000" b="0" i="0" u="none" strike="noStrike" cap="none" baseline="0" dirty="0">
                <a:solidFill>
                  <a:schemeClr val="tx1"/>
                </a:solidFill>
                <a:latin typeface="Calibri"/>
                <a:ea typeface="Calibri"/>
                <a:cs typeface="Calibri"/>
                <a:sym typeface="Calibri"/>
              </a:rPr>
            </a:br>
            <a:r>
              <a:rPr lang="en-US" sz="2000" b="0" i="0" u="none" strike="noStrike" cap="none" baseline="0" dirty="0">
                <a:solidFill>
                  <a:schemeClr val="tx1"/>
                </a:solidFill>
                <a:latin typeface="Calibri"/>
                <a:ea typeface="Calibri"/>
                <a:cs typeface="Calibri"/>
                <a:sym typeface="Calibri"/>
              </a:rPr>
              <a:t>You can find the link to your new site by going to your Better Future website and clicking on the first link in the green “Take Note” box.</a:t>
            </a:r>
          </a:p>
          <a:p>
            <a:pPr marL="342900" marR="0" lvl="0" indent="-215900" algn="l" rtl="0">
              <a:lnSpc>
                <a:spcPct val="90000"/>
              </a:lnSpc>
              <a:spcBef>
                <a:spcPts val="400"/>
              </a:spcBef>
              <a:buClr>
                <a:srgbClr val="6F6E6F"/>
              </a:buClr>
              <a:buFont typeface="Arial"/>
              <a:buNone/>
            </a:pPr>
            <a:endParaRPr sz="2000" b="0" i="0" u="none" strike="noStrike" cap="none" baseline="0" dirty="0">
              <a:solidFill>
                <a:srgbClr val="6F6E6F"/>
              </a:solidFill>
              <a:latin typeface="Calibri"/>
              <a:ea typeface="Calibri"/>
              <a:cs typeface="Calibri"/>
              <a:sym typeface="Calibri"/>
            </a:endParaRPr>
          </a:p>
        </p:txBody>
      </p:sp>
      <p:sp>
        <p:nvSpPr>
          <p:cNvPr id="264" name="Shape 264"/>
          <p:cNvSpPr txBox="1">
            <a:spLocks noGrp="1"/>
          </p:cNvSpPr>
          <p:nvPr>
            <p:ph type="title"/>
          </p:nvPr>
        </p:nvSpPr>
        <p:spPr>
          <a:xfrm>
            <a:off x="381000" y="457200"/>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000" dirty="0"/>
              <a:t>Message from Chris</a:t>
            </a:r>
          </a:p>
        </p:txBody>
      </p:sp>
    </p:spTree>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txBox="1">
            <a:spLocks noGrp="1"/>
          </p:cNvSpPr>
          <p:nvPr>
            <p:ph type="body" idx="1"/>
          </p:nvPr>
        </p:nvSpPr>
        <p:spPr>
          <a:xfrm>
            <a:off x="457200" y="1802842"/>
            <a:ext cx="8229600" cy="4624577"/>
          </a:xfrm>
          <a:prstGeom prst="rect">
            <a:avLst/>
          </a:prstGeom>
          <a:noFill/>
          <a:ln w="9525" cap="flat" cmpd="sng">
            <a:solidFill>
              <a:srgbClr val="205867"/>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Clr>
                <a:srgbClr val="6F6E6F"/>
              </a:buClr>
              <a:buFont typeface="Arial"/>
              <a:buNone/>
            </a:pPr>
            <a:endParaRPr sz="2600" b="0" i="0" u="none" strike="noStrike" cap="none" baseline="0" dirty="0">
              <a:solidFill>
                <a:srgbClr val="6F6E6F"/>
              </a:solidFill>
              <a:latin typeface="Calibri"/>
              <a:ea typeface="Calibri"/>
              <a:cs typeface="Calibri"/>
              <a:sym typeface="Calibri"/>
            </a:endParaRPr>
          </a:p>
          <a:p>
            <a:pPr marL="342900" marR="0" lvl="0" indent="-342900" algn="l" rtl="0">
              <a:spcBef>
                <a:spcPts val="560"/>
              </a:spcBef>
              <a:buClr>
                <a:srgbClr val="6F6E6F"/>
              </a:buClr>
              <a:buSzPct val="100000"/>
              <a:buFont typeface="Arial"/>
              <a:buChar char="•"/>
            </a:pPr>
            <a:r>
              <a:rPr lang="en-US" sz="2800" b="1" i="0" u="none" strike="noStrike" cap="none" baseline="0" dirty="0">
                <a:solidFill>
                  <a:srgbClr val="6F6E6F"/>
                </a:solidFill>
                <a:latin typeface="Calibri"/>
                <a:ea typeface="Calibri"/>
                <a:cs typeface="Calibri"/>
                <a:sym typeface="Calibri"/>
              </a:rPr>
              <a:t>Session 12 – The Art of Closing and Next Steps 11-12</a:t>
            </a:r>
          </a:p>
          <a:p>
            <a:pPr marL="342900" marR="0" lvl="0" indent="-342900" algn="l" rtl="0">
              <a:spcBef>
                <a:spcPts val="560"/>
              </a:spcBef>
              <a:buClr>
                <a:srgbClr val="6F6E6F"/>
              </a:buClr>
              <a:buSzPct val="100000"/>
              <a:buFont typeface="Arial"/>
              <a:buChar char="•"/>
            </a:pPr>
            <a:r>
              <a:rPr lang="en-US" sz="2800" b="1" i="0" u="none" strike="noStrike" cap="none" baseline="0" dirty="0">
                <a:solidFill>
                  <a:srgbClr val="6F6E6F"/>
                </a:solidFill>
                <a:latin typeface="Calibri"/>
                <a:ea typeface="Calibri"/>
                <a:cs typeface="Calibri"/>
                <a:sym typeface="Calibri"/>
              </a:rPr>
              <a:t>Session 13 – There’s Plenty of Time… Really! 11-19</a:t>
            </a:r>
          </a:p>
          <a:p>
            <a:pPr marL="0" marR="0" lvl="0" indent="0" algn="l" rtl="0">
              <a:spcBef>
                <a:spcPts val="560"/>
              </a:spcBef>
              <a:buClr>
                <a:srgbClr val="6F6E6F"/>
              </a:buClr>
              <a:buFont typeface="Arial"/>
              <a:buNone/>
            </a:pPr>
            <a:endParaRPr sz="1200" b="1" i="0" u="none" strike="noStrike" cap="none" baseline="0" dirty="0">
              <a:solidFill>
                <a:srgbClr val="6F6E6F"/>
              </a:solidFill>
              <a:latin typeface="Calibri"/>
              <a:ea typeface="Calibri"/>
              <a:cs typeface="Calibri"/>
              <a:sym typeface="Calibri"/>
            </a:endParaRPr>
          </a:p>
          <a:p>
            <a:pPr marL="342900" marR="0" lvl="0" indent="-342900" algn="l" rtl="0">
              <a:spcBef>
                <a:spcPts val="560"/>
              </a:spcBef>
              <a:buClr>
                <a:srgbClr val="6F6E6F"/>
              </a:buClr>
              <a:buSzPct val="100000"/>
              <a:buFont typeface="Arial"/>
              <a:buChar char="•"/>
            </a:pPr>
            <a:r>
              <a:rPr lang="en-US" sz="2800" b="1" i="0" u="none" strike="noStrike" cap="none" baseline="0" dirty="0">
                <a:solidFill>
                  <a:srgbClr val="6F6E6F"/>
                </a:solidFill>
                <a:latin typeface="Calibri"/>
                <a:ea typeface="Calibri"/>
                <a:cs typeface="Calibri"/>
                <a:sym typeface="Calibri"/>
              </a:rPr>
              <a:t>Nov 26 – Happy Thanksgiving .. No Webinar</a:t>
            </a:r>
          </a:p>
          <a:p>
            <a:pPr marL="0" marR="0" lvl="0" indent="0" algn="l" rtl="0">
              <a:spcBef>
                <a:spcPts val="560"/>
              </a:spcBef>
              <a:buClr>
                <a:srgbClr val="6F6E6F"/>
              </a:buClr>
              <a:buFont typeface="Arial"/>
              <a:buNone/>
            </a:pPr>
            <a:endParaRPr sz="2800" b="1" i="0" u="none" strike="noStrike" cap="none" baseline="0" dirty="0">
              <a:solidFill>
                <a:srgbClr val="6F6E6F"/>
              </a:solidFill>
              <a:latin typeface="Calibri"/>
              <a:ea typeface="Calibri"/>
              <a:cs typeface="Calibri"/>
              <a:sym typeface="Calibri"/>
            </a:endParaRPr>
          </a:p>
          <a:p>
            <a:pPr marL="342900" marR="0" lvl="0" indent="-342900" algn="l" rtl="0">
              <a:spcBef>
                <a:spcPts val="560"/>
              </a:spcBef>
              <a:buClr>
                <a:srgbClr val="6F6E6F"/>
              </a:buClr>
              <a:buSzPct val="100000"/>
              <a:buFont typeface="Arial"/>
              <a:buChar char="•"/>
            </a:pPr>
            <a:r>
              <a:rPr lang="en-US" sz="2800" b="1" i="0" u="none" strike="noStrike" cap="none" baseline="0" dirty="0">
                <a:solidFill>
                  <a:srgbClr val="6F6E6F"/>
                </a:solidFill>
                <a:latin typeface="Calibri"/>
                <a:ea typeface="Calibri"/>
                <a:cs typeface="Calibri"/>
                <a:sym typeface="Calibri"/>
              </a:rPr>
              <a:t>Final Session 14 – Margaret </a:t>
            </a:r>
            <a:r>
              <a:rPr lang="en-US" sz="2800" b="1" i="0" u="none" strike="noStrike" cap="none" baseline="0" dirty="0" err="1">
                <a:solidFill>
                  <a:srgbClr val="6F6E6F"/>
                </a:solidFill>
                <a:latin typeface="Calibri"/>
                <a:ea typeface="Calibri"/>
                <a:cs typeface="Calibri"/>
                <a:sym typeface="Calibri"/>
              </a:rPr>
              <a:t>Trost</a:t>
            </a:r>
            <a:r>
              <a:rPr lang="en-US" sz="2800" b="1" i="0" u="none" strike="noStrike" cap="none" baseline="0" dirty="0">
                <a:solidFill>
                  <a:srgbClr val="6F6E6F"/>
                </a:solidFill>
                <a:latin typeface="Calibri"/>
                <a:ea typeface="Calibri"/>
                <a:cs typeface="Calibri"/>
                <a:sym typeface="Calibri"/>
              </a:rPr>
              <a:t>  Dec 3 </a:t>
            </a:r>
          </a:p>
          <a:p>
            <a:pPr marL="342900" marR="0" lvl="0" indent="-165100" algn="l" rtl="0">
              <a:spcBef>
                <a:spcPts val="560"/>
              </a:spcBef>
              <a:buClr>
                <a:srgbClr val="6F6E6F"/>
              </a:buClr>
              <a:buFont typeface="Arial"/>
              <a:buNone/>
            </a:pPr>
            <a:endParaRPr sz="2800" b="0" i="0" u="none" strike="noStrike" cap="none" baseline="0" dirty="0">
              <a:solidFill>
                <a:srgbClr val="6F6E6F"/>
              </a:solidFill>
              <a:latin typeface="Calibri"/>
              <a:ea typeface="Calibri"/>
              <a:cs typeface="Calibri"/>
              <a:sym typeface="Calibri"/>
            </a:endParaRPr>
          </a:p>
          <a:p>
            <a:pPr marL="0" marR="0" lvl="0" indent="0" algn="l" rtl="0">
              <a:spcBef>
                <a:spcPts val="560"/>
              </a:spcBef>
              <a:buClr>
                <a:srgbClr val="6F6E6F"/>
              </a:buClr>
              <a:buFont typeface="Arial"/>
              <a:buNone/>
            </a:pPr>
            <a:endParaRPr sz="2800" b="0" i="0" u="none" strike="noStrike" cap="none" baseline="0" dirty="0">
              <a:solidFill>
                <a:srgbClr val="6F6E6F"/>
              </a:solidFill>
              <a:latin typeface="Calibri"/>
              <a:ea typeface="Calibri"/>
              <a:cs typeface="Calibri"/>
              <a:sym typeface="Calibri"/>
            </a:endParaRPr>
          </a:p>
          <a:p>
            <a:pPr marL="0" marR="0" lvl="0" indent="0" algn="l" rtl="0">
              <a:spcBef>
                <a:spcPts val="560"/>
              </a:spcBef>
              <a:buClr>
                <a:srgbClr val="6F6E6F"/>
              </a:buClr>
              <a:buFont typeface="Arial"/>
              <a:buNone/>
            </a:pPr>
            <a:endParaRPr sz="2800" b="0" i="0" u="none" strike="noStrike" cap="none" baseline="0" dirty="0">
              <a:solidFill>
                <a:srgbClr val="6F6E6F"/>
              </a:solidFill>
              <a:latin typeface="Calibri"/>
              <a:ea typeface="Calibri"/>
              <a:cs typeface="Calibri"/>
              <a:sym typeface="Calibri"/>
            </a:endParaRPr>
          </a:p>
          <a:p>
            <a:pPr marL="342900" marR="0" lvl="0" indent="-165100" algn="l" rtl="0">
              <a:spcBef>
                <a:spcPts val="560"/>
              </a:spcBef>
              <a:buClr>
                <a:srgbClr val="6F6E6F"/>
              </a:buClr>
              <a:buFont typeface="Arial"/>
              <a:buNone/>
            </a:pPr>
            <a:endParaRPr sz="2800" b="0" i="0" u="none" strike="noStrike" cap="none" baseline="0" dirty="0">
              <a:solidFill>
                <a:srgbClr val="6F6E6F"/>
              </a:solidFill>
              <a:latin typeface="Calibri"/>
              <a:ea typeface="Calibri"/>
              <a:cs typeface="Calibri"/>
              <a:sym typeface="Calibri"/>
            </a:endParaRPr>
          </a:p>
        </p:txBody>
      </p:sp>
      <p:sp>
        <p:nvSpPr>
          <p:cNvPr id="270" name="Shape 270"/>
          <p:cNvSpPr txBox="1">
            <a:spLocks noGrp="1"/>
          </p:cNvSpPr>
          <p:nvPr>
            <p:ph type="title"/>
          </p:nvPr>
        </p:nvSpPr>
        <p:spPr>
          <a:xfrm>
            <a:off x="457199" y="659841"/>
            <a:ext cx="7970094"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Coming Up </a:t>
            </a:r>
            <a:br>
              <a:rPr lang="en-US" sz="3200" b="0" i="0" u="none" strike="noStrike" cap="none" baseline="0">
                <a:solidFill>
                  <a:schemeClr val="dk1"/>
                </a:solidFill>
                <a:latin typeface="Calibri"/>
                <a:ea typeface="Calibri"/>
                <a:cs typeface="Calibri"/>
                <a:sym typeface="Calibri"/>
              </a:rPr>
            </a:br>
            <a:r>
              <a:rPr lang="en-US" sz="3200" b="0" i="0" u="none" strike="noStrike" cap="none" baseline="0">
                <a:solidFill>
                  <a:schemeClr val="dk1"/>
                </a:solidFill>
                <a:latin typeface="Calibri"/>
                <a:ea typeface="Calibri"/>
                <a:cs typeface="Calibri"/>
                <a:sym typeface="Calibri"/>
              </a:rPr>
              <a:t>November/ December 2015 Training Topics</a:t>
            </a:r>
          </a:p>
        </p:txBody>
      </p:sp>
    </p:spTree>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Shape 275"/>
          <p:cNvSpPr txBox="1">
            <a:spLocks noGrp="1"/>
          </p:cNvSpPr>
          <p:nvPr>
            <p:ph type="title"/>
          </p:nvPr>
        </p:nvSpPr>
        <p:spPr>
          <a:xfrm>
            <a:off x="628650" y="365135"/>
            <a:ext cx="7886700" cy="9717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000" b="1" i="0" u="none" strike="noStrike" cap="none" baseline="0">
                <a:solidFill>
                  <a:schemeClr val="dk1"/>
                </a:solidFill>
                <a:latin typeface="Calibri"/>
                <a:ea typeface="Calibri"/>
                <a:cs typeface="Calibri"/>
                <a:sym typeface="Calibri"/>
              </a:rPr>
              <a:t>Free Membership Options</a:t>
            </a:r>
          </a:p>
        </p:txBody>
      </p:sp>
      <p:sp>
        <p:nvSpPr>
          <p:cNvPr id="276" name="Shape 276"/>
          <p:cNvSpPr txBox="1">
            <a:spLocks noGrp="1"/>
          </p:cNvSpPr>
          <p:nvPr>
            <p:ph type="body" idx="1"/>
          </p:nvPr>
        </p:nvSpPr>
        <p:spPr>
          <a:xfrm>
            <a:off x="307845" y="1336928"/>
            <a:ext cx="8207400" cy="5321400"/>
          </a:xfrm>
          <a:prstGeom prst="rect">
            <a:avLst/>
          </a:prstGeom>
          <a:noFill/>
          <a:ln>
            <a:noFill/>
          </a:ln>
        </p:spPr>
        <p:txBody>
          <a:bodyPr lIns="91425" tIns="45700" rIns="91425" bIns="45700" anchor="t" anchorCtr="0">
            <a:noAutofit/>
          </a:bodyPr>
          <a:lstStyle/>
          <a:p>
            <a:pPr marL="514350" marR="0" lvl="0" indent="-514350" algn="l" rtl="0">
              <a:spcBef>
                <a:spcPts val="0"/>
              </a:spcBef>
              <a:buClr>
                <a:schemeClr val="dk1"/>
              </a:buClr>
              <a:buSzPct val="101750"/>
              <a:buFont typeface="Calibri"/>
              <a:buAutoNum type="arabicPeriod"/>
            </a:pPr>
            <a:r>
              <a:rPr lang="en-US" sz="2035" b="1" i="0" u="none" strike="noStrike" cap="none" baseline="0" dirty="0">
                <a:solidFill>
                  <a:schemeClr val="dk1"/>
                </a:solidFill>
                <a:latin typeface="Calibri"/>
                <a:ea typeface="Calibri"/>
                <a:cs typeface="Calibri"/>
                <a:sym typeface="Calibri"/>
              </a:rPr>
              <a:t>Life Strip  </a:t>
            </a:r>
            <a:r>
              <a:rPr lang="en-US" sz="2035" b="0" i="0" u="none" strike="noStrike" cap="none" baseline="0" dirty="0">
                <a:solidFill>
                  <a:schemeClr val="dk1"/>
                </a:solidFill>
                <a:latin typeface="Calibri"/>
                <a:ea typeface="Calibri"/>
                <a:cs typeface="Calibri"/>
                <a:sym typeface="Calibri"/>
              </a:rPr>
              <a:t>(114PV)</a:t>
            </a:r>
          </a:p>
          <a:p>
            <a:pPr marL="514350" marR="0" lvl="0" indent="-514350" algn="l" rtl="0">
              <a:spcBef>
                <a:spcPts val="407"/>
              </a:spcBef>
              <a:buClr>
                <a:schemeClr val="dk1"/>
              </a:buClr>
              <a:buSzPct val="101750"/>
              <a:buFont typeface="Calibri"/>
              <a:buAutoNum type="arabicPeriod"/>
            </a:pPr>
            <a:r>
              <a:rPr lang="en-US" sz="2035" b="1" i="0" u="none" strike="noStrike" cap="none" baseline="0" dirty="0" err="1">
                <a:solidFill>
                  <a:schemeClr val="dk1"/>
                </a:solidFill>
                <a:latin typeface="Calibri"/>
                <a:ea typeface="Calibri"/>
                <a:cs typeface="Calibri"/>
                <a:sym typeface="Calibri"/>
              </a:rPr>
              <a:t>Vitalizer</a:t>
            </a:r>
            <a:r>
              <a:rPr lang="en-US" sz="2035" b="1" i="0" u="none" strike="noStrike" cap="none" baseline="0" dirty="0">
                <a:solidFill>
                  <a:schemeClr val="dk1"/>
                </a:solidFill>
                <a:latin typeface="Calibri"/>
                <a:ea typeface="Calibri"/>
                <a:cs typeface="Calibri"/>
                <a:sym typeface="Calibri"/>
              </a:rPr>
              <a:t> </a:t>
            </a:r>
            <a:r>
              <a:rPr lang="en-US" sz="2035" b="0" i="0" u="none" strike="noStrike" cap="none" baseline="0" dirty="0">
                <a:solidFill>
                  <a:schemeClr val="dk1"/>
                </a:solidFill>
                <a:latin typeface="Calibri"/>
                <a:ea typeface="Calibri"/>
                <a:cs typeface="Calibri"/>
                <a:sym typeface="Calibri"/>
              </a:rPr>
              <a:t>(55PV)</a:t>
            </a:r>
          </a:p>
          <a:p>
            <a:pPr marL="514350" marR="0" lvl="0" indent="-514350" algn="l" rtl="0">
              <a:spcBef>
                <a:spcPts val="407"/>
              </a:spcBef>
              <a:buClr>
                <a:schemeClr val="dk1"/>
              </a:buClr>
              <a:buSzPct val="101750"/>
              <a:buFont typeface="Calibri"/>
              <a:buAutoNum type="arabicPeriod"/>
            </a:pPr>
            <a:r>
              <a:rPr lang="en-US" sz="2035" b="1" i="0" u="none" strike="noStrike" cap="none" baseline="0" dirty="0">
                <a:solidFill>
                  <a:schemeClr val="dk1"/>
                </a:solidFill>
                <a:latin typeface="Calibri"/>
                <a:ea typeface="Calibri"/>
                <a:cs typeface="Calibri"/>
                <a:sym typeface="Calibri"/>
              </a:rPr>
              <a:t>Life Plan </a:t>
            </a:r>
            <a:r>
              <a:rPr lang="en-US" sz="2035" b="0" i="0" u="none" strike="noStrike" cap="none" baseline="0" dirty="0">
                <a:solidFill>
                  <a:schemeClr val="dk1"/>
                </a:solidFill>
                <a:latin typeface="Calibri"/>
                <a:ea typeface="Calibri"/>
                <a:cs typeface="Calibri"/>
                <a:sym typeface="Calibri"/>
              </a:rPr>
              <a:t>( Life Shake &amp; Life Strip )	(166PV)</a:t>
            </a:r>
          </a:p>
          <a:p>
            <a:pPr marL="514350" marR="0" lvl="0" indent="-514350" algn="l" rtl="0">
              <a:spcBef>
                <a:spcPts val="407"/>
              </a:spcBef>
              <a:buClr>
                <a:schemeClr val="dk1"/>
              </a:buClr>
              <a:buSzPct val="101750"/>
              <a:buFont typeface="Calibri"/>
              <a:buAutoNum type="arabicPeriod"/>
            </a:pPr>
            <a:r>
              <a:rPr lang="en-US" sz="2035" b="1" i="0" u="none" strike="noStrike" cap="none" baseline="0" dirty="0">
                <a:solidFill>
                  <a:schemeClr val="dk1"/>
                </a:solidFill>
                <a:latin typeface="Calibri"/>
                <a:ea typeface="Calibri"/>
                <a:cs typeface="Calibri"/>
                <a:sym typeface="Calibri"/>
              </a:rPr>
              <a:t>Vitalizing Plan </a:t>
            </a:r>
            <a:r>
              <a:rPr lang="en-US" sz="2035" b="0" i="0" u="none" strike="noStrike" cap="none" baseline="0" dirty="0">
                <a:solidFill>
                  <a:schemeClr val="dk1"/>
                </a:solidFill>
                <a:latin typeface="Calibri"/>
                <a:ea typeface="Calibri"/>
                <a:cs typeface="Calibri"/>
                <a:sym typeface="Calibri"/>
              </a:rPr>
              <a:t>( Life Shake a &amp; </a:t>
            </a:r>
            <a:r>
              <a:rPr lang="en-US" sz="2035" b="0" i="0" u="none" strike="noStrike" cap="none" baseline="0" dirty="0" err="1">
                <a:solidFill>
                  <a:schemeClr val="dk1"/>
                </a:solidFill>
                <a:latin typeface="Calibri"/>
                <a:ea typeface="Calibri"/>
                <a:cs typeface="Calibri"/>
                <a:sym typeface="Calibri"/>
              </a:rPr>
              <a:t>Vitalizer</a:t>
            </a:r>
            <a:r>
              <a:rPr lang="en-US" sz="2035" b="0" i="0" u="none" strike="noStrike" cap="none" baseline="0" dirty="0">
                <a:solidFill>
                  <a:schemeClr val="dk1"/>
                </a:solidFill>
                <a:latin typeface="Calibri"/>
                <a:ea typeface="Calibri"/>
                <a:cs typeface="Calibri"/>
                <a:sym typeface="Calibri"/>
              </a:rPr>
              <a:t> )  (111PV)</a:t>
            </a:r>
          </a:p>
          <a:p>
            <a:pPr marL="514350" marR="0" lvl="0" indent="-514350" algn="l" rtl="0">
              <a:spcBef>
                <a:spcPts val="407"/>
              </a:spcBef>
              <a:buClr>
                <a:schemeClr val="dk1"/>
              </a:buClr>
              <a:buSzPct val="101750"/>
              <a:buFont typeface="Calibri"/>
              <a:buAutoNum type="arabicPeriod"/>
            </a:pPr>
            <a:r>
              <a:rPr lang="en-US" sz="2035" b="1" i="0" u="none" strike="noStrike" cap="none" baseline="0" dirty="0">
                <a:solidFill>
                  <a:schemeClr val="dk1"/>
                </a:solidFill>
                <a:latin typeface="Calibri"/>
                <a:ea typeface="Calibri"/>
                <a:cs typeface="Calibri"/>
                <a:sym typeface="Calibri"/>
              </a:rPr>
              <a:t>Rx for a Healthier Life with Life Strip </a:t>
            </a:r>
            <a:r>
              <a:rPr lang="en-US" sz="2035" b="0" i="0" u="none" strike="noStrike" cap="none" baseline="0" dirty="0">
                <a:solidFill>
                  <a:schemeClr val="dk1"/>
                </a:solidFill>
                <a:latin typeface="Calibri"/>
                <a:ea typeface="Calibri"/>
                <a:cs typeface="Calibri"/>
                <a:sym typeface="Calibri"/>
              </a:rPr>
              <a:t>( </a:t>
            </a:r>
            <a:r>
              <a:rPr lang="en-US" sz="2035" b="0" i="0" u="none" strike="noStrike" cap="none" baseline="0" dirty="0" err="1">
                <a:solidFill>
                  <a:schemeClr val="dk1"/>
                </a:solidFill>
                <a:latin typeface="Calibri"/>
                <a:ea typeface="Calibri"/>
                <a:cs typeface="Calibri"/>
                <a:sym typeface="Calibri"/>
              </a:rPr>
              <a:t>Nutriferon</a:t>
            </a:r>
            <a:r>
              <a:rPr lang="en-US" sz="2035" b="0" i="0" u="none" strike="noStrike" cap="none" baseline="0" dirty="0">
                <a:solidFill>
                  <a:schemeClr val="dk1"/>
                </a:solidFill>
                <a:latin typeface="Calibri"/>
                <a:ea typeface="Calibri"/>
                <a:cs typeface="Calibri"/>
                <a:sym typeface="Calibri"/>
              </a:rPr>
              <a:t>, Shake,  Strip ) (172PV)</a:t>
            </a:r>
          </a:p>
          <a:p>
            <a:pPr marL="514350" marR="0" lvl="0" indent="-514350" algn="l" rtl="0">
              <a:spcBef>
                <a:spcPts val="407"/>
              </a:spcBef>
              <a:buClr>
                <a:schemeClr val="dk1"/>
              </a:buClr>
              <a:buSzPct val="101750"/>
              <a:buFont typeface="Calibri"/>
              <a:buAutoNum type="arabicPeriod"/>
            </a:pPr>
            <a:r>
              <a:rPr lang="en-US" sz="2035" b="1" i="0" u="none" strike="noStrike" cap="none" baseline="0" dirty="0">
                <a:solidFill>
                  <a:schemeClr val="dk1"/>
                </a:solidFill>
                <a:latin typeface="Calibri"/>
                <a:ea typeface="Calibri"/>
                <a:cs typeface="Calibri"/>
                <a:sym typeface="Calibri"/>
              </a:rPr>
              <a:t>Rx for a Healthier Life with </a:t>
            </a:r>
            <a:r>
              <a:rPr lang="en-US" sz="2035" b="1" i="0" u="none" strike="noStrike" cap="none" baseline="0" dirty="0" err="1">
                <a:solidFill>
                  <a:schemeClr val="dk1"/>
                </a:solidFill>
                <a:latin typeface="Calibri"/>
                <a:ea typeface="Calibri"/>
                <a:cs typeface="Calibri"/>
                <a:sym typeface="Calibri"/>
              </a:rPr>
              <a:t>Vitalizer</a:t>
            </a:r>
            <a:r>
              <a:rPr lang="en-US" sz="2035" b="1" i="0" u="none" strike="noStrike" cap="none" baseline="0" dirty="0">
                <a:solidFill>
                  <a:schemeClr val="dk1"/>
                </a:solidFill>
                <a:latin typeface="Calibri"/>
                <a:ea typeface="Calibri"/>
                <a:cs typeface="Calibri"/>
                <a:sym typeface="Calibri"/>
              </a:rPr>
              <a:t> </a:t>
            </a:r>
            <a:r>
              <a:rPr lang="en-US" sz="2035" b="0" i="0" u="none" strike="noStrike" cap="none" baseline="0" dirty="0">
                <a:solidFill>
                  <a:schemeClr val="dk1"/>
                </a:solidFill>
                <a:latin typeface="Calibri"/>
                <a:ea typeface="Calibri"/>
                <a:cs typeface="Calibri"/>
                <a:sym typeface="Calibri"/>
              </a:rPr>
              <a:t>( </a:t>
            </a:r>
            <a:r>
              <a:rPr lang="en-US" sz="2035" b="0" i="0" u="none" strike="noStrike" cap="none" baseline="0" dirty="0" err="1">
                <a:solidFill>
                  <a:schemeClr val="dk1"/>
                </a:solidFill>
                <a:latin typeface="Calibri"/>
                <a:ea typeface="Calibri"/>
                <a:cs typeface="Calibri"/>
                <a:sym typeface="Calibri"/>
              </a:rPr>
              <a:t>Nutriferon</a:t>
            </a:r>
            <a:r>
              <a:rPr lang="en-US" sz="2035" b="0" i="0" u="none" strike="noStrike" cap="none" baseline="0" dirty="0">
                <a:solidFill>
                  <a:schemeClr val="dk1"/>
                </a:solidFill>
                <a:latin typeface="Calibri"/>
                <a:ea typeface="Calibri"/>
                <a:cs typeface="Calibri"/>
                <a:sym typeface="Calibri"/>
              </a:rPr>
              <a:t>, Shake, strip ) (168PV)</a:t>
            </a:r>
          </a:p>
          <a:p>
            <a:pPr marL="514350" marR="0" lvl="0" indent="-514350" algn="l" rtl="0">
              <a:spcBef>
                <a:spcPts val="407"/>
              </a:spcBef>
              <a:buClr>
                <a:schemeClr val="dk1"/>
              </a:buClr>
              <a:buSzPct val="101750"/>
              <a:buFont typeface="Calibri"/>
              <a:buAutoNum type="arabicPeriod"/>
            </a:pPr>
            <a:r>
              <a:rPr lang="en-US" sz="2035" b="1" i="0" u="none" strike="noStrike" cap="none" baseline="0" dirty="0">
                <a:solidFill>
                  <a:schemeClr val="dk1"/>
                </a:solidFill>
                <a:latin typeface="Calibri"/>
                <a:ea typeface="Calibri"/>
                <a:cs typeface="Calibri"/>
                <a:sym typeface="Calibri"/>
              </a:rPr>
              <a:t>Shaklee Life Shake Family Pack </a:t>
            </a:r>
            <a:r>
              <a:rPr lang="en-US" sz="2035" b="0" i="0" u="none" strike="noStrike" cap="none" baseline="0" dirty="0">
                <a:solidFill>
                  <a:schemeClr val="dk1"/>
                </a:solidFill>
                <a:latin typeface="Calibri"/>
                <a:ea typeface="Calibri"/>
                <a:cs typeface="Calibri"/>
                <a:sym typeface="Calibri"/>
              </a:rPr>
              <a:t>( 2 30- </a:t>
            </a:r>
            <a:r>
              <a:rPr lang="en-US" sz="2035" b="0" i="0" u="none" strike="noStrike" cap="none" baseline="0" dirty="0" err="1">
                <a:solidFill>
                  <a:schemeClr val="dk1"/>
                </a:solidFill>
                <a:latin typeface="Calibri"/>
                <a:ea typeface="Calibri"/>
                <a:cs typeface="Calibri"/>
                <a:sym typeface="Calibri"/>
              </a:rPr>
              <a:t>svg</a:t>
            </a:r>
            <a:r>
              <a:rPr lang="en-US" sz="2035" b="0" i="0" u="none" strike="noStrike" cap="none" baseline="0" dirty="0">
                <a:solidFill>
                  <a:schemeClr val="dk1"/>
                </a:solidFill>
                <a:latin typeface="Calibri"/>
                <a:ea typeface="Calibri"/>
                <a:cs typeface="Calibri"/>
                <a:sym typeface="Calibri"/>
              </a:rPr>
              <a:t> bags ) (111PV)</a:t>
            </a:r>
          </a:p>
          <a:p>
            <a:pPr marL="514350" marR="0" lvl="0" indent="-514350" algn="l" rtl="0">
              <a:spcBef>
                <a:spcPts val="407"/>
              </a:spcBef>
              <a:buClr>
                <a:schemeClr val="dk1"/>
              </a:buClr>
              <a:buSzPct val="101750"/>
              <a:buFont typeface="Calibri"/>
              <a:buAutoNum type="arabicPeriod"/>
            </a:pPr>
            <a:r>
              <a:rPr lang="en-US" sz="2035" b="1" i="0" u="none" strike="noStrike" cap="none" baseline="0" dirty="0">
                <a:solidFill>
                  <a:schemeClr val="dk1"/>
                </a:solidFill>
                <a:latin typeface="Calibri"/>
                <a:ea typeface="Calibri"/>
                <a:cs typeface="Calibri"/>
                <a:sym typeface="Calibri"/>
              </a:rPr>
              <a:t>Shaklee 180 Turnaround kit</a:t>
            </a:r>
            <a:r>
              <a:rPr lang="en-US" sz="2035" b="0" i="0" u="none" strike="noStrike" cap="none" baseline="0" dirty="0">
                <a:solidFill>
                  <a:schemeClr val="dk1"/>
                </a:solidFill>
                <a:latin typeface="Calibri"/>
                <a:ea typeface="Calibri"/>
                <a:cs typeface="Calibri"/>
                <a:sym typeface="Calibri"/>
              </a:rPr>
              <a:t> (172PV)</a:t>
            </a:r>
          </a:p>
          <a:p>
            <a:pPr marL="514350" marR="0" lvl="0" indent="-514350" algn="l" rtl="0">
              <a:spcBef>
                <a:spcPts val="407"/>
              </a:spcBef>
              <a:buClr>
                <a:schemeClr val="dk1"/>
              </a:buClr>
              <a:buSzPct val="101750"/>
              <a:buFont typeface="Calibri"/>
              <a:buAutoNum type="arabicPeriod"/>
            </a:pPr>
            <a:r>
              <a:rPr lang="en-US" sz="2035" b="1" i="0" u="none" strike="noStrike" cap="none" baseline="0" dirty="0">
                <a:solidFill>
                  <a:schemeClr val="dk1"/>
                </a:solidFill>
                <a:latin typeface="Calibri"/>
                <a:ea typeface="Calibri"/>
                <a:cs typeface="Calibri"/>
                <a:sym typeface="Calibri"/>
              </a:rPr>
              <a:t>Essentials Plan </a:t>
            </a:r>
            <a:r>
              <a:rPr lang="en-US" sz="2035" b="0" i="0" u="none" strike="noStrike" cap="none" baseline="0" dirty="0">
                <a:solidFill>
                  <a:schemeClr val="dk1"/>
                </a:solidFill>
                <a:latin typeface="Calibri"/>
                <a:ea typeface="Calibri"/>
                <a:cs typeface="Calibri"/>
                <a:sym typeface="Calibri"/>
              </a:rPr>
              <a:t>( Vita Lea 60, </a:t>
            </a:r>
            <a:r>
              <a:rPr lang="en-US" sz="2035" b="0" i="0" u="none" strike="noStrike" cap="none" baseline="0" dirty="0" err="1" smtClean="0">
                <a:solidFill>
                  <a:schemeClr val="dk1"/>
                </a:solidFill>
                <a:latin typeface="Calibri"/>
                <a:ea typeface="Calibri"/>
                <a:cs typeface="Calibri"/>
                <a:sym typeface="Calibri"/>
              </a:rPr>
              <a:t>Omegaguard</a:t>
            </a:r>
            <a:r>
              <a:rPr lang="en-US" sz="2035" b="0" i="0" u="none" strike="noStrike" cap="none" baseline="0" dirty="0" smtClean="0">
                <a:solidFill>
                  <a:schemeClr val="dk1"/>
                </a:solidFill>
                <a:latin typeface="Calibri"/>
                <a:ea typeface="Calibri"/>
                <a:cs typeface="Calibri"/>
                <a:sym typeface="Calibri"/>
              </a:rPr>
              <a:t> 90, </a:t>
            </a:r>
            <a:r>
              <a:rPr lang="en-US" sz="2035" b="0" i="0" u="none" strike="noStrike" cap="none" baseline="0" smtClean="0">
                <a:solidFill>
                  <a:schemeClr val="dk1"/>
                </a:solidFill>
                <a:latin typeface="Calibri"/>
                <a:ea typeface="Calibri"/>
                <a:cs typeface="Calibri"/>
                <a:sym typeface="Calibri"/>
              </a:rPr>
              <a:t>Life Shake </a:t>
            </a:r>
            <a:r>
              <a:rPr lang="en-US" sz="2035" b="0" i="0" u="none" strike="noStrike" cap="none" baseline="0">
                <a:solidFill>
                  <a:schemeClr val="dk1"/>
                </a:solidFill>
                <a:latin typeface="Calibri"/>
                <a:ea typeface="Calibri"/>
                <a:cs typeface="Calibri"/>
                <a:sym typeface="Calibri"/>
              </a:rPr>
              <a:t>(55PV)</a:t>
            </a:r>
          </a:p>
          <a:p>
            <a:pPr marL="514350" marR="0" lvl="0" indent="-514350" algn="l" rtl="0">
              <a:spcBef>
                <a:spcPts val="407"/>
              </a:spcBef>
              <a:buClr>
                <a:schemeClr val="dk1"/>
              </a:buClr>
              <a:buSzPct val="101750"/>
              <a:buFont typeface="Calibri"/>
              <a:buAutoNum type="arabicPeriod"/>
            </a:pPr>
            <a:r>
              <a:rPr lang="en-US" sz="2035" b="1" i="0" u="none" strike="noStrike" cap="none" baseline="0" dirty="0">
                <a:solidFill>
                  <a:schemeClr val="dk1"/>
                </a:solidFill>
                <a:latin typeface="Calibri"/>
                <a:ea typeface="Calibri"/>
                <a:cs typeface="Calibri"/>
                <a:sym typeface="Calibri"/>
              </a:rPr>
              <a:t>Get Clean Kit </a:t>
            </a:r>
            <a:r>
              <a:rPr lang="en-US" sz="2035" b="0" i="0" u="none" strike="noStrike" cap="none" baseline="0" dirty="0">
                <a:solidFill>
                  <a:schemeClr val="dk1"/>
                </a:solidFill>
                <a:latin typeface="Calibri"/>
                <a:ea typeface="Calibri"/>
                <a:cs typeface="Calibri"/>
                <a:sym typeface="Calibri"/>
              </a:rPr>
              <a:t>(50PV)</a:t>
            </a:r>
          </a:p>
          <a:p>
            <a:pPr marL="514350" marR="0" lvl="0" indent="-514350" algn="l" rtl="0">
              <a:spcBef>
                <a:spcPts val="407"/>
              </a:spcBef>
              <a:buClr>
                <a:schemeClr val="dk1"/>
              </a:buClr>
              <a:buSzPct val="101750"/>
              <a:buFont typeface="Calibri"/>
              <a:buAutoNum type="arabicPeriod"/>
            </a:pPr>
            <a:r>
              <a:rPr lang="en-US" sz="2035" b="1" i="0" u="none" strike="noStrike" cap="none" baseline="0" dirty="0">
                <a:solidFill>
                  <a:schemeClr val="dk1"/>
                </a:solidFill>
                <a:latin typeface="Calibri"/>
                <a:ea typeface="Calibri"/>
                <a:cs typeface="Calibri"/>
                <a:sym typeface="Calibri"/>
              </a:rPr>
              <a:t>Nutrition Therapy Skincare Kit </a:t>
            </a:r>
            <a:r>
              <a:rPr lang="en-US" sz="2035" b="0" i="0" u="none" strike="noStrike" cap="none" baseline="0" dirty="0">
                <a:solidFill>
                  <a:schemeClr val="dk1"/>
                </a:solidFill>
                <a:latin typeface="Calibri"/>
                <a:ea typeface="Calibri"/>
                <a:cs typeface="Calibri"/>
                <a:sym typeface="Calibri"/>
              </a:rPr>
              <a:t>(141PV)</a:t>
            </a:r>
          </a:p>
          <a:p>
            <a:pPr marL="514350" marR="0" lvl="0" indent="-514350" algn="l" rtl="0">
              <a:spcBef>
                <a:spcPts val="407"/>
              </a:spcBef>
              <a:buClr>
                <a:schemeClr val="dk1"/>
              </a:buClr>
              <a:buSzPct val="101750"/>
              <a:buFont typeface="Calibri"/>
              <a:buAutoNum type="arabicPeriod"/>
            </a:pPr>
            <a:r>
              <a:rPr lang="en-US" sz="2035" b="1" i="0" u="none" strike="noStrike" cap="none" baseline="0" dirty="0">
                <a:solidFill>
                  <a:schemeClr val="dk1"/>
                </a:solidFill>
                <a:latin typeface="Calibri"/>
                <a:ea typeface="Calibri"/>
                <a:cs typeface="Calibri"/>
                <a:sym typeface="Calibri"/>
              </a:rPr>
              <a:t>Any 100 PV order</a:t>
            </a:r>
          </a:p>
          <a:p>
            <a:pPr marL="514350" marR="0" lvl="0" indent="-514350" algn="l" rtl="0">
              <a:spcBef>
                <a:spcPts val="407"/>
              </a:spcBef>
              <a:buClr>
                <a:schemeClr val="dk1"/>
              </a:buClr>
              <a:buSzPct val="101750"/>
              <a:buFont typeface="Calibri"/>
              <a:buAutoNum type="arabicPeriod"/>
            </a:pPr>
            <a:r>
              <a:rPr lang="en-US" sz="2035" b="1" i="0" u="none" strike="noStrike" cap="none" baseline="0" dirty="0">
                <a:solidFill>
                  <a:schemeClr val="dk1"/>
                </a:solidFill>
                <a:latin typeface="Calibri"/>
                <a:ea typeface="Calibri"/>
                <a:cs typeface="Calibri"/>
                <a:sym typeface="Calibri"/>
              </a:rPr>
              <a:t>All Gold Business </a:t>
            </a:r>
            <a:r>
              <a:rPr lang="en-US" sz="2035" b="1" i="0" u="none" strike="noStrike" cap="none" baseline="0" dirty="0" err="1">
                <a:solidFill>
                  <a:schemeClr val="dk1"/>
                </a:solidFill>
                <a:latin typeface="Calibri"/>
                <a:ea typeface="Calibri"/>
                <a:cs typeface="Calibri"/>
                <a:sym typeface="Calibri"/>
              </a:rPr>
              <a:t>Paks</a:t>
            </a:r>
            <a:r>
              <a:rPr lang="en-US" sz="2035" b="1" i="0" u="none" strike="noStrike" cap="none" baseline="0" dirty="0">
                <a:solidFill>
                  <a:schemeClr val="dk1"/>
                </a:solidFill>
                <a:latin typeface="Calibri"/>
                <a:ea typeface="Calibri"/>
                <a:cs typeface="Calibri"/>
                <a:sym typeface="Calibri"/>
              </a:rPr>
              <a:t>						</a:t>
            </a:r>
          </a:p>
          <a:p>
            <a:pPr marL="514350" marR="0" lvl="0" indent="-385127" algn="l" rtl="0">
              <a:spcBef>
                <a:spcPts val="407"/>
              </a:spcBef>
              <a:buClr>
                <a:schemeClr val="dk1"/>
              </a:buClr>
              <a:buFont typeface="Calibri"/>
              <a:buNone/>
            </a:pPr>
            <a:endParaRPr sz="2035" b="0" i="0" u="none" strike="noStrike" cap="none" baseline="0"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pic>
        <p:nvPicPr>
          <p:cNvPr id="281" name="Shape 281"/>
          <p:cNvPicPr preferRelativeResize="0"/>
          <p:nvPr/>
        </p:nvPicPr>
        <p:blipFill rotWithShape="1">
          <a:blip r:embed="rId3">
            <a:alphaModFix/>
          </a:blip>
          <a:srcRect/>
          <a:stretch/>
        </p:blipFill>
        <p:spPr>
          <a:xfrm>
            <a:off x="601572" y="1902941"/>
            <a:ext cx="1554000" cy="1463400"/>
          </a:xfrm>
          <a:prstGeom prst="rect">
            <a:avLst/>
          </a:prstGeom>
          <a:noFill/>
          <a:ln>
            <a:noFill/>
          </a:ln>
        </p:spPr>
      </p:pic>
      <p:pic>
        <p:nvPicPr>
          <p:cNvPr id="282" name="Shape 282"/>
          <p:cNvPicPr preferRelativeResize="0"/>
          <p:nvPr/>
        </p:nvPicPr>
        <p:blipFill rotWithShape="1">
          <a:blip r:embed="rId4">
            <a:alphaModFix/>
          </a:blip>
          <a:srcRect/>
          <a:stretch/>
        </p:blipFill>
        <p:spPr>
          <a:xfrm>
            <a:off x="6441560" y="1738002"/>
            <a:ext cx="1378800" cy="1721400"/>
          </a:xfrm>
          <a:prstGeom prst="rect">
            <a:avLst/>
          </a:prstGeom>
          <a:noFill/>
          <a:ln>
            <a:noFill/>
          </a:ln>
        </p:spPr>
      </p:pic>
      <p:pic>
        <p:nvPicPr>
          <p:cNvPr id="283" name="Shape 283"/>
          <p:cNvPicPr preferRelativeResize="0"/>
          <p:nvPr/>
        </p:nvPicPr>
        <p:blipFill rotWithShape="1">
          <a:blip r:embed="rId5">
            <a:alphaModFix/>
          </a:blip>
          <a:srcRect/>
          <a:stretch/>
        </p:blipFill>
        <p:spPr>
          <a:xfrm>
            <a:off x="4887667" y="4512121"/>
            <a:ext cx="3972900" cy="2346000"/>
          </a:xfrm>
          <a:prstGeom prst="rect">
            <a:avLst/>
          </a:prstGeom>
          <a:noFill/>
          <a:ln>
            <a:noFill/>
          </a:ln>
        </p:spPr>
      </p:pic>
      <p:pic>
        <p:nvPicPr>
          <p:cNvPr id="284" name="Shape 284"/>
          <p:cNvPicPr preferRelativeResize="0"/>
          <p:nvPr/>
        </p:nvPicPr>
        <p:blipFill rotWithShape="1">
          <a:blip r:embed="rId6">
            <a:alphaModFix/>
          </a:blip>
          <a:srcRect/>
          <a:stretch/>
        </p:blipFill>
        <p:spPr>
          <a:xfrm>
            <a:off x="651689" y="4796217"/>
            <a:ext cx="2368499" cy="2061900"/>
          </a:xfrm>
          <a:prstGeom prst="rect">
            <a:avLst/>
          </a:prstGeom>
          <a:noFill/>
          <a:ln>
            <a:noFill/>
          </a:ln>
        </p:spPr>
      </p:pic>
      <p:pic>
        <p:nvPicPr>
          <p:cNvPr id="285" name="Shape 285"/>
          <p:cNvPicPr preferRelativeResize="0"/>
          <p:nvPr/>
        </p:nvPicPr>
        <p:blipFill rotWithShape="1">
          <a:blip r:embed="rId7">
            <a:alphaModFix/>
          </a:blip>
          <a:srcRect/>
          <a:stretch/>
        </p:blipFill>
        <p:spPr>
          <a:xfrm>
            <a:off x="5916776" y="3058222"/>
            <a:ext cx="1389600" cy="1896900"/>
          </a:xfrm>
          <a:prstGeom prst="rect">
            <a:avLst/>
          </a:prstGeom>
          <a:noFill/>
          <a:ln>
            <a:noFill/>
          </a:ln>
        </p:spPr>
      </p:pic>
      <p:pic>
        <p:nvPicPr>
          <p:cNvPr id="286" name="Shape 286"/>
          <p:cNvPicPr preferRelativeResize="0"/>
          <p:nvPr/>
        </p:nvPicPr>
        <p:blipFill rotWithShape="1">
          <a:blip r:embed="rId8">
            <a:alphaModFix/>
          </a:blip>
          <a:srcRect/>
          <a:stretch/>
        </p:blipFill>
        <p:spPr>
          <a:xfrm>
            <a:off x="965000" y="3258750"/>
            <a:ext cx="1453800" cy="1662599"/>
          </a:xfrm>
          <a:prstGeom prst="rect">
            <a:avLst/>
          </a:prstGeom>
          <a:noFill/>
          <a:ln>
            <a:noFill/>
          </a:ln>
        </p:spPr>
      </p:pic>
      <p:pic>
        <p:nvPicPr>
          <p:cNvPr id="287" name="Shape 287"/>
          <p:cNvPicPr preferRelativeResize="0"/>
          <p:nvPr/>
        </p:nvPicPr>
        <p:blipFill rotWithShape="1">
          <a:blip r:embed="rId9">
            <a:alphaModFix/>
          </a:blip>
          <a:srcRect/>
          <a:stretch/>
        </p:blipFill>
        <p:spPr>
          <a:xfrm>
            <a:off x="3195777" y="1353636"/>
            <a:ext cx="1892400" cy="1949700"/>
          </a:xfrm>
          <a:prstGeom prst="rect">
            <a:avLst/>
          </a:prstGeom>
          <a:noFill/>
          <a:ln>
            <a:noFill/>
          </a:ln>
        </p:spPr>
      </p:pic>
      <p:sp>
        <p:nvSpPr>
          <p:cNvPr id="288" name="Shape 288"/>
          <p:cNvSpPr txBox="1">
            <a:spLocks noGrp="1"/>
          </p:cNvSpPr>
          <p:nvPr>
            <p:ph type="title"/>
          </p:nvPr>
        </p:nvSpPr>
        <p:spPr>
          <a:xfrm>
            <a:off x="601572" y="344357"/>
            <a:ext cx="7920599" cy="788099"/>
          </a:xfrm>
          <a:prstGeom prst="rect">
            <a:avLst/>
          </a:prstGeom>
          <a:noFill/>
          <a:ln w="9525" cap="flat" cmpd="sng">
            <a:solidFill>
              <a:srgbClr val="36609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1" i="0" u="none" strike="noStrike" cap="none" baseline="0">
                <a:solidFill>
                  <a:schemeClr val="dk1"/>
                </a:solidFill>
                <a:latin typeface="Calibri"/>
                <a:ea typeface="Calibri"/>
                <a:cs typeface="Calibri"/>
                <a:sym typeface="Calibri"/>
              </a:rPr>
              <a:t>Free Shipping </a:t>
            </a:r>
            <a:r>
              <a:rPr lang="en-US" sz="3240" b="1" i="1" u="sng" strike="noStrike" cap="none" baseline="0">
                <a:solidFill>
                  <a:schemeClr val="dk1"/>
                </a:solidFill>
                <a:latin typeface="Calibri"/>
                <a:ea typeface="Calibri"/>
                <a:cs typeface="Calibri"/>
                <a:sym typeface="Calibri"/>
              </a:rPr>
              <a:t>AND</a:t>
            </a:r>
            <a:r>
              <a:rPr lang="en-US" sz="3240" b="1" i="0" u="none" strike="noStrike" cap="none" baseline="0">
                <a:solidFill>
                  <a:schemeClr val="dk1"/>
                </a:solidFill>
                <a:latin typeface="Calibri"/>
                <a:ea typeface="Calibri"/>
                <a:cs typeface="Calibri"/>
                <a:sym typeface="Calibri"/>
              </a:rPr>
              <a:t> Free Membership Options</a:t>
            </a:r>
          </a:p>
        </p:txBody>
      </p:sp>
      <p:sp>
        <p:nvSpPr>
          <p:cNvPr id="289" name="Shape 289"/>
          <p:cNvSpPr txBox="1">
            <a:spLocks noGrp="1"/>
          </p:cNvSpPr>
          <p:nvPr>
            <p:ph type="body" idx="1"/>
          </p:nvPr>
        </p:nvSpPr>
        <p:spPr>
          <a:xfrm>
            <a:off x="363441" y="1437201"/>
            <a:ext cx="8496899" cy="542070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Arial"/>
              <a:buNone/>
            </a:pPr>
            <a:r>
              <a:rPr lang="en-US" sz="2400" b="1" i="0" u="none" strike="noStrike" cap="none" baseline="0">
                <a:solidFill>
                  <a:schemeClr val="dk1"/>
                </a:solidFill>
                <a:latin typeface="Calibri"/>
                <a:ea typeface="Calibri"/>
                <a:cs typeface="Calibri"/>
                <a:sym typeface="Calibri"/>
              </a:rPr>
              <a:t>Life Plan</a:t>
            </a:r>
            <a:r>
              <a:rPr lang="en-US" sz="2400" b="0" i="0" u="none" strike="noStrike" cap="none" baseline="0">
                <a:solidFill>
                  <a:schemeClr val="dk1"/>
                </a:solidFill>
                <a:latin typeface="Calibri"/>
                <a:ea typeface="Calibri"/>
                <a:cs typeface="Calibri"/>
                <a:sym typeface="Calibri"/>
              </a:rPr>
              <a:t>(166PV) </a:t>
            </a:r>
            <a:r>
              <a:rPr lang="en-US" sz="2400" b="1" i="0" u="none" strike="noStrike" cap="none" baseline="0">
                <a:solidFill>
                  <a:schemeClr val="dk1"/>
                </a:solidFill>
                <a:latin typeface="Calibri"/>
                <a:ea typeface="Calibri"/>
                <a:cs typeface="Calibri"/>
                <a:sym typeface="Calibri"/>
              </a:rPr>
              <a:t>Vitalizing Plan</a:t>
            </a:r>
            <a:r>
              <a:rPr lang="en-US" sz="2400" b="0" i="0" u="none" strike="noStrike" cap="none" baseline="0">
                <a:solidFill>
                  <a:schemeClr val="dk1"/>
                </a:solidFill>
                <a:latin typeface="Calibri"/>
                <a:ea typeface="Calibri"/>
                <a:cs typeface="Calibri"/>
                <a:sym typeface="Calibri"/>
              </a:rPr>
              <a:t>(111PV)  </a:t>
            </a:r>
            <a:r>
              <a:rPr lang="en-US" sz="2400" b="1" i="0" u="none" strike="noStrike" cap="none" baseline="0">
                <a:solidFill>
                  <a:schemeClr val="dk1"/>
                </a:solidFill>
                <a:latin typeface="Calibri"/>
                <a:ea typeface="Calibri"/>
                <a:cs typeface="Calibri"/>
                <a:sym typeface="Calibri"/>
              </a:rPr>
              <a:t>Essentials Plan </a:t>
            </a:r>
            <a:r>
              <a:rPr lang="en-US" sz="2400" b="0" i="0" u="none" strike="noStrike" cap="none" baseline="0">
                <a:solidFill>
                  <a:schemeClr val="dk1"/>
                </a:solidFill>
                <a:latin typeface="Calibri"/>
                <a:ea typeface="Calibri"/>
                <a:cs typeface="Calibri"/>
                <a:sym typeface="Calibri"/>
              </a:rPr>
              <a:t>(55PV)	</a:t>
            </a:r>
            <a:r>
              <a:rPr lang="en-US" sz="2400" b="1" i="0" u="none" strike="noStrike" cap="none" baseline="0">
                <a:solidFill>
                  <a:schemeClr val="dk1"/>
                </a:solidFill>
                <a:latin typeface="Calibri"/>
                <a:ea typeface="Calibri"/>
                <a:cs typeface="Calibri"/>
                <a:sym typeface="Calibri"/>
              </a:rPr>
              <a:t>											</a:t>
            </a:r>
          </a:p>
          <a:p>
            <a:pPr marL="0" marR="0" lvl="0" indent="0" algn="l" rtl="0">
              <a:spcBef>
                <a:spcPts val="360"/>
              </a:spcBef>
              <a:buClr>
                <a:schemeClr val="dk1"/>
              </a:buClr>
              <a:buFont typeface="Arial"/>
              <a:buNone/>
            </a:pPr>
            <a:endParaRPr sz="1800" b="0" i="0" u="none" strike="noStrike" cap="none" baseline="0">
              <a:solidFill>
                <a:schemeClr val="dk1"/>
              </a:solidFill>
              <a:latin typeface="Calibri"/>
              <a:ea typeface="Calibri"/>
              <a:cs typeface="Calibri"/>
              <a:sym typeface="Calibri"/>
            </a:endParaRPr>
          </a:p>
          <a:p>
            <a:pPr marL="0" marR="0" lvl="0" indent="0" algn="l" rtl="0">
              <a:spcBef>
                <a:spcPts val="360"/>
              </a:spcBef>
              <a:buClr>
                <a:schemeClr val="dk1"/>
              </a:buClr>
              <a:buFont typeface="Arial"/>
              <a:buNone/>
            </a:pPr>
            <a:endParaRPr sz="1800" b="0" i="0" u="none" strike="noStrike" cap="none" baseline="0">
              <a:solidFill>
                <a:schemeClr val="dk1"/>
              </a:solidFill>
              <a:latin typeface="Calibri"/>
              <a:ea typeface="Calibri"/>
              <a:cs typeface="Calibri"/>
              <a:sym typeface="Calibri"/>
            </a:endParaRPr>
          </a:p>
          <a:p>
            <a:pPr marL="0" marR="0" lvl="0" indent="0" algn="l" rtl="0">
              <a:spcBef>
                <a:spcPts val="360"/>
              </a:spcBef>
              <a:buClr>
                <a:schemeClr val="dk1"/>
              </a:buClr>
              <a:buFont typeface="Arial"/>
              <a:buNone/>
            </a:pPr>
            <a:endParaRPr sz="1800" b="1" i="0" u="none" strike="noStrike" cap="none" baseline="0">
              <a:solidFill>
                <a:schemeClr val="dk1"/>
              </a:solidFill>
              <a:latin typeface="Calibri"/>
              <a:ea typeface="Calibri"/>
              <a:cs typeface="Calibri"/>
              <a:sym typeface="Calibri"/>
            </a:endParaRPr>
          </a:p>
          <a:p>
            <a:pPr marL="0" marR="0" lvl="0" indent="0" algn="l" rtl="0">
              <a:spcBef>
                <a:spcPts val="480"/>
              </a:spcBef>
              <a:buClr>
                <a:schemeClr val="dk1"/>
              </a:buClr>
              <a:buSzPct val="25000"/>
              <a:buFont typeface="Arial"/>
              <a:buNone/>
            </a:pPr>
            <a:r>
              <a:rPr lang="en-US" sz="2000" b="1" i="0" u="none" strike="noStrike" cap="none" baseline="0">
                <a:solidFill>
                  <a:schemeClr val="dk1"/>
                </a:solidFill>
                <a:latin typeface="Calibri"/>
                <a:ea typeface="Calibri"/>
                <a:cs typeface="Calibri"/>
                <a:sym typeface="Calibri"/>
              </a:rPr>
              <a:t>Rx for a Healthier Life </a:t>
            </a:r>
            <a:r>
              <a:rPr lang="en-US" sz="2400" b="1" i="0" u="none" strike="noStrike" cap="none" baseline="0">
                <a:solidFill>
                  <a:schemeClr val="dk1"/>
                </a:solidFill>
                <a:latin typeface="Calibri"/>
                <a:ea typeface="Calibri"/>
                <a:cs typeface="Calibri"/>
                <a:sym typeface="Calibri"/>
              </a:rPr>
              <a:t>	   				           </a:t>
            </a:r>
            <a:r>
              <a:rPr lang="en-US" sz="2000" b="1" i="0" u="none" strike="noStrike" cap="none" baseline="0">
                <a:solidFill>
                  <a:schemeClr val="dk1"/>
                </a:solidFill>
                <a:latin typeface="Calibri"/>
                <a:ea typeface="Calibri"/>
                <a:cs typeface="Calibri"/>
                <a:sym typeface="Calibri"/>
              </a:rPr>
              <a:t>Rx for a Healthier Life with 		with Life Strip </a:t>
            </a:r>
            <a:r>
              <a:rPr lang="en-US" sz="2000" b="0" i="0" u="none" strike="noStrike" cap="none" baseline="0">
                <a:solidFill>
                  <a:schemeClr val="dk1"/>
                </a:solidFill>
                <a:latin typeface="Calibri"/>
                <a:ea typeface="Calibri"/>
                <a:cs typeface="Calibri"/>
                <a:sym typeface="Calibri"/>
              </a:rPr>
              <a:t>(172PV) </a:t>
            </a:r>
            <a:r>
              <a:rPr lang="en-US" sz="2000" b="1" i="0" u="none" strike="noStrike" cap="none" baseline="0">
                <a:solidFill>
                  <a:schemeClr val="dk1"/>
                </a:solidFill>
                <a:latin typeface="Calibri"/>
                <a:ea typeface="Calibri"/>
                <a:cs typeface="Calibri"/>
                <a:sym typeface="Calibri"/>
              </a:rPr>
              <a:t>	    						Vitalizer</a:t>
            </a:r>
            <a:r>
              <a:rPr lang="en-US" sz="2000" b="0" i="0" u="none" strike="noStrike" cap="none" baseline="0">
                <a:solidFill>
                  <a:schemeClr val="dk1"/>
                </a:solidFill>
                <a:latin typeface="Calibri"/>
                <a:ea typeface="Calibri"/>
                <a:cs typeface="Calibri"/>
                <a:sym typeface="Calibri"/>
              </a:rPr>
              <a:t> (168PV)</a:t>
            </a:r>
          </a:p>
          <a:p>
            <a:pPr marL="0" marR="0" lvl="0" indent="0" algn="l" rtl="0">
              <a:spcBef>
                <a:spcPts val="400"/>
              </a:spcBef>
              <a:buClr>
                <a:schemeClr val="dk1"/>
              </a:buClr>
              <a:buSzPct val="25000"/>
              <a:buFont typeface="Arial"/>
              <a:buNone/>
            </a:pPr>
            <a:r>
              <a:rPr lang="en-US" sz="2000" b="0" i="0" u="none" strike="noStrike" cap="none" baseline="0">
                <a:solidFill>
                  <a:schemeClr val="dk1"/>
                </a:solidFill>
                <a:latin typeface="Calibri"/>
                <a:ea typeface="Calibri"/>
                <a:cs typeface="Calibri"/>
                <a:sym typeface="Calibri"/>
              </a:rPr>
              <a:t>                                                    </a:t>
            </a:r>
          </a:p>
          <a:p>
            <a:pPr marL="514350" marR="0" lvl="0" indent="-400050" algn="l" rtl="0">
              <a:spcBef>
                <a:spcPts val="360"/>
              </a:spcBef>
              <a:buClr>
                <a:schemeClr val="dk1"/>
              </a:buClr>
              <a:buFont typeface="Calibri"/>
              <a:buNone/>
            </a:pPr>
            <a:endParaRPr sz="1800" b="1" i="0" u="none" strike="noStrike" cap="none" baseline="0">
              <a:solidFill>
                <a:schemeClr val="dk1"/>
              </a:solidFill>
              <a:latin typeface="Calibri"/>
              <a:ea typeface="Calibri"/>
              <a:cs typeface="Calibri"/>
              <a:sym typeface="Calibri"/>
            </a:endParaRPr>
          </a:p>
          <a:p>
            <a:pPr marL="0" marR="0" lvl="0" indent="0" algn="l" rtl="0">
              <a:spcBef>
                <a:spcPts val="360"/>
              </a:spcBef>
              <a:buClr>
                <a:schemeClr val="dk1"/>
              </a:buClr>
              <a:buFont typeface="Arial"/>
              <a:buNone/>
            </a:pPr>
            <a:endParaRPr sz="1800" b="1" i="0" u="none" strike="noStrike" cap="none" baseline="0">
              <a:solidFill>
                <a:schemeClr val="dk1"/>
              </a:solidFill>
              <a:latin typeface="Calibri"/>
              <a:ea typeface="Calibri"/>
              <a:cs typeface="Calibri"/>
              <a:sym typeface="Calibri"/>
            </a:endParaRPr>
          </a:p>
          <a:p>
            <a:pPr marL="0" marR="0" lvl="0" indent="0" algn="l" rtl="0">
              <a:spcBef>
                <a:spcPts val="480"/>
              </a:spcBef>
              <a:buClr>
                <a:schemeClr val="dk1"/>
              </a:buClr>
              <a:buSzPct val="25000"/>
              <a:buFont typeface="Arial"/>
              <a:buNone/>
            </a:pPr>
            <a:r>
              <a:rPr lang="en-US" sz="2400" b="1" i="0" u="none" strike="noStrike" cap="none" baseline="0">
                <a:solidFill>
                  <a:schemeClr val="dk1"/>
                </a:solidFill>
                <a:latin typeface="Calibri"/>
                <a:ea typeface="Calibri"/>
                <a:cs typeface="Calibri"/>
                <a:sym typeface="Calibri"/>
              </a:rPr>
              <a:t>Turnaround Kit </a:t>
            </a:r>
            <a:r>
              <a:rPr lang="en-US" sz="2400" b="0" i="0" u="none" strike="noStrike" cap="none" baseline="0">
                <a:solidFill>
                  <a:schemeClr val="dk1"/>
                </a:solidFill>
                <a:latin typeface="Calibri"/>
                <a:ea typeface="Calibri"/>
                <a:cs typeface="Calibri"/>
                <a:sym typeface="Calibri"/>
              </a:rPr>
              <a:t> (172 PV)						</a:t>
            </a:r>
            <a:r>
              <a:rPr lang="en-US" sz="2400" b="1" i="0" u="none" strike="noStrike" cap="none" baseline="0">
                <a:solidFill>
                  <a:schemeClr val="dk1"/>
                </a:solidFill>
                <a:latin typeface="Calibri"/>
                <a:ea typeface="Calibri"/>
                <a:cs typeface="Calibri"/>
                <a:sym typeface="Calibri"/>
              </a:rPr>
              <a:t>Any Gold Kit</a:t>
            </a:r>
          </a:p>
        </p:txBody>
      </p:sp>
      <p:pic>
        <p:nvPicPr>
          <p:cNvPr id="290" name="Shape 290"/>
          <p:cNvPicPr preferRelativeResize="0"/>
          <p:nvPr/>
        </p:nvPicPr>
        <p:blipFill rotWithShape="1">
          <a:blip r:embed="rId10">
            <a:alphaModFix/>
          </a:blip>
          <a:srcRect/>
          <a:stretch/>
        </p:blipFill>
        <p:spPr>
          <a:xfrm>
            <a:off x="6409339" y="1847065"/>
            <a:ext cx="1443299" cy="1443299"/>
          </a:xfrm>
          <a:prstGeom prst="rect">
            <a:avLst/>
          </a:prstGeom>
          <a:noFill/>
          <a:ln>
            <a:noFill/>
          </a:ln>
        </p:spPr>
      </p:pic>
      <p:pic>
        <p:nvPicPr>
          <p:cNvPr id="291" name="Shape 291"/>
          <p:cNvPicPr preferRelativeResize="0"/>
          <p:nvPr/>
        </p:nvPicPr>
        <p:blipFill rotWithShape="1">
          <a:blip r:embed="rId11">
            <a:alphaModFix/>
          </a:blip>
          <a:srcRect/>
          <a:stretch/>
        </p:blipFill>
        <p:spPr>
          <a:xfrm>
            <a:off x="3499439" y="3258760"/>
            <a:ext cx="1765799" cy="1765799"/>
          </a:xfrm>
          <a:prstGeom prst="rect">
            <a:avLst/>
          </a:prstGeom>
          <a:noFill/>
          <a:ln>
            <a:noFill/>
          </a:ln>
        </p:spPr>
      </p:pic>
      <p:sp>
        <p:nvSpPr>
          <p:cNvPr id="292" name="Shape 292"/>
          <p:cNvSpPr/>
          <p:nvPr/>
        </p:nvSpPr>
        <p:spPr>
          <a:xfrm>
            <a:off x="2616291" y="4447862"/>
            <a:ext cx="3594299" cy="46169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400" b="1" i="0" u="none" strike="noStrike" cap="none" baseline="0">
                <a:solidFill>
                  <a:schemeClr val="dk1"/>
                </a:solidFill>
                <a:latin typeface="Calibri"/>
                <a:ea typeface="Calibri"/>
                <a:cs typeface="Calibri"/>
                <a:sym typeface="Calibri"/>
              </a:rPr>
              <a:t>Family Shake Pack (111PV</a:t>
            </a:r>
            <a:r>
              <a:rPr lang="en-US" sz="2400" b="0" i="0" u="none" strike="noStrike" cap="none" baseline="0">
                <a:solidFill>
                  <a:schemeClr val="dk1"/>
                </a:solidFill>
                <a:latin typeface="Calibri"/>
                <a:ea typeface="Calibri"/>
                <a:cs typeface="Calibri"/>
                <a:sym typeface="Calibri"/>
              </a:rPr>
              <a:t>)</a:t>
            </a:r>
          </a:p>
        </p:txBody>
      </p:sp>
    </p:spTree>
  </p:cSld>
  <p:clrMapOvr>
    <a:masterClrMapping/>
  </p:clrMapOvr>
  <p:transition spd="slow">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Shape 297"/>
          <p:cNvSpPr txBox="1">
            <a:spLocks noGrp="1"/>
          </p:cNvSpPr>
          <p:nvPr>
            <p:ph type="title"/>
          </p:nvPr>
        </p:nvSpPr>
        <p:spPr>
          <a:xfrm>
            <a:off x="230898" y="365125"/>
            <a:ext cx="8619599" cy="1422899"/>
          </a:xfrm>
          <a:prstGeom prst="rect">
            <a:avLst/>
          </a:prstGeom>
          <a:noFill/>
          <a:ln w="9525" cap="flat" cmpd="sng">
            <a:solidFill>
              <a:srgbClr val="FF00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1" i="0" u="none" strike="noStrike" cap="none" baseline="0">
                <a:solidFill>
                  <a:schemeClr val="dk1"/>
                </a:solidFill>
                <a:latin typeface="Calibri"/>
                <a:ea typeface="Calibri"/>
                <a:cs typeface="Calibri"/>
                <a:sym typeface="Calibri"/>
              </a:rPr>
              <a:t>$10 Deals—</a:t>
            </a:r>
            <a:r>
              <a:rPr lang="en-US" sz="2880" b="1" i="0" u="none" strike="noStrike" cap="none" baseline="0">
                <a:solidFill>
                  <a:schemeClr val="dk1"/>
                </a:solidFill>
                <a:latin typeface="Calibri"/>
                <a:ea typeface="Calibri"/>
                <a:cs typeface="Calibri"/>
                <a:sym typeface="Calibri"/>
              </a:rPr>
              <a:t/>
            </a:r>
            <a:br>
              <a:rPr lang="en-US" sz="2880" b="1" i="0" u="none" strike="noStrike" cap="none" baseline="0">
                <a:solidFill>
                  <a:schemeClr val="dk1"/>
                </a:solidFill>
                <a:latin typeface="Calibri"/>
                <a:ea typeface="Calibri"/>
                <a:cs typeface="Calibri"/>
                <a:sym typeface="Calibri"/>
              </a:rPr>
            </a:br>
            <a:r>
              <a:rPr lang="en-US" sz="2880" b="1" i="0" u="none" strike="noStrike" cap="none" baseline="0">
                <a:solidFill>
                  <a:schemeClr val="dk1"/>
                </a:solidFill>
                <a:latin typeface="Calibri"/>
                <a:ea typeface="Calibri"/>
                <a:cs typeface="Calibri"/>
                <a:sym typeface="Calibri"/>
              </a:rPr>
              <a:t>With the Purchase of  these 3 Collections ( all can be customized with flavor of shake and Vitalizer options)</a:t>
            </a:r>
          </a:p>
        </p:txBody>
      </p:sp>
      <p:sp>
        <p:nvSpPr>
          <p:cNvPr id="298" name="Shape 298"/>
          <p:cNvSpPr txBox="1">
            <a:spLocks noGrp="1"/>
          </p:cNvSpPr>
          <p:nvPr>
            <p:ph type="body" idx="1"/>
          </p:nvPr>
        </p:nvSpPr>
        <p:spPr>
          <a:xfrm>
            <a:off x="628650" y="2018071"/>
            <a:ext cx="7886700" cy="4641599"/>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chemeClr val="dk1"/>
              </a:buClr>
              <a:buSzPct val="25000"/>
              <a:buFont typeface="Arial"/>
              <a:buNone/>
            </a:pPr>
            <a:r>
              <a:rPr lang="en-US" sz="2040" b="0" i="0" u="none" strike="noStrike" cap="none" baseline="0" dirty="0">
                <a:solidFill>
                  <a:schemeClr val="dk1"/>
                </a:solidFill>
                <a:latin typeface="Calibri"/>
                <a:ea typeface="Calibri"/>
                <a:cs typeface="Calibri"/>
                <a:sym typeface="Calibri"/>
              </a:rPr>
              <a:t> </a:t>
            </a:r>
            <a:r>
              <a:rPr lang="en-US" sz="2040" b="1" i="0" u="none" strike="noStrike" cap="none" baseline="0" dirty="0">
                <a:solidFill>
                  <a:schemeClr val="dk1"/>
                </a:solidFill>
                <a:latin typeface="Calibri"/>
                <a:ea typeface="Calibri"/>
                <a:cs typeface="Calibri"/>
                <a:sym typeface="Calibri"/>
              </a:rPr>
              <a:t>Deal # 1 </a:t>
            </a:r>
            <a:r>
              <a:rPr lang="en-US" sz="2040" b="0" i="0" u="none" strike="noStrike" cap="none" baseline="0" dirty="0">
                <a:solidFill>
                  <a:schemeClr val="dk1"/>
                </a:solidFill>
                <a:latin typeface="Calibri"/>
                <a:ea typeface="Calibri"/>
                <a:cs typeface="Calibri"/>
                <a:sym typeface="Calibri"/>
              </a:rPr>
              <a:t>When you purchase …</a:t>
            </a:r>
          </a:p>
          <a:p>
            <a:pPr marL="342900" marR="0" lvl="0" indent="-342900" algn="l" rtl="0">
              <a:lnSpc>
                <a:spcPct val="90000"/>
              </a:lnSpc>
              <a:spcBef>
                <a:spcPts val="442"/>
              </a:spcBef>
              <a:buClr>
                <a:schemeClr val="dk1"/>
              </a:buClr>
              <a:buSzPct val="100454"/>
              <a:buFont typeface="Arial"/>
              <a:buChar char="•"/>
            </a:pPr>
            <a:r>
              <a:rPr lang="en-US" sz="2210" b="1" i="0" u="none" strike="noStrike" cap="none" baseline="0" dirty="0">
                <a:solidFill>
                  <a:schemeClr val="dk1"/>
                </a:solidFill>
                <a:latin typeface="Calibri"/>
                <a:ea typeface="Calibri"/>
                <a:cs typeface="Calibri"/>
                <a:sym typeface="Calibri"/>
              </a:rPr>
              <a:t>Rx for Healthier Life with Life Strip    #89383     </a:t>
            </a:r>
            <a:r>
              <a:rPr lang="en-US" sz="2040" b="0" i="0" u="none" strike="noStrike" cap="none" baseline="0" dirty="0">
                <a:solidFill>
                  <a:schemeClr val="dk1"/>
                </a:solidFill>
                <a:latin typeface="Calibri"/>
                <a:ea typeface="Calibri"/>
                <a:cs typeface="Calibri"/>
                <a:sym typeface="Calibri"/>
              </a:rPr>
              <a:t>  </a:t>
            </a:r>
          </a:p>
          <a:p>
            <a:pPr marL="0" marR="0" lvl="0" indent="0" algn="l" rtl="0">
              <a:lnSpc>
                <a:spcPct val="90000"/>
              </a:lnSpc>
              <a:spcBef>
                <a:spcPts val="408"/>
              </a:spcBef>
              <a:buClr>
                <a:schemeClr val="dk1"/>
              </a:buClr>
              <a:buSzPct val="25000"/>
              <a:buFont typeface="Arial"/>
              <a:buNone/>
            </a:pPr>
            <a:r>
              <a:rPr lang="en-US" sz="2040" b="0" i="0" u="none" strike="noStrike" cap="none" baseline="0" dirty="0">
                <a:solidFill>
                  <a:schemeClr val="dk1"/>
                </a:solidFill>
                <a:latin typeface="Calibri"/>
                <a:ea typeface="Calibri"/>
                <a:cs typeface="Calibri"/>
                <a:sym typeface="Calibri"/>
              </a:rPr>
              <a:t>( </a:t>
            </a:r>
            <a:r>
              <a:rPr lang="en-US" sz="2040" b="0" i="0" u="none" strike="noStrike" cap="none" baseline="0" dirty="0" err="1">
                <a:solidFill>
                  <a:schemeClr val="dk1"/>
                </a:solidFill>
                <a:latin typeface="Calibri"/>
                <a:ea typeface="Calibri"/>
                <a:cs typeface="Calibri"/>
                <a:sym typeface="Calibri"/>
              </a:rPr>
              <a:t>Nutriferon</a:t>
            </a:r>
            <a:r>
              <a:rPr lang="en-US" sz="2040" b="0" i="0" u="none" strike="noStrike" cap="none" baseline="0" dirty="0">
                <a:solidFill>
                  <a:schemeClr val="dk1"/>
                </a:solidFill>
                <a:latin typeface="Calibri"/>
                <a:ea typeface="Calibri"/>
                <a:cs typeface="Calibri"/>
                <a:sym typeface="Calibri"/>
              </a:rPr>
              <a:t>, Life Strip and Life Shake  89401 )</a:t>
            </a:r>
          </a:p>
          <a:p>
            <a:pPr marL="342900" marR="0" lvl="0" indent="-342900" algn="l" rtl="0">
              <a:lnSpc>
                <a:spcPct val="90000"/>
              </a:lnSpc>
              <a:spcBef>
                <a:spcPts val="408"/>
              </a:spcBef>
              <a:buClr>
                <a:schemeClr val="dk1"/>
              </a:buClr>
              <a:buSzPct val="102000"/>
              <a:buFont typeface="Arial"/>
              <a:buChar char="•"/>
            </a:pPr>
            <a:r>
              <a:rPr lang="en-US" sz="2040" b="1" i="0" u="none" strike="noStrike" cap="none" baseline="0" dirty="0">
                <a:solidFill>
                  <a:schemeClr val="dk1"/>
                </a:solidFill>
                <a:latin typeface="Calibri"/>
                <a:ea typeface="Calibri"/>
                <a:cs typeface="Calibri"/>
                <a:sym typeface="Calibri"/>
              </a:rPr>
              <a:t>Rx for Healthier Life with </a:t>
            </a:r>
            <a:r>
              <a:rPr lang="en-US" sz="2040" b="1" i="0" u="none" strike="noStrike" cap="none" baseline="0" dirty="0" err="1">
                <a:solidFill>
                  <a:schemeClr val="dk1"/>
                </a:solidFill>
                <a:latin typeface="Calibri"/>
                <a:ea typeface="Calibri"/>
                <a:cs typeface="Calibri"/>
                <a:sym typeface="Calibri"/>
              </a:rPr>
              <a:t>Vitalizer</a:t>
            </a:r>
            <a:r>
              <a:rPr lang="en-US" sz="2040" b="1" i="0" u="none" strike="noStrike" cap="none" baseline="0" dirty="0">
                <a:solidFill>
                  <a:schemeClr val="dk1"/>
                </a:solidFill>
                <a:latin typeface="Calibri"/>
                <a:ea typeface="Calibri"/>
                <a:cs typeface="Calibri"/>
                <a:sym typeface="Calibri"/>
              </a:rPr>
              <a:t>   </a:t>
            </a:r>
            <a:r>
              <a:rPr lang="en-US" sz="2040" b="0" i="0" u="none" strike="noStrike" cap="none" baseline="0" dirty="0">
                <a:solidFill>
                  <a:schemeClr val="dk1"/>
                </a:solidFill>
                <a:latin typeface="Calibri"/>
                <a:ea typeface="Calibri"/>
                <a:cs typeface="Calibri"/>
                <a:sym typeface="Calibri"/>
              </a:rPr>
              <a:t>		</a:t>
            </a:r>
          </a:p>
          <a:p>
            <a:pPr marL="0" marR="0" lvl="0" indent="0" algn="l" rtl="0">
              <a:lnSpc>
                <a:spcPct val="90000"/>
              </a:lnSpc>
              <a:spcBef>
                <a:spcPts val="408"/>
              </a:spcBef>
              <a:buClr>
                <a:schemeClr val="dk1"/>
              </a:buClr>
              <a:buSzPct val="25000"/>
              <a:buFont typeface="Arial"/>
              <a:buNone/>
            </a:pPr>
            <a:r>
              <a:rPr lang="en-US" sz="2040" b="0" i="0" u="none" strike="noStrike" cap="none" baseline="0" dirty="0">
                <a:solidFill>
                  <a:schemeClr val="dk1"/>
                </a:solidFill>
                <a:latin typeface="Calibri"/>
                <a:ea typeface="Calibri"/>
                <a:cs typeface="Calibri"/>
                <a:sym typeface="Calibri"/>
              </a:rPr>
              <a:t>( </a:t>
            </a:r>
            <a:r>
              <a:rPr lang="en-US" sz="2040" b="0" i="0" u="none" strike="noStrike" cap="none" baseline="0" dirty="0" err="1">
                <a:solidFill>
                  <a:schemeClr val="dk1"/>
                </a:solidFill>
                <a:latin typeface="Calibri"/>
                <a:ea typeface="Calibri"/>
                <a:cs typeface="Calibri"/>
                <a:sym typeface="Calibri"/>
              </a:rPr>
              <a:t>Nutriferon</a:t>
            </a:r>
            <a:r>
              <a:rPr lang="en-US" sz="2040" b="0" i="0" u="none" strike="noStrike" cap="none" baseline="0" dirty="0">
                <a:solidFill>
                  <a:schemeClr val="dk1"/>
                </a:solidFill>
                <a:latin typeface="Calibri"/>
                <a:ea typeface="Calibri"/>
                <a:cs typeface="Calibri"/>
                <a:sym typeface="Calibri"/>
              </a:rPr>
              <a:t>, Life Shake, </a:t>
            </a:r>
            <a:r>
              <a:rPr lang="en-US" sz="2040" b="0" i="0" u="none" strike="noStrike" cap="none" baseline="0" dirty="0" err="1">
                <a:solidFill>
                  <a:schemeClr val="dk1"/>
                </a:solidFill>
                <a:latin typeface="Calibri"/>
                <a:ea typeface="Calibri"/>
                <a:cs typeface="Calibri"/>
                <a:sym typeface="Calibri"/>
              </a:rPr>
              <a:t>Vivix</a:t>
            </a:r>
            <a:r>
              <a:rPr lang="en-US" sz="2040" b="0" i="0" u="none" strike="noStrike" cap="none" baseline="0" dirty="0">
                <a:solidFill>
                  <a:schemeClr val="dk1"/>
                </a:solidFill>
                <a:latin typeface="Calibri"/>
                <a:ea typeface="Calibri"/>
                <a:cs typeface="Calibri"/>
                <a:sym typeface="Calibri"/>
              </a:rPr>
              <a:t> Liquid and </a:t>
            </a:r>
            <a:r>
              <a:rPr lang="en-US" sz="2040" b="0" i="0" u="none" strike="noStrike" cap="none" baseline="0" dirty="0" err="1">
                <a:solidFill>
                  <a:schemeClr val="dk1"/>
                </a:solidFill>
                <a:latin typeface="Calibri"/>
                <a:ea typeface="Calibri"/>
                <a:cs typeface="Calibri"/>
                <a:sym typeface="Calibri"/>
              </a:rPr>
              <a:t>Vitalizer</a:t>
            </a:r>
            <a:r>
              <a:rPr lang="en-US" sz="2040" b="0" i="0" u="none" strike="noStrike" cap="none" baseline="0" dirty="0">
                <a:solidFill>
                  <a:schemeClr val="dk1"/>
                </a:solidFill>
                <a:latin typeface="Calibri"/>
                <a:ea typeface="Calibri"/>
                <a:cs typeface="Calibri"/>
                <a:sym typeface="Calibri"/>
              </a:rPr>
              <a:t>  # 89070 )</a:t>
            </a:r>
          </a:p>
          <a:p>
            <a:pPr marL="342900" marR="0" lvl="0" indent="-342900" algn="l" rtl="0">
              <a:lnSpc>
                <a:spcPct val="90000"/>
              </a:lnSpc>
              <a:spcBef>
                <a:spcPts val="408"/>
              </a:spcBef>
              <a:buClr>
                <a:schemeClr val="dk1"/>
              </a:buClr>
              <a:buSzPct val="102000"/>
              <a:buFont typeface="Arial"/>
              <a:buChar char="•"/>
            </a:pPr>
            <a:r>
              <a:rPr lang="en-US" sz="2040" b="1" i="0" u="none" strike="noStrike" cap="none" baseline="0" dirty="0">
                <a:solidFill>
                  <a:schemeClr val="dk1"/>
                </a:solidFill>
                <a:latin typeface="Calibri"/>
                <a:ea typeface="Calibri"/>
                <a:cs typeface="Calibri"/>
                <a:sym typeface="Calibri"/>
              </a:rPr>
              <a:t>Kosher  #89080( shake, </a:t>
            </a:r>
            <a:r>
              <a:rPr lang="en-US" sz="2040" b="1" i="0" u="none" strike="noStrike" cap="none" baseline="0" dirty="0" err="1">
                <a:solidFill>
                  <a:schemeClr val="dk1"/>
                </a:solidFill>
                <a:latin typeface="Calibri"/>
                <a:ea typeface="Calibri"/>
                <a:cs typeface="Calibri"/>
                <a:sym typeface="Calibri"/>
              </a:rPr>
              <a:t>Vivix</a:t>
            </a:r>
            <a:r>
              <a:rPr lang="en-US" sz="2040" b="1" i="0" u="none" strike="noStrike" cap="none" baseline="0" dirty="0">
                <a:solidFill>
                  <a:schemeClr val="dk1"/>
                </a:solidFill>
                <a:latin typeface="Calibri"/>
                <a:ea typeface="Calibri"/>
                <a:cs typeface="Calibri"/>
                <a:sym typeface="Calibri"/>
              </a:rPr>
              <a:t>, V Lea, </a:t>
            </a:r>
            <a:r>
              <a:rPr lang="en-US" sz="2040" b="1" i="0" u="none" strike="noStrike" cap="none" baseline="0" dirty="0" err="1">
                <a:solidFill>
                  <a:schemeClr val="dk1"/>
                </a:solidFill>
                <a:latin typeface="Calibri"/>
                <a:ea typeface="Calibri"/>
                <a:cs typeface="Calibri"/>
                <a:sym typeface="Calibri"/>
              </a:rPr>
              <a:t>Nutriferon</a:t>
            </a:r>
            <a:r>
              <a:rPr lang="en-US" sz="2040" b="1" i="0" u="none" strike="noStrike" cap="none" baseline="0" dirty="0">
                <a:solidFill>
                  <a:schemeClr val="dk1"/>
                </a:solidFill>
                <a:latin typeface="Calibri"/>
                <a:ea typeface="Calibri"/>
                <a:cs typeface="Calibri"/>
                <a:sym typeface="Calibri"/>
              </a:rPr>
              <a:t>, </a:t>
            </a:r>
            <a:r>
              <a:rPr lang="en-US" sz="2040" b="1" i="0" u="none" strike="noStrike" cap="none" baseline="0" dirty="0" err="1">
                <a:solidFill>
                  <a:schemeClr val="dk1"/>
                </a:solidFill>
                <a:latin typeface="Calibri"/>
                <a:ea typeface="Calibri"/>
                <a:cs typeface="Calibri"/>
                <a:sym typeface="Calibri"/>
              </a:rPr>
              <a:t>Osteo</a:t>
            </a:r>
            <a:r>
              <a:rPr lang="en-US" sz="2040" b="1" i="0" u="none" strike="noStrike" cap="none" baseline="0" dirty="0">
                <a:solidFill>
                  <a:schemeClr val="dk1"/>
                </a:solidFill>
                <a:latin typeface="Calibri"/>
                <a:ea typeface="Calibri"/>
                <a:cs typeface="Calibri"/>
                <a:sym typeface="Calibri"/>
              </a:rPr>
              <a:t> </a:t>
            </a:r>
            <a:r>
              <a:rPr lang="en-US" sz="2040" b="1" i="0" u="none" strike="noStrike" cap="none" baseline="0" dirty="0" smtClean="0">
                <a:solidFill>
                  <a:schemeClr val="dk1"/>
                </a:solidFill>
                <a:latin typeface="Calibri"/>
                <a:ea typeface="Calibri"/>
                <a:cs typeface="Calibri"/>
                <a:sym typeface="Calibri"/>
              </a:rPr>
              <a:t>Matrix </a:t>
            </a:r>
            <a:r>
              <a:rPr lang="en-US" sz="2040" b="1" i="0" u="none" strike="noStrike" cap="none" baseline="0" dirty="0">
                <a:solidFill>
                  <a:schemeClr val="dk1"/>
                </a:solidFill>
                <a:latin typeface="Calibri"/>
                <a:ea typeface="Calibri"/>
                <a:cs typeface="Calibri"/>
                <a:sym typeface="Calibri"/>
              </a:rPr>
              <a:t>and B Complex )</a:t>
            </a:r>
          </a:p>
          <a:p>
            <a:pPr marL="0" marR="0" lvl="0" indent="0" algn="l" rtl="0">
              <a:lnSpc>
                <a:spcPct val="90000"/>
              </a:lnSpc>
              <a:spcBef>
                <a:spcPts val="408"/>
              </a:spcBef>
              <a:buClr>
                <a:srgbClr val="FF0000"/>
              </a:buClr>
              <a:buSzPct val="25000"/>
              <a:buFont typeface="Arial"/>
              <a:buNone/>
            </a:pPr>
            <a:r>
              <a:rPr lang="en-US" sz="2040" b="0" i="0" u="none" strike="noStrike" cap="none" baseline="0" dirty="0">
                <a:solidFill>
                  <a:srgbClr val="FF0000"/>
                </a:solidFill>
                <a:latin typeface="Calibri"/>
                <a:ea typeface="Calibri"/>
                <a:cs typeface="Calibri"/>
                <a:sym typeface="Calibri"/>
              </a:rPr>
              <a:t>You receive a coupon which can be used to purchase  any product priced at $100 or less  .. For Just $10 DOLLARS !!!</a:t>
            </a:r>
          </a:p>
          <a:p>
            <a:pPr marL="0" marR="0" lvl="0" indent="0" algn="l" rtl="0">
              <a:lnSpc>
                <a:spcPct val="90000"/>
              </a:lnSpc>
              <a:spcBef>
                <a:spcPts val="408"/>
              </a:spcBef>
              <a:buClr>
                <a:schemeClr val="dk1"/>
              </a:buClr>
              <a:buSzPct val="25000"/>
              <a:buFont typeface="Arial"/>
              <a:buNone/>
            </a:pPr>
            <a:r>
              <a:rPr lang="en-US" sz="2040" b="1" i="0" u="none" strike="noStrike" cap="none" baseline="0" dirty="0">
                <a:solidFill>
                  <a:schemeClr val="dk1"/>
                </a:solidFill>
                <a:latin typeface="Calibri"/>
                <a:ea typeface="Calibri"/>
                <a:cs typeface="Calibri"/>
                <a:sym typeface="Calibri"/>
              </a:rPr>
              <a:t>Deal #2</a:t>
            </a:r>
          </a:p>
          <a:p>
            <a:pPr marL="342900" marR="0" lvl="0" indent="-342900" algn="l" rtl="0">
              <a:lnSpc>
                <a:spcPct val="90000"/>
              </a:lnSpc>
              <a:spcBef>
                <a:spcPts val="408"/>
              </a:spcBef>
              <a:buClr>
                <a:schemeClr val="dk1"/>
              </a:buClr>
              <a:buSzPct val="102000"/>
              <a:buFont typeface="Arial"/>
              <a:buChar char="•"/>
            </a:pPr>
            <a:r>
              <a:rPr lang="en-US" sz="2040" b="1" i="0" u="none" strike="noStrike" cap="none" baseline="0" dirty="0">
                <a:solidFill>
                  <a:schemeClr val="dk1"/>
                </a:solidFill>
                <a:latin typeface="Calibri"/>
                <a:ea typeface="Calibri"/>
                <a:cs typeface="Calibri"/>
                <a:sym typeface="Calibri"/>
              </a:rPr>
              <a:t>Shaklee Life Strip	     21293     or 21294 ( iron)</a:t>
            </a:r>
          </a:p>
          <a:p>
            <a:pPr marL="342900" marR="0" lvl="0" indent="-342900" algn="l" rtl="0">
              <a:lnSpc>
                <a:spcPct val="90000"/>
              </a:lnSpc>
              <a:spcBef>
                <a:spcPts val="408"/>
              </a:spcBef>
              <a:buClr>
                <a:schemeClr val="dk1"/>
              </a:buClr>
              <a:buSzPct val="102000"/>
              <a:buFont typeface="Arial"/>
              <a:buChar char="•"/>
            </a:pPr>
            <a:r>
              <a:rPr lang="en-US" sz="2040" b="0" i="0" u="none" strike="noStrike" cap="none" baseline="0" dirty="0">
                <a:solidFill>
                  <a:schemeClr val="dk1"/>
                </a:solidFill>
                <a:latin typeface="Calibri"/>
                <a:ea typeface="Calibri"/>
                <a:cs typeface="Calibri"/>
                <a:sym typeface="Calibri"/>
              </a:rPr>
              <a:t>When you purchase </a:t>
            </a:r>
            <a:r>
              <a:rPr lang="en-US" sz="2040" b="1" i="0" u="none" strike="noStrike" cap="none" baseline="0" dirty="0" err="1">
                <a:solidFill>
                  <a:schemeClr val="dk1"/>
                </a:solidFill>
                <a:latin typeface="Calibri"/>
                <a:ea typeface="Calibri"/>
                <a:cs typeface="Calibri"/>
                <a:sym typeface="Calibri"/>
              </a:rPr>
              <a:t>Vivix</a:t>
            </a:r>
            <a:r>
              <a:rPr lang="en-US" sz="2040" b="1" i="0" u="none" strike="noStrike" cap="none" baseline="0" dirty="0">
                <a:solidFill>
                  <a:schemeClr val="dk1"/>
                </a:solidFill>
                <a:latin typeface="Calibri"/>
                <a:ea typeface="Calibri"/>
                <a:cs typeface="Calibri"/>
                <a:sym typeface="Calibri"/>
              </a:rPr>
              <a:t> and </a:t>
            </a:r>
            <a:r>
              <a:rPr lang="en-US" sz="2040" b="1" i="0" u="none" strike="noStrike" cap="none" baseline="0" dirty="0" err="1">
                <a:solidFill>
                  <a:schemeClr val="dk1"/>
                </a:solidFill>
                <a:latin typeface="Calibri"/>
                <a:ea typeface="Calibri"/>
                <a:cs typeface="Calibri"/>
                <a:sym typeface="Calibri"/>
              </a:rPr>
              <a:t>Vitalizer</a:t>
            </a:r>
            <a:r>
              <a:rPr lang="en-US" sz="2040" b="1" i="0" u="none" strike="noStrike" cap="none" baseline="0" dirty="0">
                <a:solidFill>
                  <a:schemeClr val="dk1"/>
                </a:solidFill>
                <a:latin typeface="Calibri"/>
                <a:ea typeface="Calibri"/>
                <a:cs typeface="Calibri"/>
                <a:sym typeface="Calibri"/>
              </a:rPr>
              <a:t>   use special item code # 89090</a:t>
            </a:r>
          </a:p>
          <a:p>
            <a:pPr marL="0" marR="0" lvl="0" indent="0" algn="l" rtl="0">
              <a:lnSpc>
                <a:spcPct val="90000"/>
              </a:lnSpc>
              <a:spcBef>
                <a:spcPts val="408"/>
              </a:spcBef>
              <a:buClr>
                <a:srgbClr val="FF0000"/>
              </a:buClr>
              <a:buSzPct val="25000"/>
              <a:buFont typeface="Arial"/>
              <a:buNone/>
            </a:pPr>
            <a:r>
              <a:rPr lang="en-US" sz="2040" b="0" i="0" u="none" strike="noStrike" cap="none" baseline="0" dirty="0">
                <a:solidFill>
                  <a:srgbClr val="FF0000"/>
                </a:solidFill>
                <a:latin typeface="Calibri"/>
                <a:ea typeface="Calibri"/>
                <a:cs typeface="Calibri"/>
                <a:sym typeface="Calibri"/>
              </a:rPr>
              <a:t>You receive a coupon for any flavor Shaklee Life Shake for only $10 DOLLARS !!!								</a:t>
            </a:r>
          </a:p>
        </p:txBody>
      </p:sp>
    </p:spTree>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628650" y="365137"/>
            <a:ext cx="7886700" cy="597062"/>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1" i="0" u="none" strike="noStrike" cap="none" baseline="0">
                <a:solidFill>
                  <a:schemeClr val="dk1"/>
                </a:solidFill>
                <a:latin typeface="Calibri"/>
                <a:ea typeface="Calibri"/>
                <a:cs typeface="Calibri"/>
                <a:sym typeface="Calibri"/>
              </a:rPr>
              <a:t>6 Free Shipping Deals    .. Good until Nov 20</a:t>
            </a:r>
          </a:p>
        </p:txBody>
      </p:sp>
      <p:sp>
        <p:nvSpPr>
          <p:cNvPr id="100" name="Shape 100"/>
          <p:cNvSpPr txBox="1">
            <a:spLocks noGrp="1"/>
          </p:cNvSpPr>
          <p:nvPr>
            <p:ph type="body" idx="1"/>
          </p:nvPr>
        </p:nvSpPr>
        <p:spPr>
          <a:xfrm>
            <a:off x="413570" y="1124507"/>
            <a:ext cx="8497012" cy="4806615"/>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Arial"/>
              <a:buNone/>
            </a:pPr>
            <a:r>
              <a:rPr lang="en-US" sz="2400" b="1" i="0" u="none" strike="noStrike" cap="none" baseline="0" dirty="0">
                <a:solidFill>
                  <a:schemeClr val="dk1"/>
                </a:solidFill>
                <a:latin typeface="Calibri"/>
                <a:ea typeface="Calibri"/>
                <a:cs typeface="Calibri"/>
                <a:sym typeface="Calibri"/>
              </a:rPr>
              <a:t>Life Plan  </a:t>
            </a:r>
            <a:r>
              <a:rPr lang="en-US" sz="2000" b="0" i="0" u="none" strike="noStrike" cap="none" baseline="0" dirty="0">
                <a:solidFill>
                  <a:schemeClr val="dk1"/>
                </a:solidFill>
                <a:latin typeface="Calibri"/>
                <a:ea typeface="Calibri"/>
                <a:cs typeface="Calibri"/>
                <a:sym typeface="Calibri"/>
              </a:rPr>
              <a:t>( Shaklee Life Strip and 2 canisters Shake )   </a:t>
            </a:r>
            <a:r>
              <a:rPr lang="en-US" sz="2400" b="0" i="0" u="none" strike="noStrike" cap="none" baseline="0" dirty="0">
                <a:solidFill>
                  <a:schemeClr val="dk1"/>
                </a:solidFill>
                <a:latin typeface="Calibri"/>
                <a:ea typeface="Calibri"/>
                <a:cs typeface="Calibri"/>
                <a:sym typeface="Calibri"/>
              </a:rPr>
              <a:t>$244.25 soy  $266.75 non-soy</a:t>
            </a:r>
          </a:p>
          <a:p>
            <a:pPr marL="0" marR="0" lvl="0" indent="0" algn="l" rtl="0">
              <a:spcBef>
                <a:spcPts val="480"/>
              </a:spcBef>
              <a:buClr>
                <a:schemeClr val="dk1"/>
              </a:buClr>
              <a:buSzPct val="25000"/>
              <a:buFont typeface="Arial"/>
              <a:buNone/>
            </a:pPr>
            <a:r>
              <a:rPr lang="en-US" sz="2400" b="1" i="0" u="none" strike="noStrike" cap="none" baseline="0" dirty="0">
                <a:solidFill>
                  <a:schemeClr val="dk1"/>
                </a:solidFill>
                <a:latin typeface="Calibri"/>
                <a:ea typeface="Calibri"/>
                <a:cs typeface="Calibri"/>
                <a:sym typeface="Calibri"/>
              </a:rPr>
              <a:t>Vitalizing Plan  </a:t>
            </a:r>
            <a:r>
              <a:rPr lang="en-US" sz="2000" b="0" i="0" u="none" strike="noStrike" cap="none" baseline="0" dirty="0">
                <a:solidFill>
                  <a:schemeClr val="dk1"/>
                </a:solidFill>
                <a:latin typeface="Calibri"/>
                <a:ea typeface="Calibri"/>
                <a:cs typeface="Calibri"/>
                <a:sym typeface="Calibri"/>
              </a:rPr>
              <a:t>( </a:t>
            </a:r>
            <a:r>
              <a:rPr lang="en-US" sz="2000" b="0" i="0" u="none" strike="noStrike" cap="none" baseline="0" dirty="0" err="1">
                <a:solidFill>
                  <a:schemeClr val="dk1"/>
                </a:solidFill>
                <a:latin typeface="Calibri"/>
                <a:ea typeface="Calibri"/>
                <a:cs typeface="Calibri"/>
                <a:sym typeface="Calibri"/>
              </a:rPr>
              <a:t>Vitalizer</a:t>
            </a:r>
            <a:r>
              <a:rPr lang="en-US" sz="2000" b="0" i="0" u="none" strike="noStrike" cap="none" baseline="0" dirty="0">
                <a:solidFill>
                  <a:schemeClr val="dk1"/>
                </a:solidFill>
                <a:latin typeface="Calibri"/>
                <a:ea typeface="Calibri"/>
                <a:cs typeface="Calibri"/>
                <a:sym typeface="Calibri"/>
              </a:rPr>
              <a:t> and 2 canisters of Shake)	</a:t>
            </a:r>
            <a:r>
              <a:rPr lang="en-US" sz="2400" b="0" i="0" u="none" strike="noStrike" cap="none" baseline="0" dirty="0">
                <a:solidFill>
                  <a:schemeClr val="dk1"/>
                </a:solidFill>
                <a:latin typeface="Calibri"/>
                <a:ea typeface="Calibri"/>
                <a:cs typeface="Calibri"/>
                <a:sym typeface="Calibri"/>
              </a:rPr>
              <a:t> $ 159.95 soy   $183.65  non-soy</a:t>
            </a:r>
          </a:p>
          <a:p>
            <a:pPr marL="0" marR="0" lvl="0" indent="0" algn="l" rtl="0">
              <a:spcBef>
                <a:spcPts val="480"/>
              </a:spcBef>
              <a:buClr>
                <a:schemeClr val="dk1"/>
              </a:buClr>
              <a:buSzPct val="25000"/>
              <a:buFont typeface="Arial"/>
              <a:buNone/>
            </a:pPr>
            <a:r>
              <a:rPr lang="en-US" sz="2400" b="1" i="0" u="none" strike="noStrike" cap="none" baseline="0" dirty="0">
                <a:solidFill>
                  <a:schemeClr val="dk1"/>
                </a:solidFill>
                <a:latin typeface="Calibri"/>
                <a:ea typeface="Calibri"/>
                <a:cs typeface="Calibri"/>
                <a:sym typeface="Calibri"/>
              </a:rPr>
              <a:t>Essentials Plan </a:t>
            </a:r>
            <a:r>
              <a:rPr lang="en-US" sz="2000" b="0" i="0" u="none" strike="noStrike" cap="none" baseline="0" dirty="0">
                <a:solidFill>
                  <a:schemeClr val="dk1"/>
                </a:solidFill>
                <a:latin typeface="Calibri"/>
                <a:ea typeface="Calibri"/>
                <a:cs typeface="Calibri"/>
                <a:sym typeface="Calibri"/>
              </a:rPr>
              <a:t>( </a:t>
            </a:r>
            <a:r>
              <a:rPr lang="en-US" sz="2000" b="0" i="0" u="none" strike="noStrike" cap="none" baseline="0" dirty="0" smtClean="0">
                <a:solidFill>
                  <a:schemeClr val="dk1"/>
                </a:solidFill>
                <a:latin typeface="Calibri"/>
                <a:ea typeface="Calibri"/>
                <a:cs typeface="Calibri"/>
                <a:sym typeface="Calibri"/>
              </a:rPr>
              <a:t>Vita </a:t>
            </a:r>
            <a:r>
              <a:rPr lang="en-US" sz="2000" b="0" i="0" u="none" strike="noStrike" cap="none" baseline="0" dirty="0">
                <a:solidFill>
                  <a:schemeClr val="dk1"/>
                </a:solidFill>
                <a:latin typeface="Calibri"/>
                <a:ea typeface="Calibri"/>
                <a:cs typeface="Calibri"/>
                <a:sym typeface="Calibri"/>
              </a:rPr>
              <a:t>Lea 60 tabs, Omega 90 cap, Life Shake canister )</a:t>
            </a:r>
            <a:r>
              <a:rPr lang="en-US" sz="2400" b="0" i="0" u="none" strike="noStrike" cap="none" baseline="0" dirty="0">
                <a:solidFill>
                  <a:schemeClr val="dk1"/>
                </a:solidFill>
                <a:latin typeface="Calibri"/>
                <a:ea typeface="Calibri"/>
                <a:cs typeface="Calibri"/>
                <a:sym typeface="Calibri"/>
              </a:rPr>
              <a:t> $69.45 to $</a:t>
            </a:r>
            <a:r>
              <a:rPr lang="en-US" sz="2400" b="0" i="0" u="none" strike="noStrike" cap="none" baseline="0" dirty="0" smtClean="0">
                <a:solidFill>
                  <a:schemeClr val="dk1"/>
                </a:solidFill>
                <a:latin typeface="Calibri"/>
                <a:ea typeface="Calibri"/>
                <a:cs typeface="Calibri"/>
                <a:sym typeface="Calibri"/>
              </a:rPr>
              <a:t>76.45</a:t>
            </a:r>
            <a:r>
              <a:rPr lang="en-US" sz="2400" b="0" i="0" u="none" strike="noStrike" cap="none" baseline="0" dirty="0">
                <a:solidFill>
                  <a:schemeClr val="dk1"/>
                </a:solidFill>
                <a:latin typeface="Calibri"/>
                <a:ea typeface="Calibri"/>
                <a:cs typeface="Calibri"/>
                <a:sym typeface="Calibri"/>
              </a:rPr>
              <a:t>						</a:t>
            </a:r>
            <a:r>
              <a:rPr lang="en-US" sz="2400" b="0" i="0" u="none" strike="noStrike" cap="none" baseline="0" dirty="0" smtClean="0">
                <a:solidFill>
                  <a:schemeClr val="dk1"/>
                </a:solidFill>
                <a:latin typeface="Calibri"/>
                <a:ea typeface="Calibri"/>
                <a:cs typeface="Calibri"/>
                <a:sym typeface="Calibri"/>
              </a:rPr>
              <a:t>        						                                      </a:t>
            </a:r>
            <a:r>
              <a:rPr lang="en-US" sz="2400" b="0" i="0" u="none" strike="noStrike" cap="none" baseline="0" dirty="0" err="1" smtClean="0">
                <a:solidFill>
                  <a:schemeClr val="dk1"/>
                </a:solidFill>
                <a:latin typeface="Calibri"/>
                <a:ea typeface="Calibri"/>
                <a:cs typeface="Calibri"/>
                <a:sym typeface="Calibri"/>
              </a:rPr>
              <a:t>becky</a:t>
            </a:r>
            <a:endParaRPr sz="2400" b="0" i="0" u="none" strike="noStrike" cap="none" baseline="0" dirty="0" smtClean="0">
              <a:solidFill>
                <a:schemeClr val="dk1"/>
              </a:solidFill>
              <a:latin typeface="Calibri"/>
              <a:ea typeface="Calibri"/>
              <a:cs typeface="Calibri"/>
              <a:sym typeface="Calibri"/>
            </a:endParaRPr>
          </a:p>
          <a:p>
            <a:pPr marL="0" marR="0" lvl="0" indent="0" algn="l" rtl="0">
              <a:spcBef>
                <a:spcPts val="480"/>
              </a:spcBef>
              <a:buClr>
                <a:schemeClr val="dk1"/>
              </a:buClr>
              <a:buSzPct val="25000"/>
              <a:buFont typeface="Arial"/>
              <a:buNone/>
            </a:pPr>
            <a:r>
              <a:rPr lang="en-US" sz="2400" b="1" i="0" u="none" strike="noStrike" cap="none" baseline="0" dirty="0" smtClean="0">
                <a:solidFill>
                  <a:schemeClr val="dk1"/>
                </a:solidFill>
                <a:latin typeface="Calibri"/>
                <a:ea typeface="Calibri"/>
                <a:cs typeface="Calibri"/>
                <a:sym typeface="Calibri"/>
              </a:rPr>
              <a:t>Rx for Healthier Life   </a:t>
            </a:r>
            <a:r>
              <a:rPr lang="en-US" sz="2000" b="0" i="0" u="none" strike="noStrike" cap="none" baseline="0" dirty="0" smtClean="0">
                <a:solidFill>
                  <a:schemeClr val="dk1"/>
                </a:solidFill>
                <a:latin typeface="Calibri"/>
                <a:ea typeface="Calibri"/>
                <a:cs typeface="Calibri"/>
                <a:sym typeface="Calibri"/>
              </a:rPr>
              <a:t>-- all versions </a:t>
            </a:r>
            <a:r>
              <a:rPr lang="en-US" sz="2400" b="0" i="0" u="none" strike="noStrike" cap="none" baseline="0" dirty="0" smtClean="0">
                <a:solidFill>
                  <a:schemeClr val="dk1"/>
                </a:solidFill>
                <a:latin typeface="Calibri"/>
                <a:ea typeface="Calibri"/>
                <a:cs typeface="Calibri"/>
                <a:sym typeface="Calibri"/>
              </a:rPr>
              <a:t>	(from $244.05  to $261.61 )</a:t>
            </a:r>
          </a:p>
          <a:p>
            <a:pPr marL="0" marR="0" lvl="0" indent="0" algn="l" rtl="0">
              <a:spcBef>
                <a:spcPts val="480"/>
              </a:spcBef>
              <a:buClr>
                <a:schemeClr val="dk1"/>
              </a:buClr>
              <a:buSzPct val="25000"/>
              <a:buFont typeface="Arial"/>
              <a:buNone/>
            </a:pPr>
            <a:r>
              <a:rPr lang="en-US" sz="2400" b="1" i="0" u="none" strike="noStrike" cap="none" baseline="0" dirty="0" smtClean="0">
                <a:solidFill>
                  <a:schemeClr val="dk1"/>
                </a:solidFill>
                <a:latin typeface="Calibri"/>
                <a:ea typeface="Calibri"/>
                <a:cs typeface="Calibri"/>
                <a:sym typeface="Calibri"/>
              </a:rPr>
              <a:t>Shaklee </a:t>
            </a:r>
            <a:r>
              <a:rPr lang="en-US" sz="2400" b="1" i="0" u="none" strike="noStrike" cap="none" baseline="0" dirty="0">
                <a:solidFill>
                  <a:schemeClr val="dk1"/>
                </a:solidFill>
                <a:latin typeface="Calibri"/>
                <a:ea typeface="Calibri"/>
                <a:cs typeface="Calibri"/>
                <a:sym typeface="Calibri"/>
              </a:rPr>
              <a:t>Life Shake Family Pack   </a:t>
            </a:r>
            <a:r>
              <a:rPr lang="en-US" sz="2400" b="0" i="0" u="none" strike="noStrike" cap="none" baseline="0" dirty="0">
                <a:solidFill>
                  <a:schemeClr val="dk1"/>
                </a:solidFill>
                <a:latin typeface="Calibri"/>
                <a:ea typeface="Calibri"/>
                <a:cs typeface="Calibri"/>
                <a:sym typeface="Calibri"/>
              </a:rPr>
              <a:t>( 2 bags of Life Shake )     $159.95 soy  or $204.95 non-soy</a:t>
            </a:r>
            <a:r>
              <a:rPr lang="en-US" sz="2000" b="0" i="0" u="none" strike="noStrike" cap="none" baseline="0" dirty="0">
                <a:solidFill>
                  <a:schemeClr val="dk1"/>
                </a:solidFill>
                <a:latin typeface="Calibri"/>
                <a:ea typeface="Calibri"/>
                <a:cs typeface="Calibri"/>
                <a:sym typeface="Calibri"/>
              </a:rPr>
              <a:t>( save additional  $11 by ordering on </a:t>
            </a:r>
            <a:r>
              <a:rPr lang="en-US" sz="2000" b="0" i="0" u="none" strike="noStrike" cap="none" baseline="0" dirty="0" err="1">
                <a:solidFill>
                  <a:schemeClr val="dk1"/>
                </a:solidFill>
                <a:latin typeface="Calibri"/>
                <a:ea typeface="Calibri"/>
                <a:cs typeface="Calibri"/>
                <a:sym typeface="Calibri"/>
              </a:rPr>
              <a:t>autoship</a:t>
            </a:r>
            <a:r>
              <a:rPr lang="en-US" sz="2000" b="0" i="0" u="none" strike="noStrike" cap="none" baseline="0" dirty="0">
                <a:solidFill>
                  <a:schemeClr val="dk1"/>
                </a:solidFill>
                <a:latin typeface="Calibri"/>
                <a:ea typeface="Calibri"/>
                <a:cs typeface="Calibri"/>
                <a:sym typeface="Calibri"/>
              </a:rPr>
              <a:t> ) </a:t>
            </a:r>
          </a:p>
          <a:p>
            <a:pPr marL="0" marR="0" lvl="0" indent="0" algn="l" rtl="0">
              <a:spcBef>
                <a:spcPts val="480"/>
              </a:spcBef>
              <a:buClr>
                <a:schemeClr val="dk1"/>
              </a:buClr>
              <a:buSzPct val="25000"/>
              <a:buFont typeface="Arial"/>
              <a:buNone/>
            </a:pPr>
            <a:r>
              <a:rPr lang="en-US" sz="2400" b="1" i="0" u="none" strike="noStrike" cap="none" baseline="0" dirty="0">
                <a:solidFill>
                  <a:schemeClr val="dk1"/>
                </a:solidFill>
                <a:latin typeface="Calibri"/>
                <a:ea typeface="Calibri"/>
                <a:cs typeface="Calibri"/>
                <a:sym typeface="Calibri"/>
              </a:rPr>
              <a:t>Shaklee 180 </a:t>
            </a:r>
            <a:r>
              <a:rPr lang="en-US" sz="2400" b="1" i="0" u="none" strike="noStrike" cap="none" baseline="0" dirty="0" err="1">
                <a:solidFill>
                  <a:schemeClr val="dk1"/>
                </a:solidFill>
                <a:latin typeface="Calibri"/>
                <a:ea typeface="Calibri"/>
                <a:cs typeface="Calibri"/>
                <a:sym typeface="Calibri"/>
              </a:rPr>
              <a:t>TurnAround</a:t>
            </a:r>
            <a:r>
              <a:rPr lang="en-US" sz="2400" b="1" i="0" u="none" strike="noStrike" cap="none" baseline="0" dirty="0">
                <a:solidFill>
                  <a:schemeClr val="dk1"/>
                </a:solidFill>
                <a:latin typeface="Calibri"/>
                <a:ea typeface="Calibri"/>
                <a:cs typeface="Calibri"/>
                <a:sym typeface="Calibri"/>
              </a:rPr>
              <a:t> Kit   </a:t>
            </a:r>
            <a:r>
              <a:rPr lang="en-US" sz="2400" b="0" i="0" u="none" strike="noStrike" cap="none" baseline="0" dirty="0">
                <a:solidFill>
                  <a:schemeClr val="dk1"/>
                </a:solidFill>
                <a:latin typeface="Calibri"/>
                <a:ea typeface="Calibri"/>
                <a:cs typeface="Calibri"/>
                <a:sym typeface="Calibri"/>
              </a:rPr>
              <a:t>$ 269.95 soy  or  $305.50 non-soy</a:t>
            </a:r>
          </a:p>
        </p:txBody>
      </p:sp>
      <p:sp>
        <p:nvSpPr>
          <p:cNvPr id="101" name="Shape 101"/>
          <p:cNvSpPr txBox="1"/>
          <p:nvPr/>
        </p:nvSpPr>
        <p:spPr>
          <a:xfrm>
            <a:off x="774425" y="5753898"/>
            <a:ext cx="7740923" cy="830996"/>
          </a:xfrm>
          <a:prstGeom prst="rect">
            <a:avLst/>
          </a:prstGeom>
          <a:noFill/>
          <a:ln w="28575" cap="flat" cmpd="sng">
            <a:solidFill>
              <a:schemeClr val="accent5">
                <a:lumMod val="75000"/>
              </a:schemeClr>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Tip – To save our members even more – add cleaning  and laundry products to the Free shipping order </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309300" y="1264024"/>
            <a:ext cx="8229600" cy="4908300"/>
          </a:xfrm>
          <a:prstGeom prst="rect">
            <a:avLst/>
          </a:prstGeom>
          <a:noFill/>
          <a:ln>
            <a:noFill/>
          </a:ln>
        </p:spPr>
        <p:txBody>
          <a:bodyPr lIns="91425" tIns="91425" rIns="91425" bIns="91425" anchor="t" anchorCtr="0">
            <a:noAutofit/>
          </a:bodyPr>
          <a:lstStyle/>
          <a:p>
            <a:pPr marL="127000" marR="0" lvl="0" indent="0" algn="l" rtl="0">
              <a:spcBef>
                <a:spcPts val="0"/>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Combine a gift of health with another gift to match!</a:t>
            </a:r>
          </a:p>
          <a:p>
            <a:pPr marL="342900" marR="0" lvl="0" indent="-342900" algn="l" rtl="0">
              <a:spcBef>
                <a:spcPts val="0"/>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That way you’ll give someone you love a health boost that keeps on giving.</a:t>
            </a:r>
          </a:p>
          <a:p>
            <a:pPr marL="0" marR="0" lvl="0" indent="0" algn="l" rtl="0">
              <a:spcBef>
                <a:spcPts val="0"/>
              </a:spcBef>
              <a:buClr>
                <a:schemeClr val="dk1"/>
              </a:buClr>
              <a:buSzPct val="25000"/>
              <a:buFont typeface="Arial"/>
              <a:buNone/>
            </a:pPr>
            <a:r>
              <a:rPr lang="en-US" sz="1100" b="0" i="0" u="none" strike="noStrike" cap="none" baseline="0" dirty="0">
                <a:solidFill>
                  <a:schemeClr val="dk1"/>
                </a:solidFill>
                <a:latin typeface="Arial"/>
                <a:ea typeface="Arial"/>
                <a:cs typeface="Arial"/>
                <a:sym typeface="Arial"/>
              </a:rPr>
              <a:t>				</a:t>
            </a:r>
          </a:p>
          <a:p>
            <a:pPr marL="342900" marR="0" lvl="0" indent="-342900" algn="l" rtl="0">
              <a:spcBef>
                <a:spcPts val="0"/>
              </a:spcBef>
              <a:buClr>
                <a:schemeClr val="dk1"/>
              </a:buClr>
              <a:buSzPct val="25000"/>
              <a:buFont typeface="Arial"/>
              <a:buNone/>
            </a:pPr>
            <a:r>
              <a:rPr lang="en-US" sz="1800" b="1" i="0" u="none" strike="noStrike" cap="none" baseline="0" dirty="0">
                <a:solidFill>
                  <a:srgbClr val="38761D"/>
                </a:solidFill>
                <a:latin typeface="Arial"/>
                <a:ea typeface="Arial"/>
                <a:cs typeface="Arial"/>
                <a:sym typeface="Arial"/>
              </a:rPr>
              <a:t>TO SLIP IN WITH A CARD	</a:t>
            </a:r>
          </a:p>
          <a:p>
            <a:pPr marL="342900" marR="0" lvl="0" indent="-342900" algn="l" rtl="0">
              <a:spcBef>
                <a:spcPts val="0"/>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*Shaklee 180 Pomegranate Tea Stick(s) with a </a:t>
            </a:r>
            <a:r>
              <a:rPr lang="en-US" sz="1800" b="0" i="0" u="none" strike="noStrike" cap="none" baseline="0" dirty="0" err="1">
                <a:solidFill>
                  <a:schemeClr val="dk1"/>
                </a:solidFill>
                <a:latin typeface="Arial"/>
                <a:ea typeface="Arial"/>
                <a:cs typeface="Arial"/>
                <a:sym typeface="Arial"/>
              </a:rPr>
              <a:t>Girardelli</a:t>
            </a:r>
            <a:r>
              <a:rPr lang="en-US" sz="1800" b="0" i="0" u="none" strike="noStrike" cap="none" baseline="0" dirty="0">
                <a:solidFill>
                  <a:schemeClr val="dk1"/>
                </a:solidFill>
                <a:latin typeface="Arial"/>
                <a:ea typeface="Arial"/>
                <a:cs typeface="Arial"/>
                <a:sym typeface="Arial"/>
              </a:rPr>
              <a:t> Chocolate Square with a little note to “enjoy this gift of energy” and to “remember to enjoy all antioxidants all year long.”</a:t>
            </a:r>
          </a:p>
          <a:p>
            <a:pPr marL="342900" marR="0" lvl="0" indent="-342900" algn="l" rtl="0">
              <a:spcBef>
                <a:spcPts val="0"/>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*Energy Chew(s) with a little note to “enjoy the energizing treat of Olympians.”</a:t>
            </a:r>
          </a:p>
          <a:p>
            <a:pPr marL="342900" marR="0" lvl="0" indent="-342900" algn="l" rtl="0">
              <a:spcBef>
                <a:spcPts val="0"/>
              </a:spcBef>
              <a:buClr>
                <a:schemeClr val="dk1"/>
              </a:buClr>
              <a:buFont typeface="Arial"/>
              <a:buNone/>
            </a:pPr>
            <a:r>
              <a:rPr lang="en-US" sz="1800" dirty="0" smtClean="0">
                <a:solidFill>
                  <a:schemeClr val="dk1"/>
                </a:solidFill>
                <a:latin typeface="Arial"/>
                <a:ea typeface="Arial"/>
                <a:cs typeface="Arial"/>
                <a:sym typeface="Arial"/>
              </a:rPr>
              <a:t>								</a:t>
            </a:r>
            <a:r>
              <a:rPr lang="en-US" sz="1800" dirty="0" err="1" smtClean="0">
                <a:solidFill>
                  <a:schemeClr val="dk1"/>
                </a:solidFill>
                <a:latin typeface="Arial"/>
                <a:ea typeface="Arial"/>
                <a:cs typeface="Arial"/>
                <a:sym typeface="Arial"/>
              </a:rPr>
              <a:t>becky</a:t>
            </a:r>
            <a:endParaRPr sz="1800" dirty="0">
              <a:solidFill>
                <a:schemeClr val="dk1"/>
              </a:solidFill>
              <a:latin typeface="Arial"/>
              <a:ea typeface="Arial"/>
              <a:cs typeface="Arial"/>
              <a:sym typeface="Arial"/>
            </a:endParaRPr>
          </a:p>
          <a:p>
            <a:pPr marL="342900" marR="0" lvl="0" indent="-342900" algn="l" rtl="0">
              <a:spcBef>
                <a:spcPts val="0"/>
              </a:spcBef>
              <a:buClr>
                <a:schemeClr val="dk1"/>
              </a:buClr>
              <a:buSzPct val="25000"/>
              <a:buFont typeface="Arial"/>
              <a:buNone/>
            </a:pPr>
            <a:r>
              <a:rPr lang="en-US" sz="1800" b="1" i="0" u="none" strike="noStrike" cap="none" baseline="0" dirty="0">
                <a:solidFill>
                  <a:srgbClr val="FF0000"/>
                </a:solidFill>
                <a:latin typeface="Arial"/>
                <a:ea typeface="Arial"/>
                <a:cs typeface="Arial"/>
                <a:sym typeface="Arial"/>
              </a:rPr>
              <a:t>FOR GUYS</a:t>
            </a:r>
            <a:r>
              <a:rPr lang="en-US" sz="1100" b="1" i="0" u="none" strike="noStrike" cap="none" baseline="0" dirty="0">
                <a:solidFill>
                  <a:srgbClr val="FF0000"/>
                </a:solidFill>
                <a:latin typeface="Arial"/>
                <a:ea typeface="Arial"/>
                <a:cs typeface="Arial"/>
                <a:sym typeface="Arial"/>
              </a:rPr>
              <a:t>		</a:t>
            </a:r>
            <a:r>
              <a:rPr lang="en-US" sz="1100" b="0" i="0" u="none" strike="noStrike" cap="none" baseline="0" dirty="0">
                <a:solidFill>
                  <a:schemeClr val="dk1"/>
                </a:solidFill>
                <a:latin typeface="Arial"/>
                <a:ea typeface="Arial"/>
                <a:cs typeface="Arial"/>
                <a:sym typeface="Arial"/>
              </a:rPr>
              <a:t>		</a:t>
            </a:r>
          </a:p>
          <a:p>
            <a:pPr marL="342900" marR="0" lvl="0" indent="-342900" algn="l" rtl="0">
              <a:spcBef>
                <a:spcPts val="0"/>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*Performance Sports Drink (Orange or Lemon-Lime), 180 Snack Bars, and Joint &amp; Muscle Pain Cream along with a sports bottle, football, soccer ball, a signed ball or signed photograph. 	</a:t>
            </a:r>
          </a:p>
          <a:p>
            <a:pPr marL="342900" marR="0" lvl="0" indent="-342900" algn="l" rtl="0">
              <a:spcBef>
                <a:spcPts val="0"/>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*Shaklee 180 Meal-in-a-Bar with brochures </a:t>
            </a:r>
            <a:r>
              <a:rPr lang="en-US" sz="1800" b="0" i="0" u="none" strike="noStrike" cap="none" baseline="0" dirty="0" smtClean="0">
                <a:solidFill>
                  <a:schemeClr val="dk1"/>
                </a:solidFill>
                <a:latin typeface="Arial"/>
                <a:ea typeface="Arial"/>
                <a:cs typeface="Arial"/>
                <a:sym typeface="Arial"/>
              </a:rPr>
              <a:t>for</a:t>
            </a:r>
          </a:p>
          <a:p>
            <a:pPr marL="342900" marR="0" lvl="0" indent="-342900" algn="l" rtl="0">
              <a:spcBef>
                <a:spcPts val="0"/>
              </a:spcBef>
              <a:buClr>
                <a:schemeClr val="dk1"/>
              </a:buClr>
              <a:buSzPct val="25000"/>
              <a:buFont typeface="Arial"/>
              <a:buNone/>
            </a:pPr>
            <a:r>
              <a:rPr lang="en-US" sz="1800" b="0" i="0" u="none" strike="noStrike" cap="none" baseline="0" dirty="0" smtClean="0">
                <a:solidFill>
                  <a:schemeClr val="dk1"/>
                </a:solidFill>
                <a:latin typeface="Arial"/>
                <a:ea typeface="Arial"/>
                <a:cs typeface="Arial"/>
                <a:sym typeface="Arial"/>
              </a:rPr>
              <a:t> </a:t>
            </a:r>
            <a:r>
              <a:rPr lang="en-US" sz="1800" b="0" i="0" u="none" strike="noStrike" cap="none" baseline="0" dirty="0">
                <a:solidFill>
                  <a:schemeClr val="dk1"/>
                </a:solidFill>
                <a:latin typeface="Arial"/>
                <a:ea typeface="Arial"/>
                <a:cs typeface="Arial"/>
                <a:sym typeface="Arial"/>
              </a:rPr>
              <a:t>hiking trails, </a:t>
            </a:r>
            <a:r>
              <a:rPr lang="en-US" sz="1800" b="0" i="0" u="none" strike="noStrike" cap="none" baseline="0" dirty="0" smtClean="0">
                <a:solidFill>
                  <a:schemeClr val="dk1"/>
                </a:solidFill>
                <a:latin typeface="Arial"/>
                <a:ea typeface="Arial"/>
                <a:cs typeface="Arial"/>
                <a:sym typeface="Arial"/>
              </a:rPr>
              <a:t>bike </a:t>
            </a:r>
            <a:r>
              <a:rPr lang="en-US" sz="1800" b="0" i="0" u="none" strike="noStrike" cap="none" baseline="0" dirty="0">
                <a:solidFill>
                  <a:schemeClr val="dk1"/>
                </a:solidFill>
                <a:latin typeface="Arial"/>
                <a:ea typeface="Arial"/>
                <a:cs typeface="Arial"/>
                <a:sym typeface="Arial"/>
              </a:rPr>
              <a:t>routes, fishing holes, etc.</a:t>
            </a:r>
          </a:p>
          <a:p>
            <a:pPr marL="342900" marR="0" lvl="0" indent="-342900" algn="l" rtl="0">
              <a:spcBef>
                <a:spcPts val="0"/>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					</a:t>
            </a:r>
          </a:p>
          <a:p>
            <a:pPr marL="342900" marR="0" lvl="0" indent="-342900" algn="l" rtl="0">
              <a:spcBef>
                <a:spcPts val="0"/>
              </a:spcBef>
              <a:buClr>
                <a:schemeClr val="dk1"/>
              </a:buClr>
              <a:buFont typeface="Arial"/>
              <a:buNone/>
            </a:pPr>
            <a:endParaRPr sz="1800" b="0" i="0" u="none" strike="noStrike" cap="none" baseline="0" dirty="0">
              <a:solidFill>
                <a:schemeClr val="dk1"/>
              </a:solidFill>
              <a:latin typeface="Arial"/>
              <a:ea typeface="Arial"/>
              <a:cs typeface="Arial"/>
              <a:sym typeface="Arial"/>
            </a:endParaRPr>
          </a:p>
          <a:p>
            <a:pPr marL="342900" marR="0" lvl="0" indent="-342900" algn="l" rtl="0">
              <a:spcBef>
                <a:spcPts val="0"/>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				</a:t>
            </a:r>
          </a:p>
          <a:p>
            <a:pPr marL="342900" marR="0" lvl="0" indent="-342900" algn="l" rtl="0">
              <a:spcBef>
                <a:spcPts val="0"/>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			</a:t>
            </a:r>
          </a:p>
          <a:p>
            <a:pPr marL="342900" marR="0" lvl="0" indent="-342900" algn="l" rtl="0">
              <a:spcBef>
                <a:spcPts val="0"/>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		</a:t>
            </a:r>
          </a:p>
          <a:p>
            <a:pPr marL="342900" marR="0" lvl="0" indent="-342900" algn="l" rtl="0">
              <a:spcBef>
                <a:spcPts val="0"/>
              </a:spcBef>
              <a:buClr>
                <a:srgbClr val="6F6E6F"/>
              </a:buClr>
              <a:buFont typeface="Arial"/>
              <a:buNone/>
            </a:pPr>
            <a:endParaRPr sz="1800" b="0" i="0" u="none" strike="noStrike" cap="none" baseline="0" dirty="0">
              <a:solidFill>
                <a:srgbClr val="6F6E6F"/>
              </a:solidFill>
              <a:latin typeface="Calibri"/>
              <a:ea typeface="Calibri"/>
              <a:cs typeface="Calibri"/>
              <a:sym typeface="Calibri"/>
            </a:endParaRPr>
          </a:p>
        </p:txBody>
      </p:sp>
      <p:sp>
        <p:nvSpPr>
          <p:cNvPr id="107" name="Shape 107"/>
          <p:cNvSpPr txBox="1">
            <a:spLocks noGrp="1"/>
          </p:cNvSpPr>
          <p:nvPr>
            <p:ph type="title"/>
          </p:nvPr>
        </p:nvSpPr>
        <p:spPr>
          <a:xfrm>
            <a:off x="373050" y="271050"/>
            <a:ext cx="8397899" cy="11430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Give the Gift of Health with Shaklee--2015</a:t>
            </a:r>
          </a:p>
        </p:txBody>
      </p:sp>
      <p:pic>
        <p:nvPicPr>
          <p:cNvPr id="4" name="Picture 3" descr="http://images4.fanpop.com/image/photos/22200000/Red-Christmas-decorations-christmas-22228018-1920-1200.jpg"/>
          <p:cNvPicPr/>
          <p:nvPr/>
        </p:nvPicPr>
        <p:blipFill>
          <a:blip r:embed="rId3">
            <a:extLst>
              <a:ext uri="{28A0092B-C50C-407E-A947-70E740481C1C}">
                <a14:useLocalDpi xmlns:a14="http://schemas.microsoft.com/office/drawing/2010/main" val="0"/>
              </a:ext>
            </a:extLst>
          </a:blip>
          <a:srcRect/>
          <a:stretch>
            <a:fillRect/>
          </a:stretch>
        </p:blipFill>
        <p:spPr bwMode="auto">
          <a:xfrm>
            <a:off x="5410200" y="4648200"/>
            <a:ext cx="3381375" cy="1979930"/>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304800" y="152400"/>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000" b="1" i="0" u="none" strike="noStrike" cap="none" baseline="0" dirty="0">
                <a:solidFill>
                  <a:schemeClr val="dk1"/>
                </a:solidFill>
                <a:latin typeface="Calibri"/>
                <a:ea typeface="Calibri"/>
                <a:cs typeface="Calibri"/>
                <a:sym typeface="Calibri"/>
              </a:rPr>
              <a:t>More Gift Ideas</a:t>
            </a:r>
          </a:p>
        </p:txBody>
      </p:sp>
      <p:sp>
        <p:nvSpPr>
          <p:cNvPr id="114" name="Shape 114"/>
          <p:cNvSpPr txBox="1">
            <a:spLocks noGrp="1"/>
          </p:cNvSpPr>
          <p:nvPr>
            <p:ph type="body" idx="1"/>
          </p:nvPr>
        </p:nvSpPr>
        <p:spPr>
          <a:xfrm>
            <a:off x="533400" y="1295400"/>
            <a:ext cx="8229600" cy="3645300"/>
          </a:xfrm>
          <a:prstGeom prst="rect">
            <a:avLst/>
          </a:prstGeom>
          <a:noFill/>
          <a:ln>
            <a:noFill/>
          </a:ln>
        </p:spPr>
        <p:txBody>
          <a:bodyPr lIns="91425" tIns="45700" rIns="91425" bIns="45700" anchor="t" anchorCtr="0">
            <a:noAutofit/>
          </a:bodyPr>
          <a:lstStyle/>
          <a:p>
            <a:pPr marL="0" marR="0" lvl="0" indent="0" algn="l" rtl="0">
              <a:spcBef>
                <a:spcPts val="0"/>
              </a:spcBef>
              <a:buClr>
                <a:srgbClr val="674EA7"/>
              </a:buClr>
              <a:buSzPct val="25000"/>
              <a:buFont typeface="Arial"/>
              <a:buNone/>
            </a:pPr>
            <a:r>
              <a:rPr lang="en-US" sz="1800" b="1" i="0" u="none" strike="noStrike" cap="none" baseline="0" dirty="0">
                <a:solidFill>
                  <a:srgbClr val="674EA7"/>
                </a:solidFill>
                <a:latin typeface="Arial"/>
                <a:ea typeface="Arial"/>
                <a:cs typeface="Arial"/>
                <a:sym typeface="Arial"/>
              </a:rPr>
              <a:t>FOR GALS</a:t>
            </a:r>
            <a:r>
              <a:rPr lang="en-US" sz="11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*ENFUSELLE Anti-Aging Skin Care collection with a lighted makeup mirror.</a:t>
            </a:r>
          </a:p>
          <a:p>
            <a:pPr marL="0" marR="0" lvl="0" indent="0" algn="l" rtl="0">
              <a:spcBef>
                <a:spcPts val="407"/>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*ENFUSELLE Infusing Mineral Masque and Skin Polisher with a silky robe, one in each pocket. 	</a:t>
            </a:r>
            <a:r>
              <a:rPr lang="en-US" sz="11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dirty="0">
                <a:solidFill>
                  <a:schemeClr val="dk1"/>
                </a:solidFill>
                <a:latin typeface="Arial"/>
                <a:ea typeface="Arial"/>
                <a:cs typeface="Arial"/>
                <a:sym typeface="Arial"/>
              </a:rPr>
              <a:t>					</a:t>
            </a:r>
            <a:r>
              <a:rPr lang="en-US" sz="1100" b="0" i="0" u="none" strike="noStrike" cap="none" baseline="0" dirty="0" smtClean="0">
                <a:solidFill>
                  <a:schemeClr val="dk1"/>
                </a:solidFill>
                <a:latin typeface="Arial"/>
                <a:ea typeface="Arial"/>
                <a:cs typeface="Arial"/>
                <a:sym typeface="Arial"/>
              </a:rPr>
              <a:t>		</a:t>
            </a:r>
            <a:r>
              <a:rPr lang="en-US" sz="1600" b="0" i="0" u="none" strike="noStrike" cap="none" baseline="0" dirty="0" err="1" smtClean="0">
                <a:solidFill>
                  <a:schemeClr val="dk1"/>
                </a:solidFill>
                <a:latin typeface="Arial"/>
                <a:ea typeface="Arial"/>
                <a:cs typeface="Arial"/>
                <a:sym typeface="Arial"/>
              </a:rPr>
              <a:t>becky</a:t>
            </a:r>
            <a:endParaRPr lang="en-US" sz="1600" b="0" i="0" u="none" strike="noStrike" cap="none" baseline="0" dirty="0">
              <a:solidFill>
                <a:schemeClr val="dk1"/>
              </a:solidFill>
              <a:latin typeface="Arial"/>
              <a:ea typeface="Arial"/>
              <a:cs typeface="Arial"/>
              <a:sym typeface="Arial"/>
            </a:endParaRPr>
          </a:p>
          <a:p>
            <a:pPr marL="0" marR="0" lvl="0" indent="0" algn="l" rtl="0">
              <a:spcBef>
                <a:spcPts val="407"/>
              </a:spcBef>
              <a:buClr>
                <a:srgbClr val="0000FF"/>
              </a:buClr>
              <a:buSzPct val="25000"/>
              <a:buFont typeface="Arial"/>
              <a:buNone/>
            </a:pPr>
            <a:r>
              <a:rPr lang="en-US" sz="1800" b="1" i="0" u="none" strike="noStrike" cap="none" baseline="0" dirty="0">
                <a:solidFill>
                  <a:srgbClr val="0000FF"/>
                </a:solidFill>
                <a:latin typeface="Arial"/>
                <a:ea typeface="Arial"/>
                <a:cs typeface="Arial"/>
                <a:sym typeface="Arial"/>
              </a:rPr>
              <a:t>FOR YOUNG PARENTS AND KIDS			</a:t>
            </a:r>
            <a:r>
              <a:rPr lang="en-US" sz="18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*Basic-H2 Organic Super Cleaning Wipes and Germ Off Wipes with some fun tub toys, or a set of baby clothes, blanket, etc. (Include info why these products are safer for baby and the whole family.)</a:t>
            </a:r>
          </a:p>
          <a:p>
            <a:pPr marL="0" marR="0" lvl="0" indent="0" algn="l" rtl="0">
              <a:spcBef>
                <a:spcPts val="407"/>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*MIGHTY SMART “Smart Candy” with books and fun pens for a grade schooler.				</a:t>
            </a:r>
          </a:p>
          <a:p>
            <a:pPr marL="0" marR="0" lvl="0" indent="0" algn="l" rtl="0">
              <a:spcBef>
                <a:spcPts val="407"/>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*Vita-Lea, Meal Shakes and a SHAKLEE Shaker with a fun wake-up alarm clock.</a:t>
            </a:r>
            <a:r>
              <a:rPr lang="en-US" sz="1100" b="0" i="0" u="none" strike="noStrike" cap="none" baseline="0" dirty="0">
                <a:solidFill>
                  <a:schemeClr val="dk1"/>
                </a:solidFill>
                <a:latin typeface="Arial"/>
                <a:ea typeface="Arial"/>
                <a:cs typeface="Arial"/>
                <a:sym typeface="Arial"/>
              </a:rPr>
              <a:t>	</a:t>
            </a:r>
          </a:p>
          <a:p>
            <a:pPr marL="0" marR="0" lvl="0" indent="0" algn="l" rtl="0">
              <a:spcBef>
                <a:spcPts val="407"/>
              </a:spcBef>
              <a:buClr>
                <a:srgbClr val="741B47"/>
              </a:buClr>
              <a:buSzPct val="25000"/>
              <a:buFont typeface="Arial"/>
              <a:buNone/>
            </a:pPr>
            <a:r>
              <a:rPr lang="en-US" sz="1800" b="1" i="0" u="none" strike="noStrike" cap="none" baseline="0" dirty="0">
                <a:solidFill>
                  <a:srgbClr val="741B47"/>
                </a:solidFill>
                <a:latin typeface="Arial"/>
                <a:ea typeface="Arial"/>
                <a:cs typeface="Arial"/>
                <a:sym typeface="Arial"/>
              </a:rPr>
              <a:t>A COLDS &amp; FLU PACKAGE</a:t>
            </a:r>
            <a:r>
              <a:rPr lang="en-US" sz="1800" b="0" i="0" u="none" strike="noStrike" cap="none" baseline="0" dirty="0">
                <a:solidFill>
                  <a:schemeClr val="dk1"/>
                </a:solidFill>
                <a:latin typeface="Arial"/>
                <a:ea typeface="Arial"/>
                <a:cs typeface="Arial"/>
                <a:sym typeface="Arial"/>
              </a:rPr>
              <a:t> (about $239) Alfalfa, Defend &amp; Resist, Extra Vita-Lea without Iron, Garlic, GERM OFF Wipes, </a:t>
            </a:r>
            <a:r>
              <a:rPr lang="en-US" sz="1800" b="0" i="0" u="none" strike="noStrike" cap="none" baseline="0" dirty="0" err="1">
                <a:solidFill>
                  <a:schemeClr val="dk1"/>
                </a:solidFill>
                <a:latin typeface="Arial"/>
                <a:ea typeface="Arial"/>
                <a:cs typeface="Arial"/>
                <a:sym typeface="Arial"/>
              </a:rPr>
              <a:t>Liqui</a:t>
            </a:r>
            <a:r>
              <a:rPr lang="en-US" sz="1800" b="0" i="0" u="none" strike="noStrike" cap="none" baseline="0" dirty="0">
                <a:solidFill>
                  <a:schemeClr val="dk1"/>
                </a:solidFill>
                <a:latin typeface="Arial"/>
                <a:ea typeface="Arial"/>
                <a:cs typeface="Arial"/>
                <a:sym typeface="Arial"/>
              </a:rPr>
              <a:t>-Lea, </a:t>
            </a:r>
            <a:r>
              <a:rPr lang="en-US" sz="1800" b="0" i="0" u="none" strike="noStrike" cap="none" baseline="0" dirty="0" err="1">
                <a:solidFill>
                  <a:schemeClr val="dk1"/>
                </a:solidFill>
                <a:latin typeface="Arial"/>
                <a:ea typeface="Arial"/>
                <a:cs typeface="Arial"/>
                <a:sym typeface="Arial"/>
              </a:rPr>
              <a:t>Optiflora</a:t>
            </a:r>
            <a:r>
              <a:rPr lang="en-US" sz="1800" b="0" i="0" u="none" strike="noStrike" cap="none" baseline="0" dirty="0">
                <a:solidFill>
                  <a:schemeClr val="dk1"/>
                </a:solidFill>
                <a:latin typeface="Arial"/>
                <a:ea typeface="Arial"/>
                <a:cs typeface="Arial"/>
                <a:sym typeface="Arial"/>
              </a:rPr>
              <a:t> Pro-biotic, Performance Lemon Lime, Performance Orange, Vita-C Chewable, Vita-C Tablet, Vitamin D3, Zinc.</a:t>
            </a:r>
            <a:r>
              <a:rPr lang="en-US" sz="11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8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dirty="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2035" b="1" i="0" u="none" strike="noStrike" cap="none" baseline="0" dirty="0">
                <a:solidFill>
                  <a:schemeClr val="dk1"/>
                </a:solidFill>
                <a:latin typeface="Calibri"/>
                <a:ea typeface="Calibri"/>
                <a:cs typeface="Calibri"/>
                <a:sym typeface="Calibri"/>
              </a:rPr>
              <a:t>	</a:t>
            </a:r>
          </a:p>
          <a:p>
            <a:pPr marL="514350" marR="0" lvl="0" indent="-387350" algn="l" rtl="0">
              <a:spcBef>
                <a:spcPts val="407"/>
              </a:spcBef>
              <a:buClr>
                <a:schemeClr val="dk1"/>
              </a:buClr>
              <a:buFont typeface="Calibri"/>
              <a:buNone/>
            </a:pPr>
            <a:endParaRPr sz="2035" b="0" i="0" u="none" strike="noStrike" cap="none" baseline="0" dirty="0">
              <a:solidFill>
                <a:schemeClr val="dk1"/>
              </a:solidFill>
              <a:latin typeface="Calibri"/>
              <a:ea typeface="Calibri"/>
              <a:cs typeface="Calibri"/>
              <a:sym typeface="Calibri"/>
            </a:endParaRPr>
          </a:p>
        </p:txBody>
      </p:sp>
      <p:pic>
        <p:nvPicPr>
          <p:cNvPr id="4" name="Picture 3" descr="http://www.mcdanielmusiccamp.com/p/2015/11/free-christmas-gifts-5zqx5ab2.jpg"/>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2667000" cy="1567815"/>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Shape 119"/>
          <p:cNvSpPr txBox="1">
            <a:spLocks noGrp="1"/>
          </p:cNvSpPr>
          <p:nvPr>
            <p:ph type="title"/>
          </p:nvPr>
        </p:nvSpPr>
        <p:spPr>
          <a:xfrm>
            <a:off x="1506688" y="348343"/>
            <a:ext cx="5881688" cy="1362075"/>
          </a:xfrm>
          <a:prstGeom prst="rect">
            <a:avLst/>
          </a:prstGeom>
          <a:noFill/>
          <a:ln w="9525" cap="flat" cmpd="sng">
            <a:solidFill>
              <a:srgbClr val="31859B"/>
            </a:solidFill>
            <a:prstDash val="solid"/>
            <a:round/>
            <a:headEnd type="none" w="med" len="med"/>
            <a:tailEnd type="none" w="med" len="med"/>
          </a:ln>
        </p:spPr>
        <p:txBody>
          <a:bodyPr lIns="91425" tIns="45700" rIns="91425" bIns="45700" anchor="b" anchorCtr="0">
            <a:noAutofit/>
          </a:bodyPr>
          <a:lstStyle/>
          <a:p>
            <a:pPr marL="0" marR="0" lvl="0" indent="0" algn="l" rtl="0">
              <a:spcBef>
                <a:spcPts val="0"/>
              </a:spcBef>
              <a:buClr>
                <a:srgbClr val="537E2F"/>
              </a:buClr>
              <a:buSzPct val="25000"/>
              <a:buFont typeface="Calibri"/>
              <a:buNone/>
            </a:pPr>
            <a:r>
              <a:rPr lang="en-US" sz="4400" b="1" i="0" u="none" strike="noStrike" cap="none" baseline="0">
                <a:solidFill>
                  <a:srgbClr val="537E2F"/>
                </a:solidFill>
                <a:latin typeface="Calibri"/>
                <a:ea typeface="Calibri"/>
                <a:cs typeface="Calibri"/>
                <a:sym typeface="Calibri"/>
              </a:rPr>
              <a:t>100 DAYS TO AMAZING</a:t>
            </a:r>
            <a:br>
              <a:rPr lang="en-US" sz="4400" b="1" i="0" u="none" strike="noStrike" cap="none" baseline="0">
                <a:solidFill>
                  <a:srgbClr val="537E2F"/>
                </a:solidFill>
                <a:latin typeface="Calibri"/>
                <a:ea typeface="Calibri"/>
                <a:cs typeface="Calibri"/>
                <a:sym typeface="Calibri"/>
              </a:rPr>
            </a:br>
            <a:r>
              <a:rPr lang="en-US" sz="3200" b="1" i="0" u="none" strike="noStrike" cap="none" baseline="0">
                <a:solidFill>
                  <a:srgbClr val="537E2F"/>
                </a:solidFill>
                <a:latin typeface="Calibri"/>
                <a:ea typeface="Calibri"/>
                <a:cs typeface="Calibri"/>
                <a:sym typeface="Calibri"/>
              </a:rPr>
              <a:t>FALL BUSINESS TRAINING 2015</a:t>
            </a:r>
          </a:p>
        </p:txBody>
      </p:sp>
      <p:sp>
        <p:nvSpPr>
          <p:cNvPr id="120" name="Shape 120"/>
          <p:cNvSpPr txBox="1">
            <a:spLocks noGrp="1"/>
          </p:cNvSpPr>
          <p:nvPr>
            <p:ph type="body" idx="1"/>
          </p:nvPr>
        </p:nvSpPr>
        <p:spPr>
          <a:xfrm>
            <a:off x="1192904" y="1924376"/>
            <a:ext cx="6195472" cy="1308577"/>
          </a:xfrm>
          <a:prstGeom prst="rect">
            <a:avLst/>
          </a:prstGeom>
          <a:noFill/>
          <a:ln w="9525" cap="flat" cmpd="sng">
            <a:solidFill>
              <a:srgbClr val="205867"/>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Clr>
                <a:schemeClr val="dk1"/>
              </a:buClr>
              <a:buSzPct val="25000"/>
              <a:buFont typeface="Arial"/>
              <a:buNone/>
            </a:pPr>
            <a:r>
              <a:rPr lang="en-US" sz="3200" b="0" i="0" u="none" strike="noStrike" cap="none" baseline="0" dirty="0">
                <a:solidFill>
                  <a:schemeClr val="dk1"/>
                </a:solidFill>
                <a:latin typeface="Calibri"/>
                <a:ea typeface="Calibri"/>
                <a:cs typeface="Calibri"/>
                <a:sym typeface="Calibri"/>
              </a:rPr>
              <a:t>	</a:t>
            </a:r>
            <a:r>
              <a:rPr lang="en-US" sz="3200" b="0" i="0" u="none" strike="noStrike" cap="none" baseline="0" dirty="0" smtClean="0">
                <a:solidFill>
                  <a:schemeClr val="dk1"/>
                </a:solidFill>
                <a:latin typeface="Calibri"/>
                <a:ea typeface="Calibri"/>
                <a:cs typeface="Calibri"/>
                <a:sym typeface="Calibri"/>
              </a:rPr>
              <a:t>Session </a:t>
            </a:r>
            <a:r>
              <a:rPr lang="en-US" sz="3200" b="0" i="0" u="none" strike="noStrike" cap="none" baseline="0" dirty="0">
                <a:solidFill>
                  <a:schemeClr val="dk1"/>
                </a:solidFill>
                <a:latin typeface="Calibri"/>
                <a:ea typeface="Calibri"/>
                <a:cs typeface="Calibri"/>
                <a:sym typeface="Calibri"/>
              </a:rPr>
              <a:t>#</a:t>
            </a:r>
            <a:r>
              <a:rPr lang="en-US" sz="3200" b="0" i="0" u="none" strike="noStrike" cap="none" baseline="0" dirty="0" smtClean="0">
                <a:solidFill>
                  <a:schemeClr val="dk1"/>
                </a:solidFill>
                <a:latin typeface="Calibri"/>
                <a:ea typeface="Calibri"/>
                <a:cs typeface="Calibri"/>
                <a:sym typeface="Calibri"/>
              </a:rPr>
              <a:t>12:  November 5th</a:t>
            </a:r>
            <a:endParaRPr lang="en-US" sz="3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Arial"/>
              <a:buNone/>
            </a:pPr>
            <a:r>
              <a:rPr lang="en-US" sz="3200" b="0" i="0" u="none" strike="noStrike" cap="none" baseline="0" dirty="0" smtClean="0">
                <a:solidFill>
                  <a:schemeClr val="dk1"/>
                </a:solidFill>
                <a:latin typeface="Calibri"/>
                <a:ea typeface="Calibri"/>
                <a:cs typeface="Calibri"/>
                <a:sym typeface="Calibri"/>
              </a:rPr>
              <a:t>The </a:t>
            </a:r>
            <a:r>
              <a:rPr lang="en-US" sz="3200" b="0" i="0" u="none" strike="noStrike" cap="none" baseline="0" dirty="0">
                <a:solidFill>
                  <a:schemeClr val="dk1"/>
                </a:solidFill>
                <a:latin typeface="Calibri"/>
                <a:ea typeface="Calibri"/>
                <a:cs typeface="Calibri"/>
                <a:sym typeface="Calibri"/>
              </a:rPr>
              <a:t>Art of Closing and Next Steps</a:t>
            </a:r>
          </a:p>
        </p:txBody>
      </p:sp>
      <p:pic>
        <p:nvPicPr>
          <p:cNvPr id="121" name="Shape 121"/>
          <p:cNvPicPr preferRelativeResize="0"/>
          <p:nvPr/>
        </p:nvPicPr>
        <p:blipFill rotWithShape="1">
          <a:blip r:embed="rId3">
            <a:alphaModFix/>
          </a:blip>
          <a:srcRect/>
          <a:stretch/>
        </p:blipFill>
        <p:spPr>
          <a:xfrm>
            <a:off x="7388381" y="4628037"/>
            <a:ext cx="1312478" cy="1948655"/>
          </a:xfrm>
          <a:prstGeom prst="rect">
            <a:avLst/>
          </a:prstGeom>
          <a:noFill/>
          <a:ln>
            <a:noFill/>
          </a:ln>
        </p:spPr>
      </p:pic>
      <p:sp>
        <p:nvSpPr>
          <p:cNvPr id="122" name="Shape 122"/>
          <p:cNvSpPr txBox="1"/>
          <p:nvPr/>
        </p:nvSpPr>
        <p:spPr>
          <a:xfrm>
            <a:off x="6966096" y="3624707"/>
            <a:ext cx="2057663"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b="0" i="0" u="none" strike="noStrike" cap="none" baseline="0" dirty="0">
                <a:solidFill>
                  <a:schemeClr val="dk1"/>
                </a:solidFill>
                <a:latin typeface="Calibri"/>
                <a:ea typeface="Calibri"/>
                <a:cs typeface="Calibri"/>
                <a:sym typeface="Calibri"/>
              </a:rPr>
              <a:t>Senior Executive Coordinator </a:t>
            </a:r>
            <a:endParaRPr lang="en-US" sz="1800" b="0" i="0" u="none" strike="noStrike" cap="none" baseline="0" dirty="0" smtClean="0">
              <a:solidFill>
                <a:schemeClr val="dk1"/>
              </a:solidFill>
              <a:latin typeface="Calibri"/>
              <a:ea typeface="Calibri"/>
              <a:cs typeface="Calibri"/>
              <a:sym typeface="Calibri"/>
            </a:endParaRPr>
          </a:p>
          <a:p>
            <a:pPr marL="0" marR="0" lvl="0" indent="0" algn="ctr" rtl="0">
              <a:spcBef>
                <a:spcPts val="0"/>
              </a:spcBef>
              <a:buSzPct val="25000"/>
              <a:buNone/>
            </a:pPr>
            <a:r>
              <a:rPr lang="en-US" sz="1800" b="0" i="0" u="none" strike="noStrike" cap="none" baseline="0" dirty="0" smtClean="0">
                <a:solidFill>
                  <a:schemeClr val="dk1"/>
                </a:solidFill>
                <a:latin typeface="Calibri"/>
                <a:ea typeface="Calibri"/>
                <a:cs typeface="Calibri"/>
                <a:sym typeface="Calibri"/>
              </a:rPr>
              <a:t>Lisa </a:t>
            </a:r>
            <a:r>
              <a:rPr lang="en-US" sz="1800" b="0" i="0" u="none" strike="noStrike" cap="none" baseline="0" dirty="0">
                <a:solidFill>
                  <a:schemeClr val="dk1"/>
                </a:solidFill>
                <a:latin typeface="Calibri"/>
                <a:ea typeface="Calibri"/>
                <a:cs typeface="Calibri"/>
                <a:sym typeface="Calibri"/>
              </a:rPr>
              <a:t>Anderson</a:t>
            </a:r>
          </a:p>
        </p:txBody>
      </p:sp>
      <p:pic>
        <p:nvPicPr>
          <p:cNvPr id="123" name="Shape 123"/>
          <p:cNvPicPr preferRelativeResize="0"/>
          <p:nvPr/>
        </p:nvPicPr>
        <p:blipFill rotWithShape="1">
          <a:blip r:embed="rId4">
            <a:alphaModFix/>
          </a:blip>
          <a:srcRect/>
          <a:stretch/>
        </p:blipFill>
        <p:spPr>
          <a:xfrm>
            <a:off x="226633" y="4951192"/>
            <a:ext cx="1342380" cy="1625491"/>
          </a:xfrm>
          <a:prstGeom prst="rect">
            <a:avLst/>
          </a:prstGeom>
          <a:noFill/>
          <a:ln>
            <a:noFill/>
          </a:ln>
        </p:spPr>
      </p:pic>
      <p:pic>
        <p:nvPicPr>
          <p:cNvPr id="124" name="Shape 124"/>
          <p:cNvPicPr preferRelativeResize="0"/>
          <p:nvPr/>
        </p:nvPicPr>
        <p:blipFill rotWithShape="1">
          <a:blip r:embed="rId5">
            <a:alphaModFix/>
          </a:blip>
          <a:srcRect/>
          <a:stretch/>
        </p:blipFill>
        <p:spPr>
          <a:xfrm>
            <a:off x="1761122" y="5157330"/>
            <a:ext cx="1394303" cy="1419351"/>
          </a:xfrm>
          <a:prstGeom prst="rect">
            <a:avLst/>
          </a:prstGeom>
          <a:noFill/>
          <a:ln>
            <a:noFill/>
          </a:ln>
        </p:spPr>
      </p:pic>
      <p:sp>
        <p:nvSpPr>
          <p:cNvPr id="125" name="Shape 125"/>
          <p:cNvSpPr txBox="1"/>
          <p:nvPr/>
        </p:nvSpPr>
        <p:spPr>
          <a:xfrm>
            <a:off x="897824" y="4304871"/>
            <a:ext cx="2780911" cy="64633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0" i="0" u="none" strike="noStrike" cap="none" baseline="0">
                <a:solidFill>
                  <a:schemeClr val="dk1"/>
                </a:solidFill>
                <a:latin typeface="Calibri"/>
                <a:ea typeface="Calibri"/>
                <a:cs typeface="Calibri"/>
                <a:sym typeface="Calibri"/>
              </a:rPr>
              <a:t>Master Coordinators            Jo Coogan  &amp; Barb Lagoni</a:t>
            </a:r>
          </a:p>
        </p:txBody>
      </p:sp>
      <p:sp>
        <p:nvSpPr>
          <p:cNvPr id="126" name="Shape 126"/>
          <p:cNvSpPr/>
          <p:nvPr/>
        </p:nvSpPr>
        <p:spPr>
          <a:xfrm>
            <a:off x="5339400" y="3758337"/>
            <a:ext cx="1894999"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b="0" i="0" u="none" strike="noStrike" cap="none" baseline="0" dirty="0">
                <a:solidFill>
                  <a:schemeClr val="dk1"/>
                </a:solidFill>
                <a:latin typeface="Calibri"/>
                <a:ea typeface="Calibri"/>
                <a:cs typeface="Calibri"/>
                <a:sym typeface="Calibri"/>
              </a:rPr>
              <a:t>Senior  Coordinator</a:t>
            </a:r>
          </a:p>
          <a:p>
            <a:pPr marL="0" marR="0" lvl="0" indent="0" algn="ctr" rtl="0">
              <a:spcBef>
                <a:spcPts val="0"/>
              </a:spcBef>
              <a:buSzPct val="25000"/>
              <a:buNone/>
            </a:pPr>
            <a:r>
              <a:rPr lang="en-US" sz="1800" b="0" i="0" u="none" strike="noStrike" cap="none" baseline="0" dirty="0">
                <a:solidFill>
                  <a:schemeClr val="dk1"/>
                </a:solidFill>
                <a:latin typeface="Calibri"/>
                <a:ea typeface="Calibri"/>
                <a:cs typeface="Calibri"/>
                <a:sym typeface="Calibri"/>
              </a:rPr>
              <a:t>Becky Choate</a:t>
            </a:r>
          </a:p>
        </p:txBody>
      </p:sp>
      <p:pic>
        <p:nvPicPr>
          <p:cNvPr id="129" name="Shape 129"/>
          <p:cNvPicPr preferRelativeResize="0"/>
          <p:nvPr/>
        </p:nvPicPr>
        <p:blipFill rotWithShape="1">
          <a:blip r:embed="rId6">
            <a:alphaModFix/>
          </a:blip>
          <a:srcRect/>
          <a:stretch/>
        </p:blipFill>
        <p:spPr>
          <a:xfrm>
            <a:off x="5502753" y="4876014"/>
            <a:ext cx="1731643" cy="1700668"/>
          </a:xfrm>
          <a:prstGeom prst="rect">
            <a:avLst/>
          </a:prstGeom>
          <a:noFill/>
          <a:ln>
            <a:noFill/>
          </a:ln>
        </p:spPr>
      </p:pic>
      <p:pic>
        <p:nvPicPr>
          <p:cNvPr id="13" name="Picture 12"/>
          <p:cNvPicPr>
            <a:picLocks noChangeAspect="1"/>
          </p:cNvPicPr>
          <p:nvPr/>
        </p:nvPicPr>
        <p:blipFill>
          <a:blip r:embed="rId7"/>
          <a:stretch>
            <a:fillRect/>
          </a:stretch>
        </p:blipFill>
        <p:spPr>
          <a:xfrm>
            <a:off x="3935852" y="4681666"/>
            <a:ext cx="1380802" cy="2004162"/>
          </a:xfrm>
          <a:prstGeom prst="rect">
            <a:avLst/>
          </a:prstGeom>
        </p:spPr>
      </p:pic>
      <p:sp>
        <p:nvSpPr>
          <p:cNvPr id="2" name="TextBox 1"/>
          <p:cNvSpPr txBox="1"/>
          <p:nvPr/>
        </p:nvSpPr>
        <p:spPr>
          <a:xfrm>
            <a:off x="3505201" y="3776968"/>
            <a:ext cx="1997552" cy="923330"/>
          </a:xfrm>
          <a:prstGeom prst="rect">
            <a:avLst/>
          </a:prstGeom>
          <a:noFill/>
        </p:spPr>
        <p:txBody>
          <a:bodyPr wrap="square" rtlCol="0">
            <a:spAutoFit/>
          </a:bodyPr>
          <a:lstStyle/>
          <a:p>
            <a:pPr algn="ctr"/>
            <a:r>
              <a:rPr lang="en-US" sz="1800" dirty="0">
                <a:latin typeface="Calibri" panose="020F0502020204030204" pitchFamily="34" charset="0"/>
                <a:cs typeface="Calibri" panose="020F0502020204030204" pitchFamily="34" charset="0"/>
              </a:rPr>
              <a:t> Executive Coordinator</a:t>
            </a:r>
          </a:p>
          <a:p>
            <a:pPr algn="ctr"/>
            <a:r>
              <a:rPr lang="en-US" sz="1800" dirty="0">
                <a:latin typeface="Calibri" panose="020F0502020204030204" pitchFamily="34" charset="0"/>
                <a:cs typeface="Calibri" panose="020F0502020204030204" pitchFamily="34" charset="0"/>
              </a:rPr>
              <a:t>Ashley McDonald</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txBox="1">
            <a:spLocks noGrp="1"/>
          </p:cNvSpPr>
          <p:nvPr>
            <p:ph type="body" idx="1"/>
          </p:nvPr>
        </p:nvSpPr>
        <p:spPr>
          <a:xfrm>
            <a:off x="457200" y="1231600"/>
            <a:ext cx="8229600" cy="5426745"/>
          </a:xfrm>
          <a:prstGeom prst="rect">
            <a:avLst/>
          </a:prstGeom>
          <a:noFill/>
          <a:ln>
            <a:noFill/>
          </a:ln>
        </p:spPr>
        <p:txBody>
          <a:bodyPr lIns="91425" tIns="45700" rIns="91425" bIns="45700" anchor="t" anchorCtr="0">
            <a:noAutofit/>
          </a:bodyPr>
          <a:lstStyle/>
          <a:p>
            <a:pPr marL="342900" marR="0" lvl="0" indent="-342900" algn="l" rtl="0">
              <a:spcBef>
                <a:spcPts val="0"/>
              </a:spcBef>
              <a:buClr>
                <a:srgbClr val="6F6E6F"/>
              </a:buClr>
              <a:buSzPct val="100909"/>
              <a:buFont typeface="Arial"/>
              <a:buChar char="•"/>
            </a:pPr>
            <a:r>
              <a:rPr lang="en-US" b="0" i="0" u="none" strike="noStrike" cap="none" baseline="0" dirty="0">
                <a:solidFill>
                  <a:schemeClr val="tx1"/>
                </a:solidFill>
                <a:latin typeface="Calibri"/>
                <a:ea typeface="Calibri"/>
                <a:cs typeface="Calibri"/>
                <a:sym typeface="Calibri"/>
              </a:rPr>
              <a:t>Invite guests to the Fall Regionals …</a:t>
            </a:r>
          </a:p>
          <a:p>
            <a:pPr marL="342900" marR="0" lvl="0" indent="-342900" algn="l" rtl="0">
              <a:spcBef>
                <a:spcPts val="444"/>
              </a:spcBef>
              <a:buClr>
                <a:srgbClr val="6F6E6F"/>
              </a:buClr>
              <a:buSzPct val="100909"/>
              <a:buFont typeface="Arial"/>
              <a:buChar char="•"/>
            </a:pPr>
            <a:r>
              <a:rPr lang="en-US" b="0" i="0" u="none" strike="noStrike" cap="none" baseline="0" dirty="0">
                <a:solidFill>
                  <a:schemeClr val="tx1"/>
                </a:solidFill>
                <a:latin typeface="Calibri"/>
                <a:ea typeface="Calibri"/>
                <a:cs typeface="Calibri"/>
                <a:sym typeface="Calibri"/>
              </a:rPr>
              <a:t>Select  our holiday customer promotions for November and December to achieve our PV goals for each month.</a:t>
            </a:r>
          </a:p>
          <a:p>
            <a:pPr marL="342900" marR="0" lvl="0" indent="-342900" algn="l" rtl="0">
              <a:spcBef>
                <a:spcPts val="444"/>
              </a:spcBef>
              <a:buClr>
                <a:srgbClr val="6F6E6F"/>
              </a:buClr>
              <a:buSzPct val="100909"/>
              <a:buFont typeface="Arial"/>
              <a:buChar char="•"/>
            </a:pPr>
            <a:r>
              <a:rPr lang="en-US" b="0" i="0" u="none" strike="noStrike" cap="none" baseline="0" dirty="0">
                <a:solidFill>
                  <a:schemeClr val="tx1"/>
                </a:solidFill>
                <a:latin typeface="Calibri"/>
                <a:ea typeface="Calibri"/>
                <a:cs typeface="Calibri"/>
                <a:sym typeface="Calibri"/>
              </a:rPr>
              <a:t>Begin positioning our businesses for January 2016 and the first month of the new Shaklee Dream Trip Qualification Period ..   </a:t>
            </a:r>
          </a:p>
          <a:p>
            <a:pPr marL="0" marR="0" lvl="0" indent="0" algn="l" rtl="0">
              <a:spcBef>
                <a:spcPts val="444"/>
              </a:spcBef>
              <a:buClr>
                <a:srgbClr val="6F6E6F"/>
              </a:buClr>
              <a:buSzPct val="25000"/>
              <a:buFont typeface="Arial"/>
              <a:buNone/>
            </a:pPr>
            <a:r>
              <a:rPr lang="en-US" b="0" i="0" u="none" strike="noStrike" cap="none" baseline="0" dirty="0">
                <a:solidFill>
                  <a:schemeClr val="tx1"/>
                </a:solidFill>
                <a:latin typeface="Calibri"/>
                <a:ea typeface="Calibri"/>
                <a:cs typeface="Calibri"/>
                <a:sym typeface="Calibri"/>
              </a:rPr>
              <a:t>	 Ideally, initiating  conversations about:</a:t>
            </a:r>
          </a:p>
          <a:p>
            <a:pPr marL="0" marR="0" lvl="0" indent="0" algn="l" rtl="0">
              <a:spcBef>
                <a:spcPts val="444"/>
              </a:spcBef>
              <a:buClr>
                <a:srgbClr val="6F6E6F"/>
              </a:buClr>
              <a:buSzPct val="25000"/>
              <a:buFont typeface="Arial"/>
              <a:buNone/>
            </a:pPr>
            <a:r>
              <a:rPr lang="en-US" b="0" i="0" u="none" strike="noStrike" cap="none" baseline="0" dirty="0">
                <a:solidFill>
                  <a:schemeClr val="tx1"/>
                </a:solidFill>
                <a:latin typeface="Calibri"/>
                <a:ea typeface="Calibri"/>
                <a:cs typeface="Calibri"/>
                <a:sym typeface="Calibri"/>
              </a:rPr>
              <a:t>	-- earning additional discounts on products, </a:t>
            </a:r>
          </a:p>
          <a:p>
            <a:pPr marL="457200" marR="0" lvl="0" indent="0" algn="l" rtl="0">
              <a:spcBef>
                <a:spcPts val="444"/>
              </a:spcBef>
              <a:buClr>
                <a:srgbClr val="6F6E6F"/>
              </a:buClr>
              <a:buSzPct val="25000"/>
              <a:buFont typeface="Arial"/>
              <a:buNone/>
            </a:pPr>
            <a:r>
              <a:rPr lang="en-US" b="0" i="0" u="none" strike="noStrike" cap="none" baseline="0" dirty="0" smtClean="0">
                <a:solidFill>
                  <a:schemeClr val="tx1"/>
                </a:solidFill>
                <a:latin typeface="Calibri"/>
                <a:ea typeface="Calibri"/>
                <a:cs typeface="Calibri"/>
                <a:sym typeface="Calibri"/>
              </a:rPr>
              <a:t>        --</a:t>
            </a:r>
            <a:r>
              <a:rPr lang="en-US" b="0" i="0" u="none" strike="noStrike" cap="none" baseline="0" dirty="0">
                <a:solidFill>
                  <a:schemeClr val="tx1"/>
                </a:solidFill>
                <a:latin typeface="Calibri"/>
                <a:ea typeface="Calibri"/>
                <a:cs typeface="Calibri"/>
                <a:sym typeface="Calibri"/>
              </a:rPr>
              <a:t>sharing products that help  friends keep their families 		</a:t>
            </a:r>
            <a:r>
              <a:rPr lang="en-US" b="0" i="0" u="none" strike="noStrike" cap="none" dirty="0" smtClean="0">
                <a:solidFill>
                  <a:schemeClr val="tx1"/>
                </a:solidFill>
                <a:latin typeface="Calibri"/>
                <a:ea typeface="Calibri"/>
                <a:cs typeface="Calibri"/>
                <a:sym typeface="Calibri"/>
              </a:rPr>
              <a:t>     </a:t>
            </a:r>
            <a:r>
              <a:rPr lang="en-US" b="0" i="0" u="none" strike="noStrike" cap="none" baseline="0" dirty="0" smtClean="0">
                <a:solidFill>
                  <a:schemeClr val="tx1"/>
                </a:solidFill>
                <a:latin typeface="Calibri"/>
                <a:ea typeface="Calibri"/>
                <a:cs typeface="Calibri"/>
                <a:sym typeface="Calibri"/>
              </a:rPr>
              <a:t>healthy </a:t>
            </a:r>
            <a:r>
              <a:rPr lang="en-US" b="0" i="0" u="none" strike="noStrike" cap="none" baseline="0" dirty="0">
                <a:solidFill>
                  <a:schemeClr val="tx1"/>
                </a:solidFill>
                <a:latin typeface="Calibri"/>
                <a:ea typeface="Calibri"/>
                <a:cs typeface="Calibri"/>
                <a:sym typeface="Calibri"/>
              </a:rPr>
              <a:t>through the holidays</a:t>
            </a:r>
          </a:p>
          <a:p>
            <a:pPr marL="0" marR="0" lvl="0" indent="0" algn="l" rtl="0">
              <a:spcBef>
                <a:spcPts val="444"/>
              </a:spcBef>
              <a:buClr>
                <a:srgbClr val="6F6E6F"/>
              </a:buClr>
              <a:buSzPct val="25000"/>
              <a:buFont typeface="Arial"/>
              <a:buNone/>
            </a:pPr>
            <a:r>
              <a:rPr lang="en-US" b="0" i="0" u="none" strike="noStrike" cap="none" baseline="0" dirty="0">
                <a:solidFill>
                  <a:schemeClr val="tx1"/>
                </a:solidFill>
                <a:latin typeface="Calibri"/>
                <a:ea typeface="Calibri"/>
                <a:cs typeface="Calibri"/>
                <a:sym typeface="Calibri"/>
              </a:rPr>
              <a:t>	-- learning if anyone is looking to start a home business come 		</a:t>
            </a:r>
            <a:r>
              <a:rPr lang="en-US" b="0" i="0" u="none" strike="noStrike" cap="none" dirty="0" smtClean="0">
                <a:solidFill>
                  <a:schemeClr val="tx1"/>
                </a:solidFill>
                <a:latin typeface="Calibri"/>
                <a:ea typeface="Calibri"/>
                <a:cs typeface="Calibri"/>
                <a:sym typeface="Calibri"/>
              </a:rPr>
              <a:t>       </a:t>
            </a:r>
            <a:r>
              <a:rPr lang="en-US" b="0" i="0" u="none" strike="noStrike" cap="none" baseline="0" dirty="0" smtClean="0">
                <a:solidFill>
                  <a:schemeClr val="tx1"/>
                </a:solidFill>
                <a:latin typeface="Calibri"/>
                <a:ea typeface="Calibri"/>
                <a:cs typeface="Calibri"/>
                <a:sym typeface="Calibri"/>
              </a:rPr>
              <a:t>January </a:t>
            </a:r>
            <a:r>
              <a:rPr lang="en-US" b="0" i="0" u="none" strike="noStrike" cap="none" baseline="0" dirty="0">
                <a:solidFill>
                  <a:schemeClr val="tx1"/>
                </a:solidFill>
                <a:latin typeface="Calibri"/>
                <a:ea typeface="Calibri"/>
                <a:cs typeface="Calibri"/>
                <a:sym typeface="Calibri"/>
              </a:rPr>
              <a:t>, </a:t>
            </a:r>
            <a:r>
              <a:rPr lang="en-US" b="0" i="0" u="none" strike="noStrike" cap="none" baseline="0" dirty="0" err="1">
                <a:solidFill>
                  <a:schemeClr val="tx1"/>
                </a:solidFill>
                <a:latin typeface="Calibri"/>
                <a:ea typeface="Calibri"/>
                <a:cs typeface="Calibri"/>
                <a:sym typeface="Calibri"/>
              </a:rPr>
              <a:t>etc</a:t>
            </a:r>
            <a:endParaRPr lang="en-US" b="0" i="0" u="none" strike="noStrike" cap="none" baseline="0" dirty="0">
              <a:solidFill>
                <a:schemeClr val="tx1"/>
              </a:solidFill>
              <a:latin typeface="Calibri"/>
              <a:ea typeface="Calibri"/>
              <a:cs typeface="Calibri"/>
              <a:sym typeface="Calibri"/>
            </a:endParaRPr>
          </a:p>
          <a:p>
            <a:pPr marL="457200" marR="0" lvl="0" indent="0" algn="l" rtl="0">
              <a:spcBef>
                <a:spcPts val="444"/>
              </a:spcBef>
              <a:buClr>
                <a:srgbClr val="6F6E6F"/>
              </a:buClr>
              <a:buSzPct val="25000"/>
              <a:buFont typeface="Arial"/>
              <a:buNone/>
            </a:pPr>
            <a:r>
              <a:rPr lang="en-US" b="0" i="0" u="none" strike="noStrike" cap="none" baseline="0" dirty="0" smtClean="0">
                <a:solidFill>
                  <a:schemeClr val="tx1"/>
                </a:solidFill>
                <a:latin typeface="Calibri"/>
                <a:ea typeface="Calibri"/>
                <a:cs typeface="Calibri"/>
                <a:sym typeface="Calibri"/>
              </a:rPr>
              <a:t>        -- </a:t>
            </a:r>
            <a:r>
              <a:rPr lang="en-US" b="0" i="0" u="none" strike="noStrike" cap="none" baseline="0" dirty="0">
                <a:solidFill>
                  <a:schemeClr val="tx1"/>
                </a:solidFill>
                <a:latin typeface="Calibri"/>
                <a:ea typeface="Calibri"/>
                <a:cs typeface="Calibri"/>
                <a:sym typeface="Calibri"/>
              </a:rPr>
              <a:t>Inviting people to webinars,  conference calls and </a:t>
            </a:r>
            <a:r>
              <a:rPr lang="en-US" b="0" i="0" u="none" strike="noStrike" cap="none" baseline="0" dirty="0" smtClean="0">
                <a:solidFill>
                  <a:schemeClr val="tx1"/>
                </a:solidFill>
                <a:latin typeface="Calibri"/>
                <a:ea typeface="Calibri"/>
                <a:cs typeface="Calibri"/>
                <a:sym typeface="Calibri"/>
              </a:rPr>
              <a:t>appointments </a:t>
            </a:r>
            <a:endParaRPr lang="en-US" b="0" i="0" u="none" strike="noStrike" cap="none" baseline="0" dirty="0">
              <a:solidFill>
                <a:schemeClr val="tx1"/>
              </a:solidFill>
              <a:latin typeface="Calibri"/>
              <a:ea typeface="Calibri"/>
              <a:cs typeface="Calibri"/>
              <a:sym typeface="Calibri"/>
            </a:endParaRPr>
          </a:p>
          <a:p>
            <a:pPr marL="0" marR="0" lvl="0" indent="0" algn="l" rtl="0">
              <a:spcBef>
                <a:spcPts val="444"/>
              </a:spcBef>
              <a:buClr>
                <a:srgbClr val="6F6E6F"/>
              </a:buClr>
              <a:buSzPct val="25000"/>
              <a:buFont typeface="Arial"/>
              <a:buNone/>
            </a:pPr>
            <a:r>
              <a:rPr lang="en-US" b="0" i="0" u="none" strike="noStrike" cap="none" baseline="0" dirty="0">
                <a:solidFill>
                  <a:schemeClr val="tx1"/>
                </a:solidFill>
                <a:latin typeface="Calibri"/>
                <a:ea typeface="Calibri"/>
                <a:cs typeface="Calibri"/>
                <a:sym typeface="Calibri"/>
              </a:rPr>
              <a:t>	-- sending links to Shaklee.TV and Shaklee Effect </a:t>
            </a:r>
            <a:r>
              <a:rPr lang="en-US" b="0" i="0" u="none" strike="noStrike" cap="none" baseline="0" dirty="0" smtClean="0">
                <a:solidFill>
                  <a:schemeClr val="tx1"/>
                </a:solidFill>
                <a:latin typeface="Calibri"/>
                <a:ea typeface="Calibri"/>
                <a:cs typeface="Calibri"/>
                <a:sym typeface="Calibri"/>
              </a:rPr>
              <a:t>vide</a:t>
            </a:r>
            <a:r>
              <a:rPr lang="en-US" sz="2220" b="0" i="0" u="none" strike="noStrike" cap="none" baseline="0" dirty="0" smtClean="0">
                <a:solidFill>
                  <a:schemeClr val="tx1"/>
                </a:solidFill>
                <a:latin typeface="Calibri"/>
                <a:ea typeface="Calibri"/>
                <a:cs typeface="Calibri"/>
                <a:sym typeface="Calibri"/>
              </a:rPr>
              <a:t>os</a:t>
            </a:r>
          </a:p>
          <a:p>
            <a:pPr marL="0" marR="0" lvl="0" indent="0" algn="l" rtl="0">
              <a:spcBef>
                <a:spcPts val="444"/>
              </a:spcBef>
              <a:buClr>
                <a:srgbClr val="6F6E6F"/>
              </a:buClr>
              <a:buSzPct val="25000"/>
              <a:buFont typeface="Arial"/>
              <a:buNone/>
            </a:pPr>
            <a:r>
              <a:rPr lang="en-US" sz="2220" dirty="0">
                <a:solidFill>
                  <a:schemeClr val="tx1"/>
                </a:solidFill>
              </a:rPr>
              <a:t> </a:t>
            </a:r>
            <a:r>
              <a:rPr lang="en-US" sz="2220" dirty="0" smtClean="0">
                <a:solidFill>
                  <a:schemeClr val="tx1"/>
                </a:solidFill>
              </a:rPr>
              <a:t>                                                                                                    </a:t>
            </a:r>
            <a:r>
              <a:rPr lang="en-US" sz="2220" dirty="0" err="1" smtClean="0">
                <a:solidFill>
                  <a:schemeClr val="tx1"/>
                </a:solidFill>
              </a:rPr>
              <a:t>becky</a:t>
            </a:r>
            <a:endParaRPr lang="en-US" sz="2220" b="0" i="0" u="none" strike="noStrike" cap="none" baseline="0" dirty="0">
              <a:solidFill>
                <a:schemeClr val="tx1"/>
              </a:solidFill>
              <a:latin typeface="Calibri"/>
              <a:ea typeface="Calibri"/>
              <a:cs typeface="Calibri"/>
              <a:sym typeface="Calibri"/>
            </a:endParaRPr>
          </a:p>
        </p:txBody>
      </p:sp>
      <p:sp>
        <p:nvSpPr>
          <p:cNvPr id="135" name="Shape 135"/>
          <p:cNvSpPr txBox="1">
            <a:spLocks noGrp="1"/>
          </p:cNvSpPr>
          <p:nvPr>
            <p:ph type="title"/>
          </p:nvPr>
        </p:nvSpPr>
        <p:spPr>
          <a:xfrm>
            <a:off x="457200" y="357754"/>
            <a:ext cx="5411122" cy="700652"/>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November Strategies</a:t>
            </a:r>
          </a:p>
        </p:txBody>
      </p:sp>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1073975" y="348929"/>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Report from New York Fall Regionals </a:t>
            </a:r>
          </a:p>
        </p:txBody>
      </p:sp>
      <p:sp>
        <p:nvSpPr>
          <p:cNvPr id="141" name="Shape 141"/>
          <p:cNvSpPr txBox="1">
            <a:spLocks noGrp="1"/>
          </p:cNvSpPr>
          <p:nvPr>
            <p:ph type="body" idx="1"/>
          </p:nvPr>
        </p:nvSpPr>
        <p:spPr>
          <a:xfrm>
            <a:off x="914400" y="1726891"/>
            <a:ext cx="8229600" cy="3645300"/>
          </a:xfrm>
          <a:prstGeom prst="rect">
            <a:avLst/>
          </a:prstGeom>
          <a:noFill/>
          <a:ln>
            <a:noFill/>
          </a:ln>
        </p:spPr>
        <p:txBody>
          <a:bodyPr lIns="91425" tIns="45700" rIns="91425" bIns="45700" anchor="t" anchorCtr="0">
            <a:noAutofit/>
          </a:bodyPr>
          <a:lstStyle/>
          <a:p>
            <a:pPr marL="1371600" marR="0" lvl="0" indent="457200" algn="l" rtl="0">
              <a:spcBef>
                <a:spcPts val="0"/>
              </a:spcBef>
              <a:buNone/>
            </a:pPr>
            <a:r>
              <a:rPr lang="en-US" sz="2400" b="0" i="0" u="none" strike="noStrike" cap="none" baseline="0">
                <a:solidFill>
                  <a:schemeClr val="dk1"/>
                </a:solidFill>
                <a:latin typeface="Calibri"/>
                <a:ea typeface="Calibri"/>
                <a:cs typeface="Calibri"/>
                <a:sym typeface="Calibri"/>
              </a:rPr>
              <a:t>Top priority this week ..  INVITE guests to Friday night of Fall Regionals ..   To hear Roger Barnett and his vision for the coming year … </a:t>
            </a:r>
          </a:p>
        </p:txBody>
      </p:sp>
      <p:pic>
        <p:nvPicPr>
          <p:cNvPr id="142" name="Shape 142"/>
          <p:cNvPicPr preferRelativeResize="0"/>
          <p:nvPr/>
        </p:nvPicPr>
        <p:blipFill rotWithShape="1">
          <a:blip r:embed="rId3">
            <a:alphaModFix/>
          </a:blip>
          <a:srcRect/>
          <a:stretch/>
        </p:blipFill>
        <p:spPr>
          <a:xfrm>
            <a:off x="4267200" y="3505200"/>
            <a:ext cx="3538247" cy="2358832"/>
          </a:xfrm>
          <a:prstGeom prst="rect">
            <a:avLst/>
          </a:prstGeom>
          <a:noFill/>
          <a:ln>
            <a:noFill/>
          </a:ln>
        </p:spPr>
      </p:pic>
      <p:pic>
        <p:nvPicPr>
          <p:cNvPr id="143" name="Shape 143"/>
          <p:cNvPicPr preferRelativeResize="0"/>
          <p:nvPr/>
        </p:nvPicPr>
        <p:blipFill rotWithShape="1">
          <a:blip r:embed="rId4">
            <a:alphaModFix/>
          </a:blip>
          <a:srcRect/>
          <a:stretch/>
        </p:blipFill>
        <p:spPr>
          <a:xfrm>
            <a:off x="563750" y="1726889"/>
            <a:ext cx="1798450" cy="3136800"/>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Shape 148"/>
          <p:cNvPicPr preferRelativeResize="0">
            <a:picLocks noGrp="1"/>
          </p:cNvPicPr>
          <p:nvPr>
            <p:ph type="body" idx="1"/>
          </p:nvPr>
        </p:nvPicPr>
        <p:blipFill rotWithShape="1">
          <a:blip r:embed="rId3">
            <a:alphaModFix/>
          </a:blip>
          <a:srcRect l="2961" r="2962"/>
          <a:stretch/>
        </p:blipFill>
        <p:spPr>
          <a:xfrm>
            <a:off x="457200" y="1790341"/>
            <a:ext cx="8229600" cy="3645300"/>
          </a:xfrm>
          <a:prstGeom prst="rect">
            <a:avLst/>
          </a:prstGeom>
          <a:noFill/>
          <a:ln>
            <a:noFill/>
          </a:ln>
        </p:spPr>
      </p:pic>
      <p:sp>
        <p:nvSpPr>
          <p:cNvPr id="149" name="Shape 149"/>
          <p:cNvSpPr txBox="1">
            <a:spLocks noGrp="1"/>
          </p:cNvSpPr>
          <p:nvPr>
            <p:ph type="title"/>
          </p:nvPr>
        </p:nvSpPr>
        <p:spPr>
          <a:xfrm>
            <a:off x="457200" y="635049"/>
            <a:ext cx="8229600" cy="10218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000" b="0" i="0" u="none" strike="noStrike" cap="none" baseline="0">
                <a:solidFill>
                  <a:schemeClr val="dk1"/>
                </a:solidFill>
                <a:latin typeface="Calibri"/>
                <a:ea typeface="Calibri"/>
                <a:cs typeface="Calibri"/>
                <a:sym typeface="Calibri"/>
              </a:rPr>
              <a:t>November 21 – Live Broadcast Announcing</a:t>
            </a:r>
            <a:br>
              <a:rPr lang="en-US" sz="3000" b="0" i="0" u="none" strike="noStrike" cap="none" baseline="0">
                <a:solidFill>
                  <a:schemeClr val="dk1"/>
                </a:solidFill>
                <a:latin typeface="Calibri"/>
                <a:ea typeface="Calibri"/>
                <a:cs typeface="Calibri"/>
                <a:sym typeface="Calibri"/>
              </a:rPr>
            </a:br>
            <a:r>
              <a:rPr lang="en-US" sz="3000" b="0" i="0" u="none" strike="noStrike" cap="none" baseline="0">
                <a:solidFill>
                  <a:schemeClr val="dk1"/>
                </a:solidFill>
                <a:latin typeface="Calibri"/>
                <a:ea typeface="Calibri"/>
                <a:cs typeface="Calibri"/>
                <a:sym typeface="Calibri"/>
              </a:rPr>
              <a:t>Results From 100 Days to Amazing !!!</a:t>
            </a:r>
          </a:p>
        </p:txBody>
      </p:sp>
      <p:sp>
        <p:nvSpPr>
          <p:cNvPr id="150" name="Shape 150"/>
          <p:cNvSpPr txBox="1"/>
          <p:nvPr/>
        </p:nvSpPr>
        <p:spPr>
          <a:xfrm>
            <a:off x="457200" y="5569150"/>
            <a:ext cx="8165099" cy="1031099"/>
          </a:xfrm>
          <a:prstGeom prst="rect">
            <a:avLst/>
          </a:prstGeom>
          <a:solidFill>
            <a:srgbClr val="FFFFFF"/>
          </a:solidFill>
          <a:ln>
            <a:noFill/>
          </a:ln>
        </p:spPr>
        <p:txBody>
          <a:bodyPr lIns="91425" tIns="91425" rIns="91425" bIns="91425" anchor="t" anchorCtr="0">
            <a:noAutofit/>
          </a:bodyPr>
          <a:lstStyle/>
          <a:p>
            <a:pPr algn="ctr">
              <a:spcBef>
                <a:spcPts val="0"/>
              </a:spcBef>
              <a:buNone/>
            </a:pPr>
            <a:r>
              <a:rPr lang="en-US" sz="2400" dirty="0"/>
              <a:t>Schedule a party for viewing the live broadcast announcing the exciting results &amp; possible new promotion</a:t>
            </a:r>
            <a:r>
              <a:rPr lang="en-US" sz="2400" dirty="0" smtClean="0"/>
              <a:t>.    </a:t>
            </a:r>
            <a:r>
              <a:rPr lang="en-US" sz="2400" dirty="0" err="1" smtClean="0"/>
              <a:t>lisa</a:t>
            </a:r>
            <a:endParaRPr lang="en-US" sz="2400" dirty="0"/>
          </a:p>
        </p:txBody>
      </p:sp>
    </p:spTree>
  </p:cSld>
  <p:clrMapOvr>
    <a:masterClrMapping/>
  </p:clrMapOvr>
  <p:transition spd="slow">
    <p:cut/>
  </p:transition>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TotalTime>
  <Words>1377</Words>
  <Application>Microsoft Office PowerPoint</Application>
  <PresentationFormat>On-screen Show (4:3)</PresentationFormat>
  <Paragraphs>258</Paragraphs>
  <Slides>28</Slides>
  <Notes>27</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Monday Wellness Webinars </vt:lpstr>
      <vt:lpstr> Note to God from Kids (Reader’s Digest) </vt:lpstr>
      <vt:lpstr>6 Free Shipping Deals    .. Good until Nov 20</vt:lpstr>
      <vt:lpstr>Give the Gift of Health with Shaklee--2015</vt:lpstr>
      <vt:lpstr>More Gift Ideas</vt:lpstr>
      <vt:lpstr>100 DAYS TO AMAZING FALL BUSINESS TRAINING 2015</vt:lpstr>
      <vt:lpstr>November Strategies</vt:lpstr>
      <vt:lpstr>Report from New York Fall Regionals </vt:lpstr>
      <vt:lpstr>November 21 – Live Broadcast Announcing Results From 100 Days to Amazing !!!</vt:lpstr>
      <vt:lpstr>Objectives for Session # 12  The Art of Closing and Next Steps</vt:lpstr>
      <vt:lpstr>Closing – Is Simply Guiding Our Prospective Customers and Distributors to the Next Step  </vt:lpstr>
      <vt:lpstr>Closing After a Product Conversation</vt:lpstr>
      <vt:lpstr>Examples of Good/ Better/ Best Packages</vt:lpstr>
      <vt:lpstr> Action Step to Close --Offer With a Deadline</vt:lpstr>
      <vt:lpstr>Closing After a Business Conversation</vt:lpstr>
      <vt:lpstr>Option # 1 -- The $1049 Gold Business Kit</vt:lpstr>
      <vt:lpstr>The $649 Gold Business Kit</vt:lpstr>
      <vt:lpstr>Closing After Strategy Conversation</vt:lpstr>
      <vt:lpstr>Thoughts on Closing</vt:lpstr>
      <vt:lpstr>3 Choices  in a Close of Business Launch  or Grand Opening Event </vt:lpstr>
      <vt:lpstr>Lisa – closing continued</vt:lpstr>
      <vt:lpstr>Lisa’s Closing – Offer Guidance in Helping them Make an Order </vt:lpstr>
      <vt:lpstr>Action Steps for Session #12 Positioning Our Businesses for Anticipated Promotion and January 2016 Kick Off</vt:lpstr>
      <vt:lpstr>Message from Chris</vt:lpstr>
      <vt:lpstr>Coming Up  November/ December 2015 Training Topics</vt:lpstr>
      <vt:lpstr>Free Membership Options</vt:lpstr>
      <vt:lpstr>Free Shipping AND Free Membership Options</vt:lpstr>
      <vt:lpstr>$10 Deals— With the Purchase of  these 3 Collections ( all can be customized with flavor of shake and Vitalizer options)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Monday Wellness Webinars </dc:title>
  <cp:lastModifiedBy> </cp:lastModifiedBy>
  <cp:revision>5</cp:revision>
  <dcterms:modified xsi:type="dcterms:W3CDTF">2015-11-12T16:18:20Z</dcterms:modified>
</cp:coreProperties>
</file>