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59"/>
  </p:notesMasterIdLst>
  <p:handoutMasterIdLst>
    <p:handoutMasterId r:id="rId60"/>
  </p:handoutMasterIdLst>
  <p:sldIdLst>
    <p:sldId id="256" r:id="rId2"/>
    <p:sldId id="257" r:id="rId3"/>
    <p:sldId id="258" r:id="rId4"/>
    <p:sldId id="259" r:id="rId5"/>
    <p:sldId id="260" r:id="rId6"/>
    <p:sldId id="261" r:id="rId7"/>
    <p:sldId id="262" r:id="rId8"/>
    <p:sldId id="319" r:id="rId9"/>
    <p:sldId id="316"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80" r:id="rId25"/>
    <p:sldId id="282" r:id="rId26"/>
    <p:sldId id="283" r:id="rId27"/>
    <p:sldId id="284" r:id="rId28"/>
    <p:sldId id="314" r:id="rId29"/>
    <p:sldId id="286" r:id="rId30"/>
    <p:sldId id="287" r:id="rId31"/>
    <p:sldId id="288" r:id="rId32"/>
    <p:sldId id="289" r:id="rId33"/>
    <p:sldId id="290" r:id="rId34"/>
    <p:sldId id="291" r:id="rId35"/>
    <p:sldId id="293" r:id="rId36"/>
    <p:sldId id="294" r:id="rId37"/>
    <p:sldId id="295" r:id="rId38"/>
    <p:sldId id="296" r:id="rId39"/>
    <p:sldId id="297" r:id="rId40"/>
    <p:sldId id="298" r:id="rId41"/>
    <p:sldId id="299" r:id="rId42"/>
    <p:sldId id="300" r:id="rId43"/>
    <p:sldId id="301" r:id="rId44"/>
    <p:sldId id="303" r:id="rId45"/>
    <p:sldId id="304" r:id="rId46"/>
    <p:sldId id="305" r:id="rId47"/>
    <p:sldId id="306" r:id="rId48"/>
    <p:sldId id="307" r:id="rId49"/>
    <p:sldId id="308" r:id="rId50"/>
    <p:sldId id="309" r:id="rId51"/>
    <p:sldId id="310" r:id="rId52"/>
    <p:sldId id="311" r:id="rId53"/>
    <p:sldId id="312" r:id="rId54"/>
    <p:sldId id="313" r:id="rId55"/>
    <p:sldId id="278" r:id="rId56"/>
    <p:sldId id="279" r:id="rId57"/>
    <p:sldId id="318" r:id="rId58"/>
  </p:sldIdLst>
  <p:sldSz cx="9144000" cy="6858000" type="screen4x3"/>
  <p:notesSz cx="6858000" cy="9083675"/>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7" d="100"/>
          <a:sy n="77" d="100"/>
        </p:scale>
        <p:origin x="-306" y="-72"/>
      </p:cViewPr>
      <p:guideLst>
        <p:guide orient="horz" pos="2160"/>
        <p:guide pos="2880"/>
      </p:guideLst>
    </p:cSldViewPr>
  </p:slideViewPr>
  <p:notesTextViewPr>
    <p:cViewPr>
      <p:scale>
        <a:sx n="1" d="1"/>
        <a:sy n="1" d="1"/>
      </p:scale>
      <p:origin x="0" y="0"/>
    </p:cViewPr>
  </p:notesTextViewPr>
  <p:sorterViewPr>
    <p:cViewPr>
      <p:scale>
        <a:sx n="138" d="100"/>
        <a:sy n="138" d="100"/>
      </p:scale>
      <p:origin x="0" y="1581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FAA16409-49A3-47C0-A913-657F6BA9F01A}" type="datetimeFigureOut">
              <a:rPr lang="en-US" smtClean="0"/>
              <a:t>11/5/2015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4DA9C49A-0DE6-4F3A-A2DC-867DF7F43D22}" type="slidenum">
              <a:rPr lang="en-US" smtClean="0"/>
              <a:t>‹#›</a:t>
            </a:fld>
            <a:endParaRPr lang="en-US"/>
          </a:p>
        </p:txBody>
      </p:sp>
    </p:spTree>
    <p:extLst>
      <p:ext uri="{BB962C8B-B14F-4D97-AF65-F5344CB8AC3E}">
        <p14:creationId xmlns:p14="http://schemas.microsoft.com/office/powerpoint/2010/main" val="33398511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1" y="0"/>
            <a:ext cx="2971799" cy="454184"/>
          </a:xfrm>
          <a:prstGeom prst="rect">
            <a:avLst/>
          </a:prstGeom>
          <a:noFill/>
          <a:ln>
            <a:noFill/>
          </a:ln>
        </p:spPr>
        <p:txBody>
          <a:bodyPr lIns="91425" tIns="91425" rIns="91425" bIns="91425" anchor="t"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 name="Shape 3"/>
          <p:cNvSpPr txBox="1">
            <a:spLocks noGrp="1"/>
          </p:cNvSpPr>
          <p:nvPr>
            <p:ph type="dt" idx="10"/>
          </p:nvPr>
        </p:nvSpPr>
        <p:spPr>
          <a:xfrm>
            <a:off x="3884613" y="0"/>
            <a:ext cx="2971799" cy="454184"/>
          </a:xfrm>
          <a:prstGeom prst="rect">
            <a:avLst/>
          </a:prstGeom>
          <a:noFill/>
          <a:ln>
            <a:noFill/>
          </a:ln>
        </p:spPr>
        <p:txBody>
          <a:bodyPr lIns="91425" tIns="91425" rIns="91425" bIns="91425" anchor="t" anchorCtr="0"/>
          <a:lstStyle>
            <a:lvl1pPr marL="0" marR="0" indent="0" algn="r"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 name="Shape 4"/>
          <p:cNvSpPr>
            <a:spLocks noGrp="1" noRot="1" noChangeAspect="1"/>
          </p:cNvSpPr>
          <p:nvPr>
            <p:ph type="sldImg" idx="3"/>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 name="Shape 5"/>
          <p:cNvSpPr txBox="1">
            <a:spLocks noGrp="1"/>
          </p:cNvSpPr>
          <p:nvPr>
            <p:ph type="body" idx="1"/>
          </p:nvPr>
        </p:nvSpPr>
        <p:spPr>
          <a:xfrm>
            <a:off x="685801" y="4314746"/>
            <a:ext cx="5486399" cy="4087654"/>
          </a:xfrm>
          <a:prstGeom prst="rect">
            <a:avLst/>
          </a:prstGeom>
          <a:noFill/>
          <a:ln>
            <a:noFill/>
          </a:ln>
        </p:spPr>
        <p:txBody>
          <a:bodyPr lIns="91425" tIns="91425" rIns="91425" bIns="91425" anchor="t"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200" b="0" i="0" u="none" strike="noStrike" cap="none" baseline="0">
                <a:solidFill>
                  <a:schemeClr val="dk1"/>
                </a:solidFill>
                <a:latin typeface="Calibri"/>
                <a:ea typeface="Calibri"/>
                <a:cs typeface="Calibri"/>
                <a:sym typeface="Calibri"/>
              </a:defRPr>
            </a:lvl2pPr>
            <a:lvl3pPr marL="914400" marR="0" indent="0" algn="l" rtl="0">
              <a:spcBef>
                <a:spcPts val="0"/>
              </a:spcBef>
              <a:defRPr sz="1200" b="0" i="0" u="none" strike="noStrike" cap="none" baseline="0">
                <a:solidFill>
                  <a:schemeClr val="dk1"/>
                </a:solidFill>
                <a:latin typeface="Calibri"/>
                <a:ea typeface="Calibri"/>
                <a:cs typeface="Calibri"/>
                <a:sym typeface="Calibri"/>
              </a:defRPr>
            </a:lvl3pPr>
            <a:lvl4pPr marL="1371600" marR="0" indent="0" algn="l" rtl="0">
              <a:spcBef>
                <a:spcPts val="0"/>
              </a:spcBef>
              <a:defRPr sz="1200" b="0" i="0" u="none" strike="noStrike" cap="none" baseline="0">
                <a:solidFill>
                  <a:schemeClr val="dk1"/>
                </a:solidFill>
                <a:latin typeface="Calibri"/>
                <a:ea typeface="Calibri"/>
                <a:cs typeface="Calibri"/>
                <a:sym typeface="Calibri"/>
              </a:defRPr>
            </a:lvl4pPr>
            <a:lvl5pPr marL="1828800" marR="0" indent="0" algn="l" rtl="0">
              <a:spcBef>
                <a:spcPts val="0"/>
              </a:spcBef>
              <a:defRPr sz="1200" b="0" i="0" u="none" strike="noStrike" cap="none" baseline="0">
                <a:solidFill>
                  <a:schemeClr val="dk1"/>
                </a:solidFill>
                <a:latin typeface="Calibri"/>
                <a:ea typeface="Calibri"/>
                <a:cs typeface="Calibri"/>
                <a:sym typeface="Calibri"/>
              </a:defRPr>
            </a:lvl5pPr>
            <a:lvl6pPr marL="2286000" marR="0" indent="0" algn="l" rtl="0">
              <a:spcBef>
                <a:spcPts val="0"/>
              </a:spcBef>
              <a:defRPr sz="1200" b="0" i="0" u="none" strike="noStrike" cap="none" baseline="0">
                <a:solidFill>
                  <a:schemeClr val="dk1"/>
                </a:solidFill>
                <a:latin typeface="Calibri"/>
                <a:ea typeface="Calibri"/>
                <a:cs typeface="Calibri"/>
                <a:sym typeface="Calibri"/>
              </a:defRPr>
            </a:lvl6pPr>
            <a:lvl7pPr marL="2743200" marR="0" indent="0" algn="l" rtl="0">
              <a:spcBef>
                <a:spcPts val="0"/>
              </a:spcBef>
              <a:defRPr sz="1200" b="0" i="0" u="none" strike="noStrike" cap="none" baseline="0">
                <a:solidFill>
                  <a:schemeClr val="dk1"/>
                </a:solidFill>
                <a:latin typeface="Calibri"/>
                <a:ea typeface="Calibri"/>
                <a:cs typeface="Calibri"/>
                <a:sym typeface="Calibri"/>
              </a:defRPr>
            </a:lvl7pPr>
            <a:lvl8pPr marL="3200400" marR="0" indent="0" algn="l" rtl="0">
              <a:spcBef>
                <a:spcPts val="0"/>
              </a:spcBef>
              <a:defRPr sz="1200" b="0" i="0" u="none" strike="noStrike" cap="none" baseline="0">
                <a:solidFill>
                  <a:schemeClr val="dk1"/>
                </a:solidFill>
                <a:latin typeface="Calibri"/>
                <a:ea typeface="Calibri"/>
                <a:cs typeface="Calibri"/>
                <a:sym typeface="Calibri"/>
              </a:defRPr>
            </a:lvl8pPr>
            <a:lvl9pPr marL="3657600" marR="0" indent="0" algn="l" rtl="0">
              <a:spcBef>
                <a:spcPts val="0"/>
              </a:spcBef>
              <a:defRPr sz="1200" b="0" i="0" u="none" strike="noStrike" cap="none" baseline="0">
                <a:solidFill>
                  <a:schemeClr val="dk1"/>
                </a:solidFill>
                <a:latin typeface="Calibri"/>
                <a:ea typeface="Calibri"/>
                <a:cs typeface="Calibri"/>
                <a:sym typeface="Calibri"/>
              </a:defRPr>
            </a:lvl9pPr>
          </a:lstStyle>
          <a:p>
            <a:endParaRPr/>
          </a:p>
        </p:txBody>
      </p:sp>
      <p:sp>
        <p:nvSpPr>
          <p:cNvPr id="6" name="Shape 6"/>
          <p:cNvSpPr txBox="1">
            <a:spLocks noGrp="1"/>
          </p:cNvSpPr>
          <p:nvPr>
            <p:ph type="ftr" idx="11"/>
          </p:nvPr>
        </p:nvSpPr>
        <p:spPr>
          <a:xfrm>
            <a:off x="1" y="8627915"/>
            <a:ext cx="2971799" cy="454184"/>
          </a:xfrm>
          <a:prstGeom prst="rect">
            <a:avLst/>
          </a:prstGeom>
          <a:noFill/>
          <a:ln>
            <a:noFill/>
          </a:ln>
        </p:spPr>
        <p:txBody>
          <a:bodyPr lIns="91425" tIns="91425" rIns="91425" bIns="91425" anchor="b"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 name="Shape 7"/>
          <p:cNvSpPr txBox="1">
            <a:spLocks noGrp="1"/>
          </p:cNvSpPr>
          <p:nvPr>
            <p:ph type="sldNum" idx="12"/>
          </p:nvPr>
        </p:nvSpPr>
        <p:spPr>
          <a:xfrm>
            <a:off x="3884613" y="8627915"/>
            <a:ext cx="2971799" cy="454184"/>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a:t>
            </a:fld>
            <a:endParaRPr lang="en-US" sz="1200" b="0" i="0" u="none" strike="noStrike" cap="none" baseline="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904168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00" name="Shape 10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86" name="Shape 18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92" name="Shape 19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01" name="Shape 201"/>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13" name="Shape 213"/>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20" name="Shape 22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26" name="Shape 22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32" name="Shape 23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38" name="Shape 23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44" name="Shape 244"/>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50" name="Shape 25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07" name="Shape 107"/>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57" name="Shape 257"/>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66" name="Shape 26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7" name="Shape 87"/>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88" name="Shape 88"/>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24</a:t>
            </a:fld>
            <a:endParaRPr lang="en-US" sz="1200">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685187" y="4314515"/>
            <a:ext cx="5487626" cy="4087192"/>
          </a:xfrm>
          <a:prstGeom prst="rect">
            <a:avLst/>
          </a:prstGeom>
        </p:spPr>
        <p:txBody>
          <a:bodyPr lIns="88710" tIns="88710" rIns="88710" bIns="88710" anchor="ctr" anchorCtr="0">
            <a:noAutofit/>
          </a:bodyPr>
          <a:lstStyle/>
          <a:p>
            <a:endParaRPr/>
          </a:p>
        </p:txBody>
      </p:sp>
      <p:sp>
        <p:nvSpPr>
          <p:cNvPr id="101" name="Shape 101"/>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08" name="Shape 108"/>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09" name="Shape 109"/>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26</a:t>
            </a:fld>
            <a:endParaRPr lang="en-US" sz="1200">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6" name="Shape 116"/>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17" name="Shape 117"/>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27</a:t>
            </a:fld>
            <a:endParaRPr lang="en-US" sz="1200">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Calibri" charset="0"/>
                <a:ea typeface="MS PGothic" charset="0"/>
                <a:cs typeface="MS PGothic" charset="0"/>
              </a:defRPr>
            </a:lvl1pPr>
            <a:lvl2pPr marL="720884" indent="-277263" eaLnBrk="0" hangingPunct="0">
              <a:defRPr sz="2300">
                <a:solidFill>
                  <a:schemeClr val="tx1"/>
                </a:solidFill>
                <a:latin typeface="Calibri" charset="0"/>
                <a:ea typeface="MS PGothic" charset="0"/>
                <a:cs typeface="MS PGothic" charset="0"/>
              </a:defRPr>
            </a:lvl2pPr>
            <a:lvl3pPr marL="1109053" indent="-221811" eaLnBrk="0" hangingPunct="0">
              <a:defRPr sz="2300">
                <a:solidFill>
                  <a:schemeClr val="tx1"/>
                </a:solidFill>
                <a:latin typeface="Calibri" charset="0"/>
                <a:ea typeface="MS PGothic" charset="0"/>
                <a:cs typeface="MS PGothic" charset="0"/>
              </a:defRPr>
            </a:lvl3pPr>
            <a:lvl4pPr marL="1552674" indent="-221811" eaLnBrk="0" hangingPunct="0">
              <a:defRPr sz="2300">
                <a:solidFill>
                  <a:schemeClr val="tx1"/>
                </a:solidFill>
                <a:latin typeface="Calibri" charset="0"/>
                <a:ea typeface="MS PGothic" charset="0"/>
                <a:cs typeface="MS PGothic" charset="0"/>
              </a:defRPr>
            </a:lvl4pPr>
            <a:lvl5pPr marL="1996295" indent="-221811" eaLnBrk="0" hangingPunct="0">
              <a:defRPr sz="2300">
                <a:solidFill>
                  <a:schemeClr val="tx1"/>
                </a:solidFill>
                <a:latin typeface="Calibri" charset="0"/>
                <a:ea typeface="MS PGothic" charset="0"/>
                <a:cs typeface="MS PGothic" charset="0"/>
              </a:defRPr>
            </a:lvl5pPr>
            <a:lvl6pPr marL="2439916" indent="-221811" eaLnBrk="0" fontAlgn="base" hangingPunct="0">
              <a:spcBef>
                <a:spcPct val="0"/>
              </a:spcBef>
              <a:spcAft>
                <a:spcPct val="0"/>
              </a:spcAft>
              <a:defRPr sz="2300">
                <a:solidFill>
                  <a:schemeClr val="tx1"/>
                </a:solidFill>
                <a:latin typeface="Calibri" charset="0"/>
                <a:ea typeface="MS PGothic" charset="0"/>
                <a:cs typeface="MS PGothic" charset="0"/>
              </a:defRPr>
            </a:lvl6pPr>
            <a:lvl7pPr marL="2883538" indent="-221811" eaLnBrk="0" fontAlgn="base" hangingPunct="0">
              <a:spcBef>
                <a:spcPct val="0"/>
              </a:spcBef>
              <a:spcAft>
                <a:spcPct val="0"/>
              </a:spcAft>
              <a:defRPr sz="2300">
                <a:solidFill>
                  <a:schemeClr val="tx1"/>
                </a:solidFill>
                <a:latin typeface="Calibri" charset="0"/>
                <a:ea typeface="MS PGothic" charset="0"/>
                <a:cs typeface="MS PGothic" charset="0"/>
              </a:defRPr>
            </a:lvl7pPr>
            <a:lvl8pPr marL="3327159" indent="-221811" eaLnBrk="0" fontAlgn="base" hangingPunct="0">
              <a:spcBef>
                <a:spcPct val="0"/>
              </a:spcBef>
              <a:spcAft>
                <a:spcPct val="0"/>
              </a:spcAft>
              <a:defRPr sz="2300">
                <a:solidFill>
                  <a:schemeClr val="tx1"/>
                </a:solidFill>
                <a:latin typeface="Calibri" charset="0"/>
                <a:ea typeface="MS PGothic" charset="0"/>
                <a:cs typeface="MS PGothic" charset="0"/>
              </a:defRPr>
            </a:lvl8pPr>
            <a:lvl9pPr marL="3770780" indent="-221811" eaLnBrk="0" fontAlgn="base" hangingPunct="0">
              <a:spcBef>
                <a:spcPct val="0"/>
              </a:spcBef>
              <a:spcAft>
                <a:spcPct val="0"/>
              </a:spcAft>
              <a:defRPr sz="2300">
                <a:solidFill>
                  <a:schemeClr val="tx1"/>
                </a:solidFill>
                <a:latin typeface="Calibri" charset="0"/>
                <a:ea typeface="MS PGothic" charset="0"/>
                <a:cs typeface="MS PGothic" charset="0"/>
              </a:defRPr>
            </a:lvl9pPr>
          </a:lstStyle>
          <a:p>
            <a:pPr eaLnBrk="1" hangingPunct="1"/>
            <a:fld id="{AF15AD8F-EC2F-7F45-8223-E524E06B51B3}" type="slidenum">
              <a:rPr lang="en-US" sz="1200"/>
              <a:pPr eaLnBrk="1" hangingPunct="1"/>
              <a:t>28</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1" name="Shape 131"/>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32" name="Shape 132"/>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29</a:t>
            </a:fld>
            <a:endParaRPr lang="en-US" sz="1200">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7" name="Shape 137"/>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38" name="Shape 138"/>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30</a:t>
            </a:fld>
            <a:endParaRPr lang="en-US" sz="1200">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3" name="Shape 143"/>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44" name="Shape 144"/>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31</a:t>
            </a:fld>
            <a:endParaRPr lang="en-US"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13" name="Shape 113"/>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9" name="Shape 149"/>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50" name="Shape 150"/>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32</a:t>
            </a:fld>
            <a:endParaRPr lang="en-US" sz="1200">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55" name="Shape 155"/>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56" name="Shape 156"/>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33</a:t>
            </a:fld>
            <a:endParaRPr lang="en-US" sz="1200">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61" name="Shape 161"/>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62" name="Shape 162"/>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34</a:t>
            </a:fld>
            <a:endParaRPr lang="en-US" sz="1200">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67" name="Shape 167"/>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68" name="Shape 168"/>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35</a:t>
            </a:fld>
            <a:endParaRPr lang="en-US" sz="1200">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73" name="Shape 173"/>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74" name="Shape 174"/>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36</a:t>
            </a:fld>
            <a:endParaRPr lang="en-US" sz="1200">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79" name="Shape 179"/>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80" name="Shape 180"/>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37</a:t>
            </a:fld>
            <a:endParaRPr lang="en-US" sz="1200">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85" name="Shape 185"/>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86" name="Shape 186"/>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38</a:t>
            </a:fld>
            <a:endParaRPr lang="en-US" sz="1200">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91" name="Shape 191"/>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92" name="Shape 192"/>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39</a:t>
            </a:fld>
            <a:endParaRPr lang="en-US" sz="1200">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97" name="Shape 197"/>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198" name="Shape 198"/>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40</a:t>
            </a:fld>
            <a:endParaRPr lang="en-US" sz="1200">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03" name="Shape 203"/>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04" name="Shape 204"/>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41</a:t>
            </a:fld>
            <a:endParaRPr lang="en-US" sz="1200">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20" name="Shape 12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09" name="Shape 209"/>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10" name="Shape 210"/>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42</a:t>
            </a:fld>
            <a:endParaRPr lang="en-US" sz="1200">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22" name="Shape 222"/>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23" name="Shape 223"/>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43</a:t>
            </a:fld>
            <a:endParaRPr lang="en-US" sz="1200">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29" name="Shape 229"/>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30" name="Shape 230"/>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44</a:t>
            </a:fld>
            <a:endParaRPr lang="en-US" sz="1200">
              <a:latin typeface="Calibri"/>
              <a:ea typeface="Calibri"/>
              <a:cs typeface="Calibri"/>
              <a:sym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37" name="Shape 237"/>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38" name="Shape 238"/>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45</a:t>
            </a:fld>
            <a:endParaRPr lang="en-US" sz="1200">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Shape 245"/>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46" name="Shape 246"/>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47" name="Shape 247"/>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46</a:t>
            </a:fld>
            <a:endParaRPr lang="en-US" sz="1200">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53" name="Shape 253"/>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54" name="Shape 254"/>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47</a:t>
            </a:fld>
            <a:endParaRPr lang="en-US" sz="1200">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59" name="Shape 259"/>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60" name="Shape 260"/>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48</a:t>
            </a:fld>
            <a:endParaRPr lang="en-US" sz="1200">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67" name="Shape 267"/>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68" name="Shape 268"/>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49</a:t>
            </a:fld>
            <a:endParaRPr lang="en-US" sz="1200">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73" name="Shape 273"/>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74" name="Shape 274"/>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50</a:t>
            </a:fld>
            <a:endParaRPr lang="en-US" sz="1200">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Shape 279"/>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80" name="Shape 280"/>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81" name="Shape 281"/>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51</a:t>
            </a:fld>
            <a:endParaRPr lang="en-US" sz="1200">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26" name="Shape 12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86" name="Shape 286"/>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87" name="Shape 287"/>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52</a:t>
            </a:fld>
            <a:endParaRPr lang="en-US" sz="1200">
              <a:latin typeface="Calibri"/>
              <a:ea typeface="Calibri"/>
              <a:cs typeface="Calibri"/>
              <a:sym typeface="Calibri"/>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92" name="Shape 292"/>
          <p:cNvSpPr txBox="1">
            <a:spLocks noGrp="1"/>
          </p:cNvSpPr>
          <p:nvPr>
            <p:ph type="body" idx="1"/>
          </p:nvPr>
        </p:nvSpPr>
        <p:spPr>
          <a:xfrm>
            <a:off x="685187" y="4314515"/>
            <a:ext cx="5487626" cy="4087192"/>
          </a:xfrm>
          <a:prstGeom prst="rect">
            <a:avLst/>
          </a:prstGeom>
          <a:noFill/>
          <a:ln>
            <a:noFill/>
          </a:ln>
        </p:spPr>
        <p:txBody>
          <a:bodyPr lIns="88710" tIns="44343" rIns="88710" bIns="44343" anchor="t" anchorCtr="0">
            <a:noAutofit/>
          </a:bodyPr>
          <a:lstStyle/>
          <a:p>
            <a:endParaRPr/>
          </a:p>
        </p:txBody>
      </p:sp>
      <p:sp>
        <p:nvSpPr>
          <p:cNvPr id="293" name="Shape 293"/>
          <p:cNvSpPr txBox="1"/>
          <p:nvPr/>
        </p:nvSpPr>
        <p:spPr>
          <a:xfrm>
            <a:off x="3884259" y="8627494"/>
            <a:ext cx="2972208" cy="454644"/>
          </a:xfrm>
          <a:prstGeom prst="rect">
            <a:avLst/>
          </a:prstGeom>
          <a:noFill/>
          <a:ln>
            <a:noFill/>
          </a:ln>
        </p:spPr>
        <p:txBody>
          <a:bodyPr lIns="88710" tIns="44343" rIns="88710" bIns="44343" anchor="b" anchorCtr="0">
            <a:noAutofit/>
          </a:bodyPr>
          <a:lstStyle/>
          <a:p>
            <a:pPr algn="r">
              <a:buClr>
                <a:srgbClr val="000000"/>
              </a:buClr>
              <a:buSzPct val="25000"/>
            </a:pPr>
            <a:fld id="{00000000-1234-1234-1234-123412341234}" type="slidenum">
              <a:rPr lang="en-US" sz="1200">
                <a:latin typeface="Calibri"/>
                <a:ea typeface="Calibri"/>
                <a:cs typeface="Calibri"/>
                <a:sym typeface="Calibri"/>
              </a:rPr>
              <a:pPr algn="r">
                <a:buClr>
                  <a:srgbClr val="000000"/>
                </a:buClr>
                <a:buSzPct val="25000"/>
              </a:pPr>
              <a:t>53</a:t>
            </a:fld>
            <a:endParaRPr lang="en-US" sz="1200">
              <a:latin typeface="Calibri"/>
              <a:ea typeface="Calibri"/>
              <a:cs typeface="Calibri"/>
              <a:sym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txBox="1">
            <a:spLocks noGrp="1"/>
          </p:cNvSpPr>
          <p:nvPr>
            <p:ph type="body" idx="1"/>
          </p:nvPr>
        </p:nvSpPr>
        <p:spPr>
          <a:xfrm>
            <a:off x="685187" y="4314515"/>
            <a:ext cx="5487626" cy="4087192"/>
          </a:xfrm>
          <a:prstGeom prst="rect">
            <a:avLst/>
          </a:prstGeom>
        </p:spPr>
        <p:txBody>
          <a:bodyPr lIns="88710" tIns="88710" rIns="88710" bIns="88710" anchor="ctr" anchorCtr="0">
            <a:noAutofit/>
          </a:bodyPr>
          <a:lstStyle/>
          <a:p>
            <a:endParaRPr/>
          </a:p>
        </p:txBody>
      </p:sp>
      <p:sp>
        <p:nvSpPr>
          <p:cNvPr id="299" name="Shape 299"/>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Shape 271"/>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72" name="Shape 27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78" name="Shape 27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33" name="Shape 133"/>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49" name="Shape 149"/>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72" name="Shape 17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78" name="Shape 17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4"/>
        <p:cNvGrpSpPr/>
        <p:nvPr/>
      </p:nvGrpSpPr>
      <p:grpSpPr>
        <a:xfrm>
          <a:off x="0" y="0"/>
          <a:ext cx="0" cy="0"/>
          <a:chOff x="0" y="0"/>
          <a:chExt cx="0" cy="0"/>
        </a:xfrm>
      </p:grpSpPr>
      <p:pic>
        <p:nvPicPr>
          <p:cNvPr id="15" name="Shape 1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6" name="Shape 16"/>
          <p:cNvSpPr txBox="1">
            <a:spLocks noGrp="1"/>
          </p:cNvSpPr>
          <p:nvPr>
            <p:ph type="body" idx="1"/>
          </p:nvPr>
        </p:nvSpPr>
        <p:spPr>
          <a:xfrm>
            <a:off x="457200" y="2480741"/>
            <a:ext cx="8229600" cy="3645431"/>
          </a:xfrm>
          <a:prstGeom prst="rect">
            <a:avLst/>
          </a:prstGeom>
          <a:noFill/>
          <a:ln>
            <a:noFill/>
          </a:ln>
        </p:spPr>
        <p:txBody>
          <a:bodyPr lIns="91425" tIns="91425" rIns="91425" bIns="91425" anchor="t" anchorCtr="0"/>
          <a:lstStyle>
            <a:lvl1pPr marL="342900" indent="-215900" rtl="0">
              <a:spcBef>
                <a:spcPts val="0"/>
              </a:spcBef>
              <a:buClr>
                <a:srgbClr val="6F6E6F"/>
              </a:buClr>
              <a:buFont typeface="Calibri"/>
              <a:buChar char="•"/>
              <a:defRPr sz="2000">
                <a:solidFill>
                  <a:srgbClr val="6F6E6F"/>
                </a:solidFill>
              </a:defRPr>
            </a:lvl1pPr>
            <a:lvl2pPr marL="742950" indent="-171450" rtl="0">
              <a:spcBef>
                <a:spcPts val="0"/>
              </a:spcBef>
              <a:buClr>
                <a:srgbClr val="6F6E6F"/>
              </a:buClr>
              <a:buFont typeface="Calibri"/>
              <a:buChar char="•"/>
              <a:defRPr sz="1800">
                <a:solidFill>
                  <a:srgbClr val="6F6E6F"/>
                </a:solidFill>
              </a:defRPr>
            </a:lvl2pPr>
            <a:lvl3pPr marL="1143000" indent="-127000" rtl="0">
              <a:spcBef>
                <a:spcPts val="0"/>
              </a:spcBef>
              <a:buClr>
                <a:srgbClr val="6F6E6F"/>
              </a:buClr>
              <a:buFont typeface="Calibri"/>
              <a:buChar char="•"/>
              <a:defRPr sz="1600">
                <a:solidFill>
                  <a:srgbClr val="6F6E6F"/>
                </a:solidFill>
              </a:defRPr>
            </a:lvl3pPr>
            <a:lvl4pPr marL="1600200" indent="-139700" rtl="0">
              <a:spcBef>
                <a:spcPts val="0"/>
              </a:spcBef>
              <a:buClr>
                <a:srgbClr val="6F6E6F"/>
              </a:buClr>
              <a:buFont typeface="Calibri"/>
              <a:buChar char="•"/>
              <a:defRPr sz="1400">
                <a:solidFill>
                  <a:srgbClr val="6F6E6F"/>
                </a:solidFill>
              </a:defRPr>
            </a:lvl4pPr>
            <a:lvl5pPr marL="2057400" indent="-139700" rtl="0">
              <a:spcBef>
                <a:spcPts val="0"/>
              </a:spcBef>
              <a:buClr>
                <a:srgbClr val="6F6E6F"/>
              </a:buClr>
              <a:buFont typeface="Calibri"/>
              <a:buChar char="•"/>
              <a:defRPr sz="1400">
                <a:solidFill>
                  <a:srgbClr val="6F6E6F"/>
                </a:solidFill>
              </a:defRPr>
            </a:lvl5pPr>
            <a:lvl6pPr rtl="0">
              <a:spcBef>
                <a:spcPts val="0"/>
              </a:spcBef>
              <a:defRPr sz="2000">
                <a:solidFill>
                  <a:schemeClr val="dk1"/>
                </a:solidFill>
                <a:latin typeface="Calibri"/>
                <a:ea typeface="Calibri"/>
                <a:cs typeface="Calibri"/>
                <a:sym typeface="Calibri"/>
              </a:defRPr>
            </a:lvl6pPr>
            <a:lvl7pPr rtl="0">
              <a:spcBef>
                <a:spcPts val="0"/>
              </a:spcBef>
              <a:defRPr sz="2000">
                <a:solidFill>
                  <a:schemeClr val="dk1"/>
                </a:solidFill>
                <a:latin typeface="Calibri"/>
                <a:ea typeface="Calibri"/>
                <a:cs typeface="Calibri"/>
                <a:sym typeface="Calibri"/>
              </a:defRPr>
            </a:lvl7pPr>
            <a:lvl8pPr rtl="0">
              <a:spcBef>
                <a:spcPts val="0"/>
              </a:spcBef>
              <a:defRPr sz="2000">
                <a:solidFill>
                  <a:schemeClr val="dk1"/>
                </a:solidFill>
                <a:latin typeface="Calibri"/>
                <a:ea typeface="Calibri"/>
                <a:cs typeface="Calibri"/>
                <a:sym typeface="Calibri"/>
              </a:defRPr>
            </a:lvl8pPr>
            <a:lvl9pPr rtl="0">
              <a:spcBef>
                <a:spcPts val="0"/>
              </a:spcBef>
              <a:defRPr sz="2000">
                <a:solidFill>
                  <a:schemeClr val="dk1"/>
                </a:solidFill>
                <a:latin typeface="Calibri"/>
                <a:ea typeface="Calibri"/>
                <a:cs typeface="Calibri"/>
                <a:sym typeface="Calibri"/>
              </a:defRPr>
            </a:lvl9pPr>
          </a:lstStyle>
          <a:p>
            <a:endParaRPr/>
          </a:p>
        </p:txBody>
      </p:sp>
      <p:sp>
        <p:nvSpPr>
          <p:cNvPr id="17" name="Shape 17"/>
          <p:cNvSpPr txBox="1">
            <a:spLocks noGrp="1"/>
          </p:cNvSpPr>
          <p:nvPr>
            <p:ph type="title"/>
          </p:nvPr>
        </p:nvSpPr>
        <p:spPr>
          <a:xfrm>
            <a:off x="457200" y="1083204"/>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457216" y="273048"/>
            <a:ext cx="3008313" cy="1162050"/>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8" name="Shape 68"/>
          <p:cNvSpPr txBox="1">
            <a:spLocks noGrp="1"/>
          </p:cNvSpPr>
          <p:nvPr>
            <p:ph type="body" idx="1"/>
          </p:nvPr>
        </p:nvSpPr>
        <p:spPr>
          <a:xfrm>
            <a:off x="3575050" y="273061"/>
            <a:ext cx="5111750" cy="5853112"/>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69" name="Shape 69"/>
          <p:cNvSpPr txBox="1">
            <a:spLocks noGrp="1"/>
          </p:cNvSpPr>
          <p:nvPr>
            <p:ph type="body" idx="2"/>
          </p:nvPr>
        </p:nvSpPr>
        <p:spPr>
          <a:xfrm>
            <a:off x="457216" y="1435104"/>
            <a:ext cx="3008313" cy="4691063"/>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70" name="Shape 70"/>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1" name="Shape 71"/>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2" name="Shape 72"/>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1792288" y="4800601"/>
            <a:ext cx="5486399" cy="566739"/>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5" name="Shape 75"/>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indent="0" algn="l" rtl="0">
              <a:spcBef>
                <a:spcPts val="0"/>
              </a:spcBef>
              <a:buClr>
                <a:srgbClr val="888888"/>
              </a:buClr>
              <a:buFont typeface="Calibri"/>
              <a:buNone/>
              <a:defRPr sz="3200" b="0" i="0" u="none" strike="noStrike" cap="none" baseline="0">
                <a:solidFill>
                  <a:srgbClr val="888888"/>
                </a:solidFill>
                <a:latin typeface="Calibri"/>
                <a:ea typeface="Calibri"/>
                <a:cs typeface="Calibri"/>
                <a:sym typeface="Calibri"/>
              </a:defRPr>
            </a:lvl1pPr>
            <a:lvl2pPr marL="457200" marR="0" indent="0" algn="l" rtl="0">
              <a:spcBef>
                <a:spcPts val="0"/>
              </a:spcBef>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spcBef>
                <a:spcPts val="0"/>
              </a:spcBef>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3716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4pPr>
            <a:lvl5pPr marL="18288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5pPr>
            <a:lvl6pPr marL="22860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6pPr>
            <a:lvl7pPr marL="27432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7pPr>
            <a:lvl8pPr marL="32004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8pPr>
            <a:lvl9pPr marL="36576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9pPr>
          </a:lstStyle>
          <a:p>
            <a:endParaRPr/>
          </a:p>
        </p:txBody>
      </p:sp>
      <p:sp>
        <p:nvSpPr>
          <p:cNvPr id="76" name="Shape 76"/>
          <p:cNvSpPr txBox="1">
            <a:spLocks noGrp="1"/>
          </p:cNvSpPr>
          <p:nvPr>
            <p:ph type="body" idx="1"/>
          </p:nvPr>
        </p:nvSpPr>
        <p:spPr>
          <a:xfrm>
            <a:off x="1792288" y="5367346"/>
            <a:ext cx="5486399" cy="804862"/>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77" name="Shape 77"/>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2" name="Shape 82"/>
          <p:cNvSpPr txBox="1">
            <a:spLocks noGrp="1"/>
          </p:cNvSpPr>
          <p:nvPr>
            <p:ph type="body" idx="1"/>
          </p:nvPr>
        </p:nvSpPr>
        <p:spPr>
          <a:xfrm rot="5400000">
            <a:off x="2309018" y="-251617"/>
            <a:ext cx="4525963" cy="8229600"/>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83" name="Shape 83"/>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4" name="Shape 84"/>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5" name="Shape 85"/>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6"/>
        <p:cNvGrpSpPr/>
        <p:nvPr/>
      </p:nvGrpSpPr>
      <p:grpSpPr>
        <a:xfrm>
          <a:off x="0" y="0"/>
          <a:ext cx="0" cy="0"/>
          <a:chOff x="0" y="0"/>
          <a:chExt cx="0" cy="0"/>
        </a:xfrm>
      </p:grpSpPr>
      <p:sp>
        <p:nvSpPr>
          <p:cNvPr id="87" name="Shape 87"/>
          <p:cNvSpPr txBox="1">
            <a:spLocks noGrp="1"/>
          </p:cNvSpPr>
          <p:nvPr>
            <p:ph type="title"/>
          </p:nvPr>
        </p:nvSpPr>
        <p:spPr>
          <a:xfrm rot="5400000">
            <a:off x="4732337" y="2171702"/>
            <a:ext cx="5851525" cy="20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8" name="Shape 88"/>
          <p:cNvSpPr txBox="1">
            <a:spLocks noGrp="1"/>
          </p:cNvSpPr>
          <p:nvPr>
            <p:ph type="body" idx="1"/>
          </p:nvPr>
        </p:nvSpPr>
        <p:spPr>
          <a:xfrm rot="5400000">
            <a:off x="541337" y="190502"/>
            <a:ext cx="5851525" cy="6019799"/>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89" name="Shape 89"/>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90" name="Shape 90"/>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91" name="Shape 91"/>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mall green background">
    <p:spTree>
      <p:nvGrpSpPr>
        <p:cNvPr id="1" name="Shape 92"/>
        <p:cNvGrpSpPr/>
        <p:nvPr/>
      </p:nvGrpSpPr>
      <p:grpSpPr>
        <a:xfrm>
          <a:off x="0" y="0"/>
          <a:ext cx="0" cy="0"/>
          <a:chOff x="0" y="0"/>
          <a:chExt cx="0" cy="0"/>
        </a:xfrm>
      </p:grpSpPr>
      <p:pic>
        <p:nvPicPr>
          <p:cNvPr id="93" name="Shape 93"/>
          <p:cNvPicPr preferRelativeResize="0"/>
          <p:nvPr/>
        </p:nvPicPr>
        <p:blipFill rotWithShape="1">
          <a:blip r:embed="rId2">
            <a:alphaModFix/>
          </a:blip>
          <a:srcRect/>
          <a:stretch/>
        </p:blipFill>
        <p:spPr>
          <a:xfrm>
            <a:off x="0" y="199981"/>
            <a:ext cx="8993873" cy="6290343"/>
          </a:xfrm>
          <a:prstGeom prst="rect">
            <a:avLst/>
          </a:prstGeom>
          <a:noFill/>
          <a:ln>
            <a:noFill/>
          </a:ln>
        </p:spPr>
      </p:pic>
      <p:pic>
        <p:nvPicPr>
          <p:cNvPr id="94" name="Shape 94"/>
          <p:cNvPicPr preferRelativeResize="0"/>
          <p:nvPr/>
        </p:nvPicPr>
        <p:blipFill rotWithShape="1">
          <a:blip r:embed="rId3">
            <a:alphaModFix/>
          </a:blip>
          <a:srcRect/>
          <a:stretch/>
        </p:blipFill>
        <p:spPr>
          <a:xfrm>
            <a:off x="7536285" y="5914398"/>
            <a:ext cx="1246059" cy="35473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8"/>
        <p:cNvGrpSpPr/>
        <p:nvPr/>
      </p:nvGrpSpPr>
      <p:grpSpPr>
        <a:xfrm>
          <a:off x="0" y="0"/>
          <a:ext cx="0" cy="0"/>
          <a:chOff x="0" y="0"/>
          <a:chExt cx="0" cy="0"/>
        </a:xfrm>
      </p:grpSpPr>
      <p:sp>
        <p:nvSpPr>
          <p:cNvPr id="19" name="Shape 19"/>
          <p:cNvSpPr txBox="1">
            <a:spLocks noGrp="1"/>
          </p:cNvSpPr>
          <p:nvPr>
            <p:ph type="ctrTitle"/>
          </p:nvPr>
        </p:nvSpPr>
        <p:spPr>
          <a:xfrm>
            <a:off x="685800" y="2130435"/>
            <a:ext cx="7772400" cy="1470024"/>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20" name="Shape 20"/>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buClr>
                <a:srgbClr val="888888"/>
              </a:buClr>
              <a:buFont typeface="Arial"/>
              <a:buNone/>
              <a:defRPr sz="3200" b="0" i="0" u="none" strike="noStrike" cap="none" baseline="0">
                <a:solidFill>
                  <a:srgbClr val="888888"/>
                </a:solidFill>
                <a:latin typeface="Calibri"/>
                <a:ea typeface="Calibri"/>
                <a:cs typeface="Calibri"/>
                <a:sym typeface="Calibri"/>
              </a:defRPr>
            </a:lvl1pPr>
            <a:lvl2pPr marL="457200" marR="0" indent="0" algn="ctr" rtl="0">
              <a:spcBef>
                <a:spcPts val="560"/>
              </a:spcBef>
              <a:buClr>
                <a:srgbClr val="888888"/>
              </a:buClr>
              <a:buFont typeface="Arial"/>
              <a:buNone/>
              <a:defRPr sz="2800" b="0" i="0" u="none" strike="noStrike" cap="none" baseline="0">
                <a:solidFill>
                  <a:srgbClr val="888888"/>
                </a:solidFill>
                <a:latin typeface="Calibri"/>
                <a:ea typeface="Calibri"/>
                <a:cs typeface="Calibri"/>
                <a:sym typeface="Calibri"/>
              </a:defRPr>
            </a:lvl2pPr>
            <a:lvl3pPr marL="914400" marR="0" indent="0" algn="ctr" rtl="0">
              <a:spcBef>
                <a:spcPts val="480"/>
              </a:spcBef>
              <a:buClr>
                <a:srgbClr val="888888"/>
              </a:buClr>
              <a:buFont typeface="Arial"/>
              <a:buNone/>
              <a:defRPr sz="2400" b="0" i="0" u="none" strike="noStrike" cap="none" baseline="0">
                <a:solidFill>
                  <a:srgbClr val="888888"/>
                </a:solidFill>
                <a:latin typeface="Calibri"/>
                <a:ea typeface="Calibri"/>
                <a:cs typeface="Calibri"/>
                <a:sym typeface="Calibri"/>
              </a:defRPr>
            </a:lvl3pPr>
            <a:lvl4pPr marL="13716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4pPr>
            <a:lvl5pPr marL="18288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5pPr>
            <a:lvl6pPr marL="22860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6pPr>
            <a:lvl7pPr marL="27432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7pPr>
            <a:lvl8pPr marL="32004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8pPr>
            <a:lvl9pPr marL="36576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9pPr>
          </a:lstStyle>
          <a:p>
            <a:endParaRPr/>
          </a:p>
        </p:txBody>
      </p:sp>
      <p:sp>
        <p:nvSpPr>
          <p:cNvPr id="21" name="Shape 21"/>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22" name="Shape 22"/>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23" name="Shape 23"/>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27" name="Shape 27"/>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28" name="Shape 28"/>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29" name="Shape 29"/>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3_Section Header">
    <p:bg>
      <p:bgPr>
        <a:solidFill>
          <a:schemeClr val="lt1"/>
        </a:solidFill>
        <a:effectLst/>
      </p:bgPr>
    </p:bg>
    <p:spTree>
      <p:nvGrpSpPr>
        <p:cNvPr id="1" name="Shape 30"/>
        <p:cNvGrpSpPr/>
        <p:nvPr/>
      </p:nvGrpSpPr>
      <p:grpSpPr>
        <a:xfrm>
          <a:off x="0" y="0"/>
          <a:ext cx="0" cy="0"/>
          <a:chOff x="0" y="0"/>
          <a:chExt cx="0" cy="0"/>
        </a:xfrm>
      </p:grpSpPr>
      <p:pic>
        <p:nvPicPr>
          <p:cNvPr id="31" name="Shape 31"/>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32" name="Shape 32"/>
          <p:cNvSpPr txBox="1">
            <a:spLocks noGrp="1"/>
          </p:cNvSpPr>
          <p:nvPr>
            <p:ph type="title"/>
          </p:nvPr>
        </p:nvSpPr>
        <p:spPr>
          <a:xfrm>
            <a:off x="722312" y="2465616"/>
            <a:ext cx="4455168" cy="1362075"/>
          </a:xfrm>
          <a:prstGeom prst="rect">
            <a:avLst/>
          </a:prstGeom>
          <a:noFill/>
          <a:ln>
            <a:noFill/>
          </a:ln>
        </p:spPr>
        <p:txBody>
          <a:bodyPr lIns="91425" tIns="91425" rIns="91425" bIns="91425" anchor="b" anchorCtr="0"/>
          <a:lstStyle>
            <a:lvl1pPr algn="l" rtl="0">
              <a:spcBef>
                <a:spcPts val="0"/>
              </a:spcBef>
              <a:defRPr sz="3200" b="1" cap="none">
                <a:solidFill>
                  <a:srgbClr val="537E2F"/>
                </a:solidFill>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3" name="Shape 33"/>
          <p:cNvSpPr txBox="1">
            <a:spLocks noGrp="1"/>
          </p:cNvSpPr>
          <p:nvPr>
            <p:ph type="body" idx="1"/>
          </p:nvPr>
        </p:nvSpPr>
        <p:spPr>
          <a:xfrm>
            <a:off x="722312" y="3827692"/>
            <a:ext cx="7772400" cy="1500187"/>
          </a:xfrm>
          <a:prstGeom prst="rect">
            <a:avLst/>
          </a:prstGeom>
          <a:noFill/>
          <a:ln>
            <a:noFill/>
          </a:ln>
        </p:spPr>
        <p:txBody>
          <a:bodyPr lIns="91425" tIns="91425" rIns="91425" bIns="91425" anchor="t" anchorCtr="0"/>
          <a:lstStyle>
            <a:lvl1pPr marL="0" indent="0" rtl="0">
              <a:spcBef>
                <a:spcPts val="0"/>
              </a:spcBef>
              <a:buClr>
                <a:srgbClr val="6F6E6F"/>
              </a:buClr>
              <a:buFont typeface="Calibri"/>
              <a:buNone/>
              <a:defRPr sz="2000">
                <a:solidFill>
                  <a:srgbClr val="6F6E6F"/>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34" name="Shape 34"/>
          <p:cNvSpPr>
            <a:spLocks noGrp="1"/>
          </p:cNvSpPr>
          <p:nvPr>
            <p:ph type="pic" idx="2"/>
          </p:nvPr>
        </p:nvSpPr>
        <p:spPr>
          <a:xfrm>
            <a:off x="5301092" y="2119625"/>
            <a:ext cx="2779711" cy="3708400"/>
          </a:xfrm>
          <a:prstGeom prst="ellipse">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5"/>
        <p:cNvGrpSpPr/>
        <p:nvPr/>
      </p:nvGrpSpPr>
      <p:grpSpPr>
        <a:xfrm>
          <a:off x="0" y="0"/>
          <a:ext cx="0" cy="0"/>
          <a:chOff x="0" y="0"/>
          <a:chExt cx="0" cy="0"/>
        </a:xfrm>
      </p:grpSpPr>
      <p:sp>
        <p:nvSpPr>
          <p:cNvPr id="36" name="Shape 36"/>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7" name="Shape 37"/>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8" name="Shape 38"/>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722312" y="4406901"/>
            <a:ext cx="7772400" cy="1362075"/>
          </a:xfrm>
          <a:prstGeom prst="rect">
            <a:avLst/>
          </a:prstGeom>
          <a:noFill/>
          <a:ln>
            <a:noFill/>
          </a:ln>
        </p:spPr>
        <p:txBody>
          <a:bodyPr lIns="91425" tIns="91425" rIns="91425" bIns="91425" anchor="t" anchorCtr="0"/>
          <a:lstStyle>
            <a:lvl1pPr algn="l" rtl="0">
              <a:spcBef>
                <a:spcPts val="0"/>
              </a:spcBef>
              <a:defRPr sz="4000" b="1" cap="none"/>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1" name="Shape 41"/>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sz="2000">
                <a:solidFill>
                  <a:srgbClr val="888888"/>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42" name="Shape 42"/>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7" name="Shape 47"/>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48" name="Shape 48"/>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49" name="Shape 49"/>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0" name="Shape 50"/>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1" name="Shape 51"/>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4" name="Shape 54"/>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55" name="Shape 55"/>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56" name="Shape 56"/>
          <p:cNvSpPr txBox="1">
            <a:spLocks noGrp="1"/>
          </p:cNvSpPr>
          <p:nvPr>
            <p:ph type="body" idx="3"/>
          </p:nvPr>
        </p:nvSpPr>
        <p:spPr>
          <a:xfrm>
            <a:off x="4645032" y="1535112"/>
            <a:ext cx="4041774"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57" name="Shape 57"/>
          <p:cNvSpPr txBox="1">
            <a:spLocks noGrp="1"/>
          </p:cNvSpPr>
          <p:nvPr>
            <p:ph type="body" idx="4"/>
          </p:nvPr>
        </p:nvSpPr>
        <p:spPr>
          <a:xfrm>
            <a:off x="4645032" y="2174875"/>
            <a:ext cx="4041774"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58" name="Shape 58"/>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3" name="Shape 63"/>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4" name="Shape 64"/>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5" name="Shape 65"/>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0" name="Shape 10"/>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indent="-139700" algn="l" rtl="0">
              <a:spcBef>
                <a:spcPts val="640"/>
              </a:spcBef>
              <a:buClr>
                <a:schemeClr val="dk1"/>
              </a:buClr>
              <a:buFont typeface="Arial"/>
              <a:buChar char="•"/>
              <a:defRPr sz="3200" b="0" i="0" u="none" strike="noStrike" cap="none" baseline="0">
                <a:solidFill>
                  <a:schemeClr val="dk1"/>
                </a:solidFill>
                <a:latin typeface="Calibri"/>
                <a:ea typeface="Calibri"/>
                <a:cs typeface="Calibri"/>
                <a:sym typeface="Calibri"/>
              </a:defRPr>
            </a:lvl1pPr>
            <a:lvl2pPr marL="742950" marR="0" indent="-107950" algn="l" rtl="0">
              <a:spcBef>
                <a:spcPts val="560"/>
              </a:spcBef>
              <a:buClr>
                <a:schemeClr val="dk1"/>
              </a:buClr>
              <a:buFont typeface="Arial"/>
              <a:buChar char="–"/>
              <a:defRPr sz="2800" b="0" i="0" u="none" strike="noStrike" cap="none" baseline="0">
                <a:solidFill>
                  <a:schemeClr val="dk1"/>
                </a:solidFill>
                <a:latin typeface="Calibri"/>
                <a:ea typeface="Calibri"/>
                <a:cs typeface="Calibri"/>
                <a:sym typeface="Calibri"/>
              </a:defRPr>
            </a:lvl2pPr>
            <a:lvl3pPr marL="1143000" marR="0" indent="-76200" algn="l" rtl="0">
              <a:spcBef>
                <a:spcPts val="480"/>
              </a:spcBef>
              <a:buClr>
                <a:schemeClr val="dk1"/>
              </a:buClr>
              <a:buFont typeface="Arial"/>
              <a:buChar char="•"/>
              <a:defRPr sz="2400" b="0" i="0" u="none" strike="noStrike" cap="none" baseline="0">
                <a:solidFill>
                  <a:schemeClr val="dk1"/>
                </a:solidFill>
                <a:latin typeface="Calibri"/>
                <a:ea typeface="Calibri"/>
                <a:cs typeface="Calibri"/>
                <a:sym typeface="Calibri"/>
              </a:defRPr>
            </a:lvl3pPr>
            <a:lvl4pPr marL="16002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4pPr>
            <a:lvl5pPr marL="20574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5pPr>
            <a:lvl6pPr marL="25146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6pPr>
            <a:lvl7pPr marL="29718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7pPr>
            <a:lvl8pPr marL="34290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8pPr>
            <a:lvl9pPr marL="38862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9pPr>
          </a:lstStyle>
          <a:p>
            <a:endParaRPr/>
          </a:p>
        </p:txBody>
      </p:sp>
      <p:sp>
        <p:nvSpPr>
          <p:cNvPr id="11" name="Shape 11"/>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2" name="Shape 12"/>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3" name="Shape 13"/>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BetterFutureStartsToday.com"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screenpresso.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creencastomatic.com/"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www.youtube.com/amyhagerup"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facebook.com/vitaminshepherd"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hyperlink" Target="http://www.picmonkey.com/"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0.jpg"/><Relationship Id="rId7" Type="http://schemas.openxmlformats.org/officeDocument/2006/relationships/image" Target="../media/image54.jp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3.jpg"/><Relationship Id="rId5" Type="http://schemas.openxmlformats.org/officeDocument/2006/relationships/image" Target="../media/image52.png"/><Relationship Id="rId4" Type="http://schemas.openxmlformats.org/officeDocument/2006/relationships/image" Target="../media/image51.jpg"/></Relationships>
</file>

<file path=ppt/slides/_rels/slide4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6.jpg"/></Relationships>
</file>

<file path=ppt/slides/_rels/slide4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58.jpg"/></Relationships>
</file>

<file path=ppt/slides/_rels/slide4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61.jpg"/><Relationship Id="rId4" Type="http://schemas.openxmlformats.org/officeDocument/2006/relationships/image" Target="../media/image60.jpg"/></Relationships>
</file>

<file path=ppt/slides/_rels/slide4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48.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67.jpg"/><Relationship Id="rId4" Type="http://schemas.openxmlformats.org/officeDocument/2006/relationships/image" Target="../media/image66.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70.jpg"/></Relationships>
</file>

<file path=ppt/slides/_rels/slide5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74.jp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9.jpg"/><Relationship Id="rId11" Type="http://schemas.openxmlformats.org/officeDocument/2006/relationships/image" Target="../media/image14.jpg"/><Relationship Id="rId5" Type="http://schemas.openxmlformats.org/officeDocument/2006/relationships/image" Target="../media/image8.png"/><Relationship Id="rId10" Type="http://schemas.openxmlformats.org/officeDocument/2006/relationships/image" Target="../media/image13.jpg"/><Relationship Id="rId4" Type="http://schemas.openxmlformats.org/officeDocument/2006/relationships/image" Target="../media/image7.jpg"/><Relationship Id="rId9"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09600" y="1219200"/>
            <a:ext cx="8071108" cy="6024835"/>
          </a:xfrm>
          <a:prstGeom prst="rect">
            <a:avLst/>
          </a:prstGeom>
          <a:noFill/>
          <a:ln>
            <a:noFill/>
          </a:ln>
        </p:spPr>
        <p:txBody>
          <a:bodyPr lIns="91425" tIns="45700" rIns="91425" bIns="45700" anchor="t" anchorCtr="0">
            <a:noAutofit/>
          </a:bodyPr>
          <a:lstStyle/>
          <a:p>
            <a:pPr marL="0" marR="0" lvl="0" indent="0" algn="l" rtl="0">
              <a:spcBef>
                <a:spcPts val="0"/>
              </a:spcBef>
              <a:buClr>
                <a:srgbClr val="6F6E6F"/>
              </a:buClr>
              <a:buSzPct val="25000"/>
              <a:buFont typeface="Arial"/>
              <a:buNone/>
            </a:pPr>
            <a:r>
              <a:rPr lang="en-US" sz="2000" b="1" i="0" u="none" strike="noStrike" cap="none" baseline="0" dirty="0">
                <a:solidFill>
                  <a:srgbClr val="6F6E6F"/>
                </a:solidFill>
                <a:latin typeface="Calibri"/>
                <a:ea typeface="Calibri"/>
                <a:cs typeface="Calibri"/>
                <a:sym typeface="Calibri"/>
              </a:rPr>
              <a:t>October 12 – David Colby, PhD Medicinal Chemistry, Professor </a:t>
            </a:r>
          </a:p>
          <a:p>
            <a:pPr marL="0" marR="0" lvl="0" indent="0" algn="l" rtl="0">
              <a:spcBef>
                <a:spcPts val="400"/>
              </a:spcBef>
              <a:buClr>
                <a:srgbClr val="6F6E6F"/>
              </a:buClr>
              <a:buSzPct val="25000"/>
              <a:buFont typeface="Arial"/>
              <a:buNone/>
            </a:pPr>
            <a:r>
              <a:rPr lang="en-US" sz="2000" b="1" i="0" u="none" strike="noStrike" cap="none" baseline="0" dirty="0">
                <a:solidFill>
                  <a:srgbClr val="6F6E6F"/>
                </a:solidFill>
                <a:latin typeface="Calibri"/>
                <a:ea typeface="Calibri"/>
                <a:cs typeface="Calibri"/>
                <a:sym typeface="Calibri"/>
              </a:rPr>
              <a:t>			( BE SURE TO LISTEN IN ARCHIVE )</a:t>
            </a:r>
          </a:p>
          <a:p>
            <a:pPr marL="0" marR="0" lvl="0" indent="0" algn="l" rtl="0">
              <a:spcBef>
                <a:spcPts val="400"/>
              </a:spcBef>
              <a:buClr>
                <a:srgbClr val="6F6E6F"/>
              </a:buClr>
              <a:buSzPct val="25000"/>
              <a:buFont typeface="Arial"/>
              <a:buNone/>
            </a:pPr>
            <a:r>
              <a:rPr lang="en-US" sz="2000" b="1" i="0" u="none" strike="noStrike" cap="none" baseline="0" dirty="0">
                <a:solidFill>
                  <a:srgbClr val="6F6E6F"/>
                </a:solidFill>
                <a:latin typeface="Calibri"/>
                <a:ea typeface="Calibri"/>
                <a:cs typeface="Calibri"/>
                <a:sym typeface="Calibri"/>
              </a:rPr>
              <a:t>October 19  -- Shaklee Supplements – Key to Long Term Health   Bob 				Ferguson, Senior Master Coordinator</a:t>
            </a:r>
          </a:p>
          <a:p>
            <a:pPr marL="0" marR="0" lvl="0" indent="0" algn="l" rtl="0">
              <a:spcBef>
                <a:spcPts val="400"/>
              </a:spcBef>
              <a:buClr>
                <a:srgbClr val="6F6E6F"/>
              </a:buClr>
              <a:buSzPct val="25000"/>
              <a:buFont typeface="Arial"/>
              <a:buNone/>
            </a:pPr>
            <a:r>
              <a:rPr lang="en-US" sz="2000" b="1" i="0" u="none" strike="noStrike" cap="none" baseline="0" dirty="0">
                <a:solidFill>
                  <a:srgbClr val="6F6E6F"/>
                </a:solidFill>
                <a:latin typeface="Calibri"/>
                <a:ea typeface="Calibri"/>
                <a:cs typeface="Calibri"/>
                <a:sym typeface="Calibri"/>
              </a:rPr>
              <a:t>October 26 -- The Power of the Profession .. for Speech Pathologists   </a:t>
            </a:r>
            <a:r>
              <a:rPr lang="en-US" sz="2000" b="1" i="0" u="none" strike="noStrike" cap="none" baseline="0" dirty="0" smtClean="0">
                <a:solidFill>
                  <a:srgbClr val="6F6E6F"/>
                </a:solidFill>
                <a:latin typeface="Calibri"/>
                <a:ea typeface="Calibri"/>
                <a:cs typeface="Calibri"/>
                <a:sym typeface="Calibri"/>
              </a:rPr>
              <a:t>Nov </a:t>
            </a:r>
            <a:r>
              <a:rPr lang="en-US" sz="2000" b="1" i="0" u="none" strike="noStrike" cap="none" baseline="0" dirty="0">
                <a:solidFill>
                  <a:srgbClr val="6F6E6F"/>
                </a:solidFill>
                <a:latin typeface="Calibri"/>
                <a:ea typeface="Calibri"/>
                <a:cs typeface="Calibri"/>
                <a:sym typeface="Calibri"/>
              </a:rPr>
              <a:t>2 – Presidential Master Gary Burke  on Benefits of Home Businesses</a:t>
            </a:r>
          </a:p>
          <a:p>
            <a:pPr marL="0" marR="0" lvl="0" indent="0" algn="l" rtl="0">
              <a:spcBef>
                <a:spcPts val="400"/>
              </a:spcBef>
              <a:buClr>
                <a:srgbClr val="6F6E6F"/>
              </a:buClr>
              <a:buSzPct val="25000"/>
              <a:buFont typeface="Arial"/>
              <a:buNone/>
            </a:pPr>
            <a:r>
              <a:rPr lang="en-US" sz="2000" b="1" i="0" u="none" strike="noStrike" cap="none" baseline="0" dirty="0">
                <a:solidFill>
                  <a:srgbClr val="6F6E6F"/>
                </a:solidFill>
                <a:latin typeface="Calibri"/>
                <a:ea typeface="Calibri"/>
                <a:cs typeface="Calibri"/>
                <a:sym typeface="Calibri"/>
              </a:rPr>
              <a:t>Nov 9 – Nutritional  Connections to Headaches</a:t>
            </a:r>
          </a:p>
          <a:p>
            <a:pPr marL="0" marR="0" lvl="0" indent="0" algn="l" rtl="0">
              <a:spcBef>
                <a:spcPts val="400"/>
              </a:spcBef>
              <a:buClr>
                <a:srgbClr val="6F6E6F"/>
              </a:buClr>
              <a:buSzPct val="25000"/>
              <a:buFont typeface="Arial"/>
              <a:buNone/>
            </a:pPr>
            <a:r>
              <a:rPr lang="en-US" sz="2000" b="1" i="0" u="none" strike="noStrike" cap="none" baseline="0" dirty="0">
                <a:solidFill>
                  <a:srgbClr val="6F6E6F"/>
                </a:solidFill>
                <a:latin typeface="Calibri"/>
                <a:ea typeface="Calibri"/>
                <a:cs typeface="Calibri"/>
                <a:sym typeface="Calibri"/>
              </a:rPr>
              <a:t>Nov 16 – The Epidemic of Irritable Bowel Disorders </a:t>
            </a:r>
          </a:p>
          <a:p>
            <a:pPr marL="0" marR="0" lvl="0" indent="0" algn="l" rtl="0">
              <a:spcBef>
                <a:spcPts val="400"/>
              </a:spcBef>
              <a:buClr>
                <a:srgbClr val="6F6E6F"/>
              </a:buClr>
              <a:buSzPct val="25000"/>
              <a:buFont typeface="Arial"/>
              <a:buNone/>
            </a:pPr>
            <a:r>
              <a:rPr lang="en-US" sz="2000" b="1" i="0" u="none" strike="noStrike" cap="none" baseline="0" dirty="0">
                <a:solidFill>
                  <a:srgbClr val="6F6E6F"/>
                </a:solidFill>
                <a:latin typeface="Calibri"/>
                <a:ea typeface="Calibri"/>
                <a:cs typeface="Calibri"/>
                <a:sym typeface="Calibri"/>
              </a:rPr>
              <a:t>Nov 23 – Feeding Our Families for Good Health and Academic Excellence</a:t>
            </a:r>
          </a:p>
          <a:p>
            <a:pPr marL="0" marR="0" lvl="0" indent="0" algn="l" rtl="0">
              <a:spcBef>
                <a:spcPts val="400"/>
              </a:spcBef>
              <a:buClr>
                <a:srgbClr val="6F6E6F"/>
              </a:buClr>
              <a:buFont typeface="Arial"/>
              <a:buNone/>
            </a:pPr>
            <a:endParaRPr sz="800" b="1" i="0" u="none" strike="noStrike" cap="none" baseline="0" dirty="0">
              <a:solidFill>
                <a:srgbClr val="6F6E6F"/>
              </a:solidFill>
              <a:latin typeface="Calibri"/>
              <a:ea typeface="Calibri"/>
              <a:cs typeface="Calibri"/>
              <a:sym typeface="Calibri"/>
            </a:endParaRPr>
          </a:p>
          <a:p>
            <a:pPr marL="0" marR="0" lvl="0" indent="0" algn="l" rtl="0">
              <a:spcBef>
                <a:spcPts val="400"/>
              </a:spcBef>
              <a:buClr>
                <a:srgbClr val="6F6E6F"/>
              </a:buClr>
              <a:buSzPct val="25000"/>
              <a:buFont typeface="Arial"/>
              <a:buNone/>
            </a:pPr>
            <a:r>
              <a:rPr lang="en-US" sz="2000" b="1" i="0" u="none" strike="noStrike" cap="none" baseline="0" dirty="0">
                <a:solidFill>
                  <a:srgbClr val="6F6E6F"/>
                </a:solidFill>
                <a:latin typeface="Calibri"/>
                <a:ea typeface="Calibri"/>
                <a:cs typeface="Calibri"/>
                <a:sym typeface="Calibri"/>
              </a:rPr>
              <a:t>Dec 7  -- Gary Burke, Presidential Master  and master teacher,  will  review the key benefits of a Shaklee Home business that has helped </a:t>
            </a:r>
            <a:r>
              <a:rPr lang="en-US" sz="2000" b="1" i="0" u="none" strike="noStrike" cap="none" baseline="0" dirty="0" smtClean="0">
                <a:solidFill>
                  <a:srgbClr val="6F6E6F"/>
                </a:solidFill>
                <a:latin typeface="Calibri"/>
                <a:ea typeface="Calibri"/>
                <a:cs typeface="Calibri"/>
                <a:sym typeface="Calibri"/>
              </a:rPr>
              <a:t>him and </a:t>
            </a:r>
            <a:r>
              <a:rPr lang="en-US" sz="2000" b="1" i="0" u="none" strike="noStrike" cap="none" baseline="0" dirty="0">
                <a:solidFill>
                  <a:srgbClr val="6F6E6F"/>
                </a:solidFill>
                <a:latin typeface="Calibri"/>
                <a:ea typeface="Calibri"/>
                <a:cs typeface="Calibri"/>
                <a:sym typeface="Calibri"/>
              </a:rPr>
              <a:t>his wife, Faye, generate a $400,000 income .. and the story of what he has </a:t>
            </a:r>
            <a:r>
              <a:rPr lang="en-US" sz="2000" b="1" i="0" u="none" strike="noStrike" cap="none" baseline="0" dirty="0" smtClean="0">
                <a:solidFill>
                  <a:srgbClr val="6F6E6F"/>
                </a:solidFill>
                <a:latin typeface="Calibri"/>
                <a:ea typeface="Calibri"/>
                <a:cs typeface="Calibri"/>
                <a:sym typeface="Calibri"/>
              </a:rPr>
              <a:t>learned </a:t>
            </a:r>
            <a:r>
              <a:rPr lang="en-US" sz="2000" b="1" i="0" u="none" strike="noStrike" cap="none" baseline="0" dirty="0">
                <a:solidFill>
                  <a:srgbClr val="6F6E6F"/>
                </a:solidFill>
                <a:latin typeface="Calibri"/>
                <a:ea typeface="Calibri"/>
                <a:cs typeface="Calibri"/>
                <a:sym typeface="Calibri"/>
              </a:rPr>
              <a:t>along the way</a:t>
            </a:r>
          </a:p>
          <a:p>
            <a:pPr marL="0" indent="0">
              <a:spcBef>
                <a:spcPts val="400"/>
              </a:spcBef>
              <a:buNone/>
            </a:pPr>
            <a:r>
              <a:rPr lang="en-US" b="1" dirty="0" smtClean="0"/>
              <a:t>					Becky </a:t>
            </a:r>
            <a:r>
              <a:rPr lang="en-US" b="1" dirty="0"/>
              <a:t>Choate</a:t>
            </a:r>
          </a:p>
          <a:p>
            <a:pPr marL="0" marR="0" lvl="0" indent="0" algn="l" rtl="0">
              <a:spcBef>
                <a:spcPts val="400"/>
              </a:spcBef>
              <a:buClr>
                <a:srgbClr val="6F6E6F"/>
              </a:buClr>
              <a:buFont typeface="Arial"/>
              <a:buNone/>
            </a:pPr>
            <a:endParaRPr sz="2000" b="0" i="0" u="none" strike="noStrike" cap="none" baseline="0" dirty="0">
              <a:solidFill>
                <a:srgbClr val="6F6E6F"/>
              </a:solidFill>
              <a:latin typeface="Calibri"/>
              <a:ea typeface="Calibri"/>
              <a:cs typeface="Calibri"/>
              <a:sym typeface="Calibri"/>
            </a:endParaRPr>
          </a:p>
          <a:p>
            <a:pPr marL="0" marR="0" lvl="0" indent="0" algn="l" rtl="0">
              <a:spcBef>
                <a:spcPts val="400"/>
              </a:spcBef>
              <a:buClr>
                <a:srgbClr val="6F6E6F"/>
              </a:buClr>
              <a:buFont typeface="Arial"/>
              <a:buNone/>
            </a:pPr>
            <a:endParaRPr sz="2000" b="0" i="0" u="none" strike="noStrike" cap="none" baseline="0" dirty="0">
              <a:solidFill>
                <a:srgbClr val="6F6E6F"/>
              </a:solidFill>
              <a:latin typeface="Calibri"/>
              <a:ea typeface="Calibri"/>
              <a:cs typeface="Calibri"/>
              <a:sym typeface="Calibri"/>
            </a:endParaRPr>
          </a:p>
        </p:txBody>
      </p:sp>
      <p:sp>
        <p:nvSpPr>
          <p:cNvPr id="97" name="Shape 97"/>
          <p:cNvSpPr txBox="1">
            <a:spLocks noGrp="1"/>
          </p:cNvSpPr>
          <p:nvPr>
            <p:ph type="title"/>
          </p:nvPr>
        </p:nvSpPr>
        <p:spPr>
          <a:xfrm>
            <a:off x="457200" y="190253"/>
            <a:ext cx="8229600" cy="64292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dirty="0">
                <a:solidFill>
                  <a:schemeClr val="dk1"/>
                </a:solidFill>
                <a:latin typeface="Calibri"/>
                <a:ea typeface="Calibri"/>
                <a:cs typeface="Calibri"/>
                <a:sym typeface="Calibri"/>
              </a:rPr>
              <a:t>Monday Wellness Webinars </a:t>
            </a: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1506688" y="348343"/>
            <a:ext cx="5881688" cy="1362075"/>
          </a:xfrm>
          <a:prstGeom prst="rect">
            <a:avLst/>
          </a:prstGeom>
          <a:noFill/>
          <a:ln w="9525" cap="flat" cmpd="sng">
            <a:solidFill>
              <a:srgbClr val="31859B"/>
            </a:solidFill>
            <a:prstDash val="solid"/>
            <a:round/>
            <a:headEnd type="none" w="med" len="med"/>
            <a:tailEnd type="none" w="med" len="med"/>
          </a:ln>
        </p:spPr>
        <p:txBody>
          <a:bodyPr lIns="91425" tIns="45700" rIns="91425" bIns="45700" anchor="b" anchorCtr="0">
            <a:noAutofit/>
          </a:bodyPr>
          <a:lstStyle/>
          <a:p>
            <a:pPr marL="0" marR="0" lvl="0" indent="0" algn="l" rtl="0">
              <a:spcBef>
                <a:spcPts val="0"/>
              </a:spcBef>
              <a:buClr>
                <a:srgbClr val="537E2F"/>
              </a:buClr>
              <a:buSzPct val="25000"/>
              <a:buFont typeface="Calibri"/>
              <a:buNone/>
            </a:pPr>
            <a:r>
              <a:rPr lang="en-US" sz="4400" b="1" i="0" u="none" strike="noStrike" cap="none" baseline="0">
                <a:solidFill>
                  <a:srgbClr val="537E2F"/>
                </a:solidFill>
                <a:latin typeface="Calibri"/>
                <a:ea typeface="Calibri"/>
                <a:cs typeface="Calibri"/>
                <a:sym typeface="Calibri"/>
              </a:rPr>
              <a:t>100 DAYS TO AMAZING</a:t>
            </a:r>
            <a:br>
              <a:rPr lang="en-US" sz="4400" b="1" i="0" u="none" strike="noStrike" cap="none" baseline="0">
                <a:solidFill>
                  <a:srgbClr val="537E2F"/>
                </a:solidFill>
                <a:latin typeface="Calibri"/>
                <a:ea typeface="Calibri"/>
                <a:cs typeface="Calibri"/>
                <a:sym typeface="Calibri"/>
              </a:rPr>
            </a:br>
            <a:r>
              <a:rPr lang="en-US" sz="3200" b="1" i="0" u="none" strike="noStrike" cap="none" baseline="0">
                <a:solidFill>
                  <a:srgbClr val="537E2F"/>
                </a:solidFill>
                <a:latin typeface="Calibri"/>
                <a:ea typeface="Calibri"/>
                <a:cs typeface="Calibri"/>
                <a:sym typeface="Calibri"/>
              </a:rPr>
              <a:t>FALL BUSINESS TRAINING 2015</a:t>
            </a:r>
          </a:p>
        </p:txBody>
      </p:sp>
      <p:sp>
        <p:nvSpPr>
          <p:cNvPr id="158" name="Shape 158"/>
          <p:cNvSpPr txBox="1">
            <a:spLocks noGrp="1"/>
          </p:cNvSpPr>
          <p:nvPr>
            <p:ph type="body" idx="1"/>
          </p:nvPr>
        </p:nvSpPr>
        <p:spPr>
          <a:xfrm>
            <a:off x="492314" y="1924376"/>
            <a:ext cx="8208545" cy="1539503"/>
          </a:xfrm>
          <a:prstGeom prst="rect">
            <a:avLst/>
          </a:prstGeom>
          <a:no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l" rtl="0">
              <a:lnSpc>
                <a:spcPct val="90000"/>
              </a:lnSpc>
              <a:spcBef>
                <a:spcPts val="0"/>
              </a:spcBef>
              <a:buClr>
                <a:schemeClr val="dk1"/>
              </a:buClr>
              <a:buSzPct val="25000"/>
              <a:buFont typeface="Arial"/>
              <a:buNone/>
            </a:pPr>
            <a:r>
              <a:rPr lang="en-US" sz="3200" b="0" i="0" u="none" strike="noStrike" cap="none" baseline="0" dirty="0">
                <a:solidFill>
                  <a:schemeClr val="dk1"/>
                </a:solidFill>
                <a:latin typeface="Calibri"/>
                <a:ea typeface="Calibri"/>
                <a:cs typeface="Calibri"/>
                <a:sym typeface="Calibri"/>
              </a:rPr>
              <a:t>						Session #11</a:t>
            </a:r>
          </a:p>
          <a:p>
            <a:pPr marL="0" marR="0" lvl="0" indent="0" algn="l" rtl="0">
              <a:lnSpc>
                <a:spcPct val="90000"/>
              </a:lnSpc>
              <a:spcBef>
                <a:spcPts val="0"/>
              </a:spcBef>
              <a:buClr>
                <a:schemeClr val="dk1"/>
              </a:buClr>
              <a:buSzPct val="25000"/>
              <a:buFont typeface="Arial"/>
              <a:buNone/>
            </a:pPr>
            <a:r>
              <a:rPr lang="en-US" sz="3200" dirty="0">
                <a:solidFill>
                  <a:schemeClr val="dk1"/>
                </a:solidFill>
              </a:rPr>
              <a:t> </a:t>
            </a:r>
            <a:r>
              <a:rPr lang="en-US" sz="3200" dirty="0" smtClean="0">
                <a:solidFill>
                  <a:schemeClr val="dk1"/>
                </a:solidFill>
              </a:rPr>
              <a:t>   </a:t>
            </a:r>
            <a:r>
              <a:rPr lang="en-US" sz="3200" b="0" i="0" u="none" strike="noStrike" cap="none" baseline="0" dirty="0" smtClean="0">
                <a:solidFill>
                  <a:schemeClr val="dk1"/>
                </a:solidFill>
                <a:latin typeface="Calibri"/>
                <a:ea typeface="Calibri"/>
                <a:cs typeface="Calibri"/>
                <a:sym typeface="Calibri"/>
              </a:rPr>
              <a:t> </a:t>
            </a:r>
            <a:r>
              <a:rPr lang="en-US" sz="3200" b="0" i="0" u="none" strike="noStrike" cap="none" baseline="0" dirty="0">
                <a:solidFill>
                  <a:schemeClr val="dk1"/>
                </a:solidFill>
                <a:latin typeface="Calibri"/>
                <a:ea typeface="Calibri"/>
                <a:cs typeface="Calibri"/>
                <a:sym typeface="Calibri"/>
              </a:rPr>
              <a:t>Business Opportunity Presentation </a:t>
            </a:r>
          </a:p>
          <a:p>
            <a:pPr marL="0" marR="0" lvl="0" indent="0" algn="l" rtl="0">
              <a:lnSpc>
                <a:spcPct val="90000"/>
              </a:lnSpc>
              <a:spcBef>
                <a:spcPts val="0"/>
              </a:spcBef>
              <a:buClr>
                <a:schemeClr val="dk1"/>
              </a:buClr>
              <a:buSzPct val="25000"/>
              <a:buFont typeface="Arial"/>
              <a:buNone/>
            </a:pPr>
            <a:r>
              <a:rPr lang="en-US" sz="3200" b="0" i="0" u="none" strike="noStrike" cap="none" baseline="0" dirty="0">
                <a:solidFill>
                  <a:schemeClr val="dk1"/>
                </a:solidFill>
                <a:latin typeface="Calibri"/>
                <a:ea typeface="Calibri"/>
                <a:cs typeface="Calibri"/>
                <a:sym typeface="Calibri"/>
              </a:rPr>
              <a:t>	</a:t>
            </a:r>
            <a:r>
              <a:rPr lang="en-US" sz="3200" b="0" i="0" u="none" strike="noStrike" cap="none" baseline="0" dirty="0" smtClean="0">
                <a:solidFill>
                  <a:schemeClr val="dk1"/>
                </a:solidFill>
                <a:latin typeface="Calibri"/>
                <a:ea typeface="Calibri"/>
                <a:cs typeface="Calibri"/>
                <a:sym typeface="Calibri"/>
              </a:rPr>
              <a:t>      </a:t>
            </a:r>
            <a:r>
              <a:rPr lang="en-US" sz="2800" b="0" i="0" u="none" strike="noStrike" cap="none" baseline="0" dirty="0" smtClean="0">
                <a:solidFill>
                  <a:schemeClr val="dk1"/>
                </a:solidFill>
                <a:latin typeface="Calibri"/>
                <a:ea typeface="Calibri"/>
                <a:cs typeface="Calibri"/>
                <a:sym typeface="Calibri"/>
              </a:rPr>
              <a:t>With </a:t>
            </a:r>
            <a:r>
              <a:rPr lang="en-US" sz="2800" b="0" i="0" u="none" strike="noStrike" cap="none" baseline="0" dirty="0">
                <a:solidFill>
                  <a:schemeClr val="dk1"/>
                </a:solidFill>
                <a:latin typeface="Calibri"/>
                <a:ea typeface="Calibri"/>
                <a:cs typeface="Calibri"/>
                <a:sym typeface="Calibri"/>
              </a:rPr>
              <a:t>Katie Odom and Stephanie Bruce </a:t>
            </a:r>
          </a:p>
        </p:txBody>
      </p:sp>
      <p:pic>
        <p:nvPicPr>
          <p:cNvPr id="159" name="Shape 159"/>
          <p:cNvPicPr preferRelativeResize="0"/>
          <p:nvPr/>
        </p:nvPicPr>
        <p:blipFill rotWithShape="1">
          <a:blip r:embed="rId3">
            <a:alphaModFix/>
          </a:blip>
          <a:srcRect/>
          <a:stretch/>
        </p:blipFill>
        <p:spPr>
          <a:xfrm>
            <a:off x="7523064" y="4628028"/>
            <a:ext cx="1312478" cy="1948655"/>
          </a:xfrm>
          <a:prstGeom prst="rect">
            <a:avLst/>
          </a:prstGeom>
          <a:noFill/>
          <a:ln>
            <a:noFill/>
          </a:ln>
        </p:spPr>
      </p:pic>
      <p:sp>
        <p:nvSpPr>
          <p:cNvPr id="160" name="Shape 160"/>
          <p:cNvSpPr txBox="1"/>
          <p:nvPr/>
        </p:nvSpPr>
        <p:spPr>
          <a:xfrm>
            <a:off x="7086336" y="3624707"/>
            <a:ext cx="2057663"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0" i="0" u="none" strike="noStrike" cap="none" baseline="0" dirty="0">
                <a:solidFill>
                  <a:schemeClr val="dk1"/>
                </a:solidFill>
                <a:latin typeface="Calibri"/>
                <a:ea typeface="Calibri"/>
                <a:cs typeface="Calibri"/>
                <a:sym typeface="Calibri"/>
              </a:rPr>
              <a:t>Senior Executive Coordinator </a:t>
            </a:r>
            <a:endParaRPr lang="en-US" sz="1800" b="0" i="0" u="none" strike="noStrike" cap="none" baseline="0" dirty="0" smtClean="0">
              <a:solidFill>
                <a:schemeClr val="dk1"/>
              </a:solidFill>
              <a:latin typeface="Calibri"/>
              <a:ea typeface="Calibri"/>
              <a:cs typeface="Calibri"/>
              <a:sym typeface="Calibri"/>
            </a:endParaRPr>
          </a:p>
          <a:p>
            <a:pPr marL="0" marR="0" lvl="0" indent="0" algn="ctr" rtl="0">
              <a:spcBef>
                <a:spcPts val="0"/>
              </a:spcBef>
              <a:buSzPct val="25000"/>
              <a:buNone/>
            </a:pPr>
            <a:r>
              <a:rPr lang="en-US" sz="1800" b="0" i="0" u="none" strike="noStrike" cap="none" baseline="0" dirty="0" smtClean="0">
                <a:solidFill>
                  <a:schemeClr val="dk1"/>
                </a:solidFill>
                <a:latin typeface="Calibri"/>
                <a:ea typeface="Calibri"/>
                <a:cs typeface="Calibri"/>
                <a:sym typeface="Calibri"/>
              </a:rPr>
              <a:t>Lisa </a:t>
            </a:r>
            <a:r>
              <a:rPr lang="en-US" sz="1800" b="0" i="0" u="none" strike="noStrike" cap="none" baseline="0" dirty="0">
                <a:solidFill>
                  <a:schemeClr val="dk1"/>
                </a:solidFill>
                <a:latin typeface="Calibri"/>
                <a:ea typeface="Calibri"/>
                <a:cs typeface="Calibri"/>
                <a:sym typeface="Calibri"/>
              </a:rPr>
              <a:t>Anderson</a:t>
            </a:r>
          </a:p>
        </p:txBody>
      </p:sp>
      <p:pic>
        <p:nvPicPr>
          <p:cNvPr id="161" name="Shape 161"/>
          <p:cNvPicPr preferRelativeResize="0"/>
          <p:nvPr/>
        </p:nvPicPr>
        <p:blipFill rotWithShape="1">
          <a:blip r:embed="rId4">
            <a:alphaModFix/>
          </a:blip>
          <a:srcRect/>
          <a:stretch/>
        </p:blipFill>
        <p:spPr>
          <a:xfrm>
            <a:off x="226633" y="4997119"/>
            <a:ext cx="1342380" cy="1625491"/>
          </a:xfrm>
          <a:prstGeom prst="rect">
            <a:avLst/>
          </a:prstGeom>
          <a:noFill/>
          <a:ln>
            <a:noFill/>
          </a:ln>
        </p:spPr>
      </p:pic>
      <p:pic>
        <p:nvPicPr>
          <p:cNvPr id="162" name="Shape 162"/>
          <p:cNvPicPr preferRelativeResize="0"/>
          <p:nvPr/>
        </p:nvPicPr>
        <p:blipFill rotWithShape="1">
          <a:blip r:embed="rId5">
            <a:alphaModFix/>
          </a:blip>
          <a:srcRect/>
          <a:stretch/>
        </p:blipFill>
        <p:spPr>
          <a:xfrm>
            <a:off x="1761122" y="5195819"/>
            <a:ext cx="1390455" cy="1426791"/>
          </a:xfrm>
          <a:prstGeom prst="rect">
            <a:avLst/>
          </a:prstGeom>
          <a:noFill/>
          <a:ln>
            <a:noFill/>
          </a:ln>
        </p:spPr>
      </p:pic>
      <p:sp>
        <p:nvSpPr>
          <p:cNvPr id="163" name="Shape 163"/>
          <p:cNvSpPr txBox="1"/>
          <p:nvPr/>
        </p:nvSpPr>
        <p:spPr>
          <a:xfrm>
            <a:off x="370665" y="4304862"/>
            <a:ext cx="2780911"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baseline="0">
                <a:solidFill>
                  <a:schemeClr val="dk1"/>
                </a:solidFill>
                <a:latin typeface="Calibri"/>
                <a:ea typeface="Calibri"/>
                <a:cs typeface="Calibri"/>
                <a:sym typeface="Calibri"/>
              </a:rPr>
              <a:t>Master Coordinators            Jo Coogan  &amp; Barb Lagoni</a:t>
            </a:r>
          </a:p>
        </p:txBody>
      </p:sp>
      <p:sp>
        <p:nvSpPr>
          <p:cNvPr id="164" name="Shape 164"/>
          <p:cNvSpPr/>
          <p:nvPr/>
        </p:nvSpPr>
        <p:spPr>
          <a:xfrm>
            <a:off x="5906803" y="3758337"/>
            <a:ext cx="1631187"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0" i="0" u="none" strike="noStrike" cap="none" baseline="0" dirty="0">
                <a:solidFill>
                  <a:schemeClr val="dk1"/>
                </a:solidFill>
                <a:latin typeface="Calibri"/>
                <a:ea typeface="Calibri"/>
                <a:cs typeface="Calibri"/>
                <a:sym typeface="Calibri"/>
              </a:rPr>
              <a:t>  Coordinator</a:t>
            </a:r>
          </a:p>
          <a:p>
            <a:pPr marL="0" marR="0" lvl="0" indent="0" algn="ctr" rtl="0">
              <a:spcBef>
                <a:spcPts val="0"/>
              </a:spcBef>
              <a:buSzPct val="25000"/>
              <a:buNone/>
            </a:pPr>
            <a:r>
              <a:rPr lang="en-US" sz="1800" b="0" i="0" u="none" strike="noStrike" cap="none" baseline="0" dirty="0">
                <a:solidFill>
                  <a:schemeClr val="dk1"/>
                </a:solidFill>
                <a:latin typeface="Calibri"/>
                <a:ea typeface="Calibri"/>
                <a:cs typeface="Calibri"/>
                <a:sym typeface="Calibri"/>
              </a:rPr>
              <a:t>Stephanie Bruce</a:t>
            </a:r>
          </a:p>
        </p:txBody>
      </p:sp>
      <p:sp>
        <p:nvSpPr>
          <p:cNvPr id="165" name="Shape 165"/>
          <p:cNvSpPr txBox="1"/>
          <p:nvPr/>
        </p:nvSpPr>
        <p:spPr>
          <a:xfrm>
            <a:off x="4175167" y="3624707"/>
            <a:ext cx="2150610"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0" i="0" u="none" strike="noStrike" cap="none" baseline="0" dirty="0">
                <a:solidFill>
                  <a:schemeClr val="dk1"/>
                </a:solidFill>
                <a:latin typeface="Calibri"/>
                <a:ea typeface="Calibri"/>
                <a:cs typeface="Calibri"/>
                <a:sym typeface="Calibri"/>
              </a:rPr>
              <a:t>Senior Executive</a:t>
            </a:r>
          </a:p>
          <a:p>
            <a:pPr marL="0" marR="0" lvl="0" indent="0" algn="ctr" rtl="0">
              <a:spcBef>
                <a:spcPts val="0"/>
              </a:spcBef>
              <a:buSzPct val="25000"/>
              <a:buNone/>
            </a:pPr>
            <a:r>
              <a:rPr lang="en-US" sz="1800" b="0" i="0" u="none" strike="noStrike" cap="none" baseline="0" dirty="0">
                <a:solidFill>
                  <a:schemeClr val="dk1"/>
                </a:solidFill>
                <a:latin typeface="Calibri"/>
                <a:ea typeface="Calibri"/>
                <a:cs typeface="Calibri"/>
                <a:sym typeface="Calibri"/>
              </a:rPr>
              <a:t>Coordinator </a:t>
            </a:r>
            <a:endParaRPr lang="en-US" sz="1800" b="0" i="0" u="none" strike="noStrike" cap="none" baseline="0" dirty="0" smtClean="0">
              <a:solidFill>
                <a:schemeClr val="dk1"/>
              </a:solidFill>
              <a:latin typeface="Calibri"/>
              <a:ea typeface="Calibri"/>
              <a:cs typeface="Calibri"/>
              <a:sym typeface="Calibri"/>
            </a:endParaRPr>
          </a:p>
          <a:p>
            <a:pPr marL="0" marR="0" lvl="0" indent="0" algn="ctr" rtl="0">
              <a:spcBef>
                <a:spcPts val="0"/>
              </a:spcBef>
              <a:buSzPct val="25000"/>
              <a:buNone/>
            </a:pPr>
            <a:r>
              <a:rPr lang="en-US" sz="1800" b="0" i="0" u="none" strike="noStrike" cap="none" baseline="0" dirty="0" smtClean="0">
                <a:solidFill>
                  <a:schemeClr val="dk1"/>
                </a:solidFill>
                <a:latin typeface="Calibri"/>
                <a:ea typeface="Calibri"/>
                <a:cs typeface="Calibri"/>
                <a:sym typeface="Calibri"/>
              </a:rPr>
              <a:t>Katie </a:t>
            </a:r>
            <a:r>
              <a:rPr lang="en-US" sz="1800" b="0" i="0" u="none" strike="noStrike" cap="none" baseline="0" dirty="0">
                <a:solidFill>
                  <a:schemeClr val="dk1"/>
                </a:solidFill>
                <a:latin typeface="Calibri"/>
                <a:ea typeface="Calibri"/>
                <a:cs typeface="Calibri"/>
                <a:sym typeface="Calibri"/>
              </a:rPr>
              <a:t>Odom</a:t>
            </a:r>
          </a:p>
        </p:txBody>
      </p:sp>
      <p:pic>
        <p:nvPicPr>
          <p:cNvPr id="166" name="Shape 166"/>
          <p:cNvPicPr preferRelativeResize="0"/>
          <p:nvPr/>
        </p:nvPicPr>
        <p:blipFill rotWithShape="1">
          <a:blip r:embed="rId6">
            <a:alphaModFix/>
          </a:blip>
          <a:srcRect/>
          <a:stretch/>
        </p:blipFill>
        <p:spPr>
          <a:xfrm>
            <a:off x="4801305" y="4703219"/>
            <a:ext cx="1251179" cy="1873463"/>
          </a:xfrm>
          <a:prstGeom prst="rect">
            <a:avLst/>
          </a:prstGeom>
          <a:noFill/>
          <a:ln>
            <a:noFill/>
          </a:ln>
        </p:spPr>
      </p:pic>
      <p:pic>
        <p:nvPicPr>
          <p:cNvPr id="167" name="Shape 167"/>
          <p:cNvPicPr preferRelativeResize="0"/>
          <p:nvPr/>
        </p:nvPicPr>
        <p:blipFill rotWithShape="1">
          <a:blip r:embed="rId7">
            <a:alphaModFix/>
          </a:blip>
          <a:srcRect/>
          <a:stretch/>
        </p:blipFill>
        <p:spPr>
          <a:xfrm>
            <a:off x="6133373" y="4653878"/>
            <a:ext cx="1255003" cy="1922803"/>
          </a:xfrm>
          <a:prstGeom prst="rect">
            <a:avLst/>
          </a:prstGeom>
          <a:noFill/>
          <a:ln>
            <a:noFill/>
          </a:ln>
        </p:spPr>
      </p:pic>
      <p:pic>
        <p:nvPicPr>
          <p:cNvPr id="168" name="Shape 168"/>
          <p:cNvPicPr preferRelativeResize="0"/>
          <p:nvPr/>
        </p:nvPicPr>
        <p:blipFill rotWithShape="1">
          <a:blip r:embed="rId8">
            <a:alphaModFix/>
          </a:blip>
          <a:srcRect/>
          <a:stretch/>
        </p:blipFill>
        <p:spPr>
          <a:xfrm>
            <a:off x="3358275" y="4703219"/>
            <a:ext cx="1248975" cy="1873463"/>
          </a:xfrm>
          <a:prstGeom prst="rect">
            <a:avLst/>
          </a:prstGeom>
          <a:noFill/>
          <a:ln>
            <a:noFill/>
          </a:ln>
        </p:spPr>
      </p:pic>
      <p:sp>
        <p:nvSpPr>
          <p:cNvPr id="169" name="Shape 169"/>
          <p:cNvSpPr/>
          <p:nvPr/>
        </p:nvSpPr>
        <p:spPr>
          <a:xfrm>
            <a:off x="2926121" y="3546921"/>
            <a:ext cx="1696762"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0" i="0" u="none" strike="noStrike" cap="none" baseline="0">
                <a:solidFill>
                  <a:schemeClr val="dk1"/>
                </a:solidFill>
                <a:latin typeface="Calibri"/>
                <a:ea typeface="Calibri"/>
                <a:cs typeface="Calibri"/>
                <a:sym typeface="Calibri"/>
              </a:rPr>
              <a:t>Senior Executive Coordinator</a:t>
            </a:r>
          </a:p>
          <a:p>
            <a:pPr marL="0" marR="0" lvl="0" indent="0" algn="ctr" rtl="0">
              <a:spcBef>
                <a:spcPts val="0"/>
              </a:spcBef>
              <a:buSzPct val="25000"/>
              <a:buNone/>
            </a:pPr>
            <a:r>
              <a:rPr lang="en-US" sz="1800" b="0" i="0" u="none" strike="noStrike" cap="none" baseline="0">
                <a:solidFill>
                  <a:schemeClr val="dk1"/>
                </a:solidFill>
                <a:latin typeface="Calibri"/>
                <a:ea typeface="Calibri"/>
                <a:cs typeface="Calibri"/>
                <a:sym typeface="Calibri"/>
              </a:rPr>
              <a:t>Harper Guerra</a:t>
            </a:r>
          </a:p>
        </p:txBody>
      </p:sp>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body" idx="1"/>
          </p:nvPr>
        </p:nvSpPr>
        <p:spPr>
          <a:xfrm>
            <a:off x="350800" y="1484175"/>
            <a:ext cx="8454299" cy="4707300"/>
          </a:xfrm>
          <a:prstGeom prst="rect">
            <a:avLst/>
          </a:prstGeom>
          <a:noFill/>
          <a:ln>
            <a:noFill/>
          </a:ln>
        </p:spPr>
        <p:txBody>
          <a:bodyPr lIns="91425" tIns="45700" rIns="91425" bIns="45700" anchor="t" anchorCtr="0">
            <a:noAutofit/>
          </a:bodyPr>
          <a:lstStyle/>
          <a:p>
            <a:pPr marL="342900" marR="0" lvl="0" indent="-342900" algn="l" rtl="0">
              <a:spcBef>
                <a:spcPts val="0"/>
              </a:spcBef>
              <a:buClr>
                <a:srgbClr val="6F6E6F"/>
              </a:buClr>
              <a:buSzPct val="100000"/>
              <a:buFont typeface="Arial"/>
              <a:buChar char="•"/>
            </a:pPr>
            <a:r>
              <a:rPr lang="en-US" b="1" i="0" u="none" strike="noStrike" cap="none" baseline="0" dirty="0">
                <a:solidFill>
                  <a:srgbClr val="6F6E6F"/>
                </a:solidFill>
                <a:sym typeface="Calibri"/>
              </a:rPr>
              <a:t>Set a goal for how many guests we will bring to the Fall Regionals </a:t>
            </a:r>
            <a:r>
              <a:rPr lang="en-US" b="1" i="0" u="none" strike="noStrike" cap="none" baseline="0" dirty="0" smtClean="0">
                <a:solidFill>
                  <a:srgbClr val="6F6E6F"/>
                </a:solidFill>
                <a:sym typeface="Calibri"/>
              </a:rPr>
              <a:t>…</a:t>
            </a:r>
          </a:p>
          <a:p>
            <a:pPr marL="342900" marR="0" lvl="0" indent="-342900" algn="l" rtl="0">
              <a:spcBef>
                <a:spcPts val="0"/>
              </a:spcBef>
              <a:buClr>
                <a:srgbClr val="6F6E6F"/>
              </a:buClr>
              <a:buSzPct val="100000"/>
              <a:buFont typeface="Arial"/>
              <a:buChar char="•"/>
            </a:pPr>
            <a:endParaRPr lang="en-US" sz="800" b="1" i="0" u="none" strike="noStrike" cap="none" baseline="0" dirty="0">
              <a:solidFill>
                <a:srgbClr val="6F6E6F"/>
              </a:solidFill>
              <a:sym typeface="Calibri"/>
            </a:endParaRPr>
          </a:p>
          <a:p>
            <a:pPr marL="342900" marR="0" lvl="0" indent="-342900" algn="l" rtl="0">
              <a:spcBef>
                <a:spcPts val="0"/>
              </a:spcBef>
              <a:buClr>
                <a:srgbClr val="6F6E6F"/>
              </a:buClr>
              <a:buSzPct val="100000"/>
              <a:buFont typeface="Arial"/>
              <a:buChar char="•"/>
            </a:pPr>
            <a:r>
              <a:rPr lang="en-US" b="1" dirty="0"/>
              <a:t>Set up meeting for Nov 21 to watch live broadcast of Roger Barnett at Southern California Regional to celebrate completion of our 100 Days to Amazing and to hear announcement of a special new promotion</a:t>
            </a:r>
            <a:r>
              <a:rPr lang="en-US" b="1" dirty="0" smtClean="0"/>
              <a:t>.</a:t>
            </a:r>
          </a:p>
          <a:p>
            <a:pPr marL="342900" marR="0" lvl="0" indent="-342900" algn="l" rtl="0">
              <a:spcBef>
                <a:spcPts val="0"/>
              </a:spcBef>
              <a:buClr>
                <a:srgbClr val="6F6E6F"/>
              </a:buClr>
              <a:buSzPct val="100000"/>
              <a:buFont typeface="Arial"/>
              <a:buChar char="•"/>
            </a:pPr>
            <a:endParaRPr lang="en-US" sz="800" b="1" dirty="0"/>
          </a:p>
          <a:p>
            <a:pPr marL="342900" marR="0" lvl="0" indent="-342900" algn="l" rtl="0">
              <a:spcBef>
                <a:spcPts val="0"/>
              </a:spcBef>
              <a:buClr>
                <a:srgbClr val="6F6E6F"/>
              </a:buClr>
              <a:buSzPct val="100000"/>
              <a:buFont typeface="Arial"/>
              <a:buChar char="•"/>
            </a:pPr>
            <a:r>
              <a:rPr lang="en-US" b="1" dirty="0"/>
              <a:t>Hint -- Kevin Crandall suggested we should make November a big month to position us well for the special promotion </a:t>
            </a:r>
            <a:r>
              <a:rPr lang="en-US" b="1" dirty="0" smtClean="0"/>
              <a:t>coming</a:t>
            </a:r>
          </a:p>
          <a:p>
            <a:pPr marL="342900" marR="0" lvl="0" indent="-342900" algn="l" rtl="0">
              <a:spcBef>
                <a:spcPts val="0"/>
              </a:spcBef>
              <a:buClr>
                <a:srgbClr val="6F6E6F"/>
              </a:buClr>
              <a:buSzPct val="100000"/>
              <a:buFont typeface="Arial"/>
              <a:buChar char="•"/>
            </a:pPr>
            <a:endParaRPr lang="en-US" sz="800" b="1" dirty="0"/>
          </a:p>
          <a:p>
            <a:pPr marL="342900" marR="0" lvl="0" indent="-342900" algn="l" rtl="0">
              <a:spcBef>
                <a:spcPts val="480"/>
              </a:spcBef>
              <a:buClr>
                <a:srgbClr val="6F6E6F"/>
              </a:buClr>
              <a:buSzPct val="100000"/>
              <a:buFont typeface="Arial"/>
              <a:buChar char="•"/>
            </a:pPr>
            <a:r>
              <a:rPr lang="en-US" b="1" i="0" u="none" strike="noStrike" cap="none" baseline="0" dirty="0">
                <a:solidFill>
                  <a:srgbClr val="6F6E6F"/>
                </a:solidFill>
                <a:sym typeface="Calibri"/>
              </a:rPr>
              <a:t>Select  our holiday customer promotions for November and December to achieve our PV goals for each month</a:t>
            </a:r>
            <a:r>
              <a:rPr lang="en-US" b="1" i="0" u="none" strike="noStrike" cap="none" baseline="0" dirty="0" smtClean="0">
                <a:solidFill>
                  <a:srgbClr val="6F6E6F"/>
                </a:solidFill>
                <a:sym typeface="Calibri"/>
              </a:rPr>
              <a:t>.</a:t>
            </a:r>
          </a:p>
          <a:p>
            <a:pPr marL="342900" marR="0" lvl="0" indent="-342900" algn="l" rtl="0">
              <a:spcBef>
                <a:spcPts val="480"/>
              </a:spcBef>
              <a:buClr>
                <a:srgbClr val="6F6E6F"/>
              </a:buClr>
              <a:buSzPct val="100000"/>
              <a:buFont typeface="Arial"/>
              <a:buChar char="•"/>
            </a:pPr>
            <a:endParaRPr lang="en-US" sz="800" b="1" i="0" u="none" strike="noStrike" cap="none" baseline="0" dirty="0">
              <a:solidFill>
                <a:srgbClr val="6F6E6F"/>
              </a:solidFill>
              <a:sym typeface="Calibri"/>
            </a:endParaRPr>
          </a:p>
          <a:p>
            <a:pPr marL="342900" marR="0" lvl="0" indent="-342900" algn="l" rtl="0">
              <a:spcBef>
                <a:spcPts val="480"/>
              </a:spcBef>
              <a:buClr>
                <a:srgbClr val="6F6E6F"/>
              </a:buClr>
              <a:buSzPct val="100000"/>
              <a:buFont typeface="Arial"/>
              <a:buChar char="•"/>
            </a:pPr>
            <a:r>
              <a:rPr lang="en-US" b="1" i="0" u="none" strike="noStrike" cap="none" baseline="0" dirty="0">
                <a:solidFill>
                  <a:srgbClr val="6F6E6F"/>
                </a:solidFill>
                <a:sym typeface="Calibri"/>
              </a:rPr>
              <a:t>Begin positioning our businesses for January 2016 and the first month of the new Shaklee Dream Trip Qualification Period ...                                                 </a:t>
            </a:r>
            <a:r>
              <a:rPr lang="en-US" b="1" i="0" u="none" strike="noStrike" cap="none" baseline="0" dirty="0" smtClean="0">
                <a:solidFill>
                  <a:srgbClr val="6F6E6F"/>
                </a:solidFill>
                <a:sym typeface="Calibri"/>
              </a:rPr>
              <a:t>							</a:t>
            </a:r>
            <a:r>
              <a:rPr lang="en-US" b="1" i="0" u="none" strike="noStrike" cap="none" baseline="0" dirty="0" err="1" smtClean="0">
                <a:solidFill>
                  <a:srgbClr val="6F6E6F"/>
                </a:solidFill>
                <a:sym typeface="Calibri"/>
              </a:rPr>
              <a:t>lisa</a:t>
            </a:r>
            <a:endParaRPr lang="en-US" b="1" i="0" u="none" strike="noStrike" cap="none" baseline="0" dirty="0">
              <a:solidFill>
                <a:srgbClr val="6F6E6F"/>
              </a:solidFill>
              <a:sym typeface="Calibri"/>
            </a:endParaRPr>
          </a:p>
        </p:txBody>
      </p:sp>
      <p:sp>
        <p:nvSpPr>
          <p:cNvPr id="175" name="Shape 175"/>
          <p:cNvSpPr txBox="1">
            <a:spLocks noGrp="1"/>
          </p:cNvSpPr>
          <p:nvPr>
            <p:ph type="title"/>
          </p:nvPr>
        </p:nvSpPr>
        <p:spPr>
          <a:xfrm>
            <a:off x="597500" y="388455"/>
            <a:ext cx="5411099" cy="7008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November Strategies</a:t>
            </a:r>
          </a:p>
        </p:txBody>
      </p:sp>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Shape 180"/>
          <p:cNvPicPr preferRelativeResize="0"/>
          <p:nvPr/>
        </p:nvPicPr>
        <p:blipFill rotWithShape="1">
          <a:blip r:embed="rId3">
            <a:alphaModFix/>
          </a:blip>
          <a:srcRect/>
          <a:stretch/>
        </p:blipFill>
        <p:spPr>
          <a:xfrm>
            <a:off x="7272871" y="79498"/>
            <a:ext cx="1724699" cy="1724699"/>
          </a:xfrm>
          <a:prstGeom prst="rect">
            <a:avLst/>
          </a:prstGeom>
          <a:noFill/>
          <a:ln>
            <a:noFill/>
          </a:ln>
        </p:spPr>
      </p:pic>
      <p:sp>
        <p:nvSpPr>
          <p:cNvPr id="181" name="Shape 181"/>
          <p:cNvSpPr txBox="1">
            <a:spLocks noGrp="1"/>
          </p:cNvSpPr>
          <p:nvPr>
            <p:ph type="body" idx="1"/>
          </p:nvPr>
        </p:nvSpPr>
        <p:spPr>
          <a:xfrm>
            <a:off x="561600" y="1503550"/>
            <a:ext cx="8229600" cy="3258299"/>
          </a:xfrm>
          <a:prstGeom prst="rect">
            <a:avLst/>
          </a:prstGeom>
          <a:noFill/>
          <a:ln>
            <a:noFill/>
          </a:ln>
        </p:spPr>
        <p:txBody>
          <a:bodyPr lIns="91425" tIns="45700" rIns="91425" bIns="45700" anchor="t" anchorCtr="0">
            <a:noAutofit/>
          </a:bodyPr>
          <a:lstStyle/>
          <a:p>
            <a:pPr marL="342900" marR="0" lvl="0" indent="-342900" algn="l" rtl="0">
              <a:spcBef>
                <a:spcPts val="480"/>
              </a:spcBef>
              <a:buClr>
                <a:srgbClr val="6F6E6F"/>
              </a:buClr>
              <a:buSzPct val="100000"/>
              <a:buFont typeface="Arial"/>
              <a:buChar char="•"/>
            </a:pPr>
            <a:r>
              <a:rPr lang="en-US" sz="2400" b="1" i="0" u="none" strike="noStrike" cap="none" baseline="0" dirty="0">
                <a:solidFill>
                  <a:srgbClr val="6F6E6F"/>
                </a:solidFill>
                <a:latin typeface="Calibri"/>
                <a:ea typeface="Calibri"/>
                <a:cs typeface="Calibri"/>
                <a:sym typeface="Calibri"/>
              </a:rPr>
              <a:t>Shaklee Chairman &amp; CEO Roger Barnett to Keynote at Regionals</a:t>
            </a:r>
          </a:p>
          <a:p>
            <a:pPr marL="342900" marR="0" lvl="0" indent="-342900" algn="l" rtl="0">
              <a:spcBef>
                <a:spcPts val="400"/>
              </a:spcBef>
              <a:buClr>
                <a:srgbClr val="6F6E6F"/>
              </a:buClr>
              <a:buSzPct val="100000"/>
              <a:buFont typeface="Arial"/>
              <a:buChar char="•"/>
            </a:pPr>
            <a:r>
              <a:rPr lang="en-US" sz="2000" b="1" i="0" u="none" strike="noStrike" cap="none" baseline="0" dirty="0">
                <a:solidFill>
                  <a:srgbClr val="6F6E6F"/>
                </a:solidFill>
                <a:sym typeface="Calibri"/>
              </a:rPr>
              <a:t>One of the things that makes Shaklee unique is our culture and culture begins with our leadership team. Come to our Fall Regional Conferences where you can meet members of our executive team, including our Chairman and CEO, Roger Barnett, who will share his vision for the future of Shaklee and how you can be a part of it…starting today!	</a:t>
            </a:r>
          </a:p>
          <a:p>
            <a:pPr marL="342900" marR="0" lvl="0" indent="-342900" algn="l" rtl="0">
              <a:spcBef>
                <a:spcPts val="400"/>
              </a:spcBef>
              <a:buClr>
                <a:srgbClr val="6F6E6F"/>
              </a:buClr>
              <a:buSzPct val="100000"/>
              <a:buFont typeface="Arial"/>
              <a:buChar char="•"/>
            </a:pPr>
            <a:r>
              <a:rPr lang="en-US" b="1" dirty="0"/>
              <a:t>Meet Heather </a:t>
            </a:r>
            <a:r>
              <a:rPr lang="en-US" b="1" dirty="0" smtClean="0"/>
              <a:t>Chastain New </a:t>
            </a:r>
            <a:r>
              <a:rPr lang="en-US" b="1" dirty="0"/>
              <a:t>President of Shaklee </a:t>
            </a:r>
            <a:r>
              <a:rPr lang="en-US" b="1" dirty="0" smtClean="0"/>
              <a:t>US &amp; Canada!</a:t>
            </a:r>
            <a:r>
              <a:rPr lang="en-US" sz="2000" b="1" i="0" u="none" strike="noStrike" cap="none" baseline="0" dirty="0">
                <a:solidFill>
                  <a:srgbClr val="6F6E6F"/>
                </a:solidFill>
                <a:sym typeface="Calibri"/>
              </a:rPr>
              <a:t>	</a:t>
            </a:r>
          </a:p>
          <a:p>
            <a:pPr marL="342900" marR="0" lvl="0" indent="-342900" algn="l" rtl="0">
              <a:spcBef>
                <a:spcPts val="400"/>
              </a:spcBef>
              <a:buClr>
                <a:srgbClr val="6F6E6F"/>
              </a:buClr>
              <a:buSzPct val="100000"/>
              <a:buFont typeface="Arial"/>
              <a:buChar char="•"/>
            </a:pPr>
            <a:r>
              <a:rPr lang="en-US" b="1" dirty="0"/>
              <a:t>We will also hear from  the ever-popular </a:t>
            </a:r>
            <a:r>
              <a:rPr lang="en-US" b="1" dirty="0" err="1"/>
              <a:t>Dr</a:t>
            </a:r>
            <a:r>
              <a:rPr lang="en-US" b="1" dirty="0"/>
              <a:t> Bruce </a:t>
            </a:r>
            <a:r>
              <a:rPr lang="en-US" b="1" dirty="0" err="1"/>
              <a:t>Daggy</a:t>
            </a:r>
            <a:r>
              <a:rPr lang="en-US" b="1" dirty="0"/>
              <a:t> or </a:t>
            </a:r>
            <a:r>
              <a:rPr lang="en-US" b="1" dirty="0" err="1"/>
              <a:t>Dr</a:t>
            </a:r>
            <a:r>
              <a:rPr lang="en-US" b="1" dirty="0"/>
              <a:t> Jamie McManus from Shaklee Health Sciences</a:t>
            </a:r>
            <a:r>
              <a:rPr lang="en-US" sz="2000" b="1" i="0" u="none" strike="noStrike" cap="none" baseline="0" dirty="0">
                <a:solidFill>
                  <a:srgbClr val="6F6E6F"/>
                </a:solidFill>
                <a:sym typeface="Calibri"/>
              </a:rPr>
              <a:t>	D</a:t>
            </a:r>
            <a:r>
              <a:rPr lang="en-US" b="1" dirty="0"/>
              <a:t>e</a:t>
            </a:r>
            <a:r>
              <a:rPr lang="en-US" sz="2000" b="1" i="0" u="none" strike="noStrike" cap="none" baseline="0" dirty="0">
                <a:solidFill>
                  <a:srgbClr val="6F6E6F"/>
                </a:solidFill>
                <a:sym typeface="Calibri"/>
              </a:rPr>
              <a:t>partment 		</a:t>
            </a:r>
            <a:r>
              <a:rPr lang="en-US" sz="2000" b="0" i="0" u="none" strike="noStrike" cap="none" baseline="0" dirty="0">
                <a:solidFill>
                  <a:srgbClr val="6F6E6F"/>
                </a:solidFill>
                <a:latin typeface="Calibri"/>
                <a:ea typeface="Calibri"/>
                <a:cs typeface="Calibri"/>
                <a:sym typeface="Calibri"/>
              </a:rPr>
              <a:t>      	 </a:t>
            </a:r>
            <a:r>
              <a:rPr lang="en-US" sz="2000" b="0" i="0" u="none" strike="noStrike" cap="none" baseline="0" dirty="0" smtClean="0">
                <a:solidFill>
                  <a:srgbClr val="6F6E6F"/>
                </a:solidFill>
                <a:latin typeface="Calibri"/>
                <a:ea typeface="Calibri"/>
                <a:cs typeface="Calibri"/>
                <a:sym typeface="Calibri"/>
              </a:rPr>
              <a:t>						</a:t>
            </a:r>
            <a:r>
              <a:rPr lang="en-US" sz="2000" b="0" i="0" u="none" strike="noStrike" cap="none" baseline="0" dirty="0" smtClean="0">
                <a:solidFill>
                  <a:schemeClr val="tx1"/>
                </a:solidFill>
                <a:latin typeface="Calibri"/>
                <a:ea typeface="Calibri"/>
                <a:cs typeface="Calibri"/>
                <a:sym typeface="Calibri"/>
              </a:rPr>
              <a:t>harper</a:t>
            </a:r>
            <a:endParaRPr lang="en-US" sz="2000" b="0" i="0" u="none" strike="noStrike" cap="none" baseline="0" dirty="0">
              <a:solidFill>
                <a:schemeClr val="tx1"/>
              </a:solidFill>
              <a:latin typeface="Calibri"/>
              <a:ea typeface="Calibri"/>
              <a:cs typeface="Calibri"/>
              <a:sym typeface="Calibri"/>
            </a:endParaRPr>
          </a:p>
          <a:p>
            <a:pPr marL="0" marR="0" lvl="0" indent="0" algn="l" rtl="0">
              <a:spcBef>
                <a:spcPts val="400"/>
              </a:spcBef>
              <a:buClr>
                <a:srgbClr val="6F6E6F"/>
              </a:buClr>
              <a:buFont typeface="Arial"/>
              <a:buNone/>
            </a:pPr>
            <a:endParaRPr sz="2000" b="0" i="0" u="none" strike="noStrike" cap="none" baseline="0" dirty="0">
              <a:solidFill>
                <a:srgbClr val="6F6E6F"/>
              </a:solidFill>
              <a:latin typeface="Calibri"/>
              <a:ea typeface="Calibri"/>
              <a:cs typeface="Calibri"/>
              <a:sym typeface="Calibri"/>
            </a:endParaRPr>
          </a:p>
        </p:txBody>
      </p:sp>
      <p:sp>
        <p:nvSpPr>
          <p:cNvPr id="182" name="Shape 182"/>
          <p:cNvSpPr txBox="1">
            <a:spLocks noGrp="1"/>
          </p:cNvSpPr>
          <p:nvPr>
            <p:ph type="title"/>
          </p:nvPr>
        </p:nvSpPr>
        <p:spPr>
          <a:xfrm>
            <a:off x="457200" y="255722"/>
            <a:ext cx="6815671"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80" b="0" i="0" u="none" strike="noStrike" cap="none" baseline="0">
                <a:solidFill>
                  <a:schemeClr val="dk1"/>
                </a:solidFill>
                <a:latin typeface="Calibri"/>
                <a:ea typeface="Calibri"/>
                <a:cs typeface="Calibri"/>
                <a:sym typeface="Calibri"/>
              </a:rPr>
              <a:t>Shaklee November Regional Conferences ... </a:t>
            </a:r>
            <a:r>
              <a:rPr lang="en-US" sz="2880"/>
              <a:t>Record Numbers Already Registered</a:t>
            </a:r>
          </a:p>
        </p:txBody>
      </p:sp>
      <p:sp>
        <p:nvSpPr>
          <p:cNvPr id="183" name="Shape 183"/>
          <p:cNvSpPr txBox="1"/>
          <p:nvPr/>
        </p:nvSpPr>
        <p:spPr>
          <a:xfrm>
            <a:off x="454800" y="5136200"/>
            <a:ext cx="8229600" cy="1353600"/>
          </a:xfrm>
          <a:prstGeom prst="rect">
            <a:avLst/>
          </a:prstGeom>
          <a:no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0" i="0" u="none" strike="noStrike" cap="none" baseline="0" dirty="0">
                <a:solidFill>
                  <a:schemeClr val="dk1"/>
                </a:solidFill>
                <a:latin typeface="Calibri"/>
                <a:ea typeface="Calibri"/>
                <a:cs typeface="Calibri"/>
                <a:sym typeface="Calibri"/>
              </a:rPr>
              <a:t>Tarrytown, New York Nov 6 and 7 … Chicago ( O’Hare Hyatt ) , IL Nov 13 and 14</a:t>
            </a:r>
            <a:r>
              <a:rPr lang="en-US" sz="2000" dirty="0"/>
              <a:t> </a:t>
            </a:r>
            <a:r>
              <a:rPr lang="en-US" sz="2000" b="0" i="0" u="none" strike="noStrike" cap="none" baseline="0" dirty="0">
                <a:solidFill>
                  <a:schemeClr val="dk1"/>
                </a:solidFill>
                <a:latin typeface="Calibri"/>
                <a:ea typeface="Calibri"/>
                <a:cs typeface="Calibri"/>
                <a:sym typeface="Calibri"/>
              </a:rPr>
              <a:t>Southern California Nov 20 and 21 and the big LIVE BROADCAST … host meetings to watch together ..</a:t>
            </a:r>
          </a:p>
        </p:txBody>
      </p:sp>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body" idx="1"/>
          </p:nvPr>
        </p:nvSpPr>
        <p:spPr>
          <a:xfrm>
            <a:off x="827337" y="1982108"/>
            <a:ext cx="7215150" cy="4599261"/>
          </a:xfrm>
          <a:prstGeom prst="rect">
            <a:avLst/>
          </a:prstGeom>
          <a:noFill/>
          <a:ln>
            <a:noFill/>
          </a:ln>
        </p:spPr>
        <p:txBody>
          <a:bodyPr lIns="91425" tIns="45700" rIns="91425" bIns="45700" anchor="t" anchorCtr="0">
            <a:noAutofit/>
          </a:bodyPr>
          <a:lstStyle/>
          <a:p>
            <a:pPr marL="342900" marR="0" lvl="0" indent="-342900" algn="l" rtl="0">
              <a:spcBef>
                <a:spcPts val="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be prepared for how to respond when someone asks us what we do ..</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observe and learn how to weave our personal stories into a presentation  about the benefits of a home business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create a stand-alon</a:t>
            </a:r>
            <a:r>
              <a:rPr lang="en-US" sz="2400" dirty="0">
                <a:solidFill>
                  <a:schemeClr val="tx1"/>
                </a:solidFill>
              </a:rPr>
              <a:t>e</a:t>
            </a:r>
            <a:r>
              <a:rPr lang="en-US" sz="2400" b="0" i="0" u="none" strike="noStrike" cap="none" baseline="0" dirty="0">
                <a:solidFill>
                  <a:schemeClr val="tx1"/>
                </a:solidFill>
                <a:latin typeface="Calibri"/>
                <a:ea typeface="Calibri"/>
                <a:cs typeface="Calibri"/>
                <a:sym typeface="Calibri"/>
              </a:rPr>
              <a:t> presentation by 2 young mothers that we all  can use to share with prospective business partners.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Today’s business presentation will be archived at </a:t>
            </a:r>
            <a:r>
              <a:rPr lang="en-US" sz="2400" b="0" i="0" u="sng" strike="noStrike" cap="none" baseline="0" dirty="0">
                <a:solidFill>
                  <a:schemeClr val="hlink"/>
                </a:solidFill>
                <a:latin typeface="Calibri"/>
                <a:ea typeface="Calibri"/>
                <a:cs typeface="Calibri"/>
                <a:sym typeface="Calibri"/>
                <a:hlinkClick r:id="rId3"/>
              </a:rPr>
              <a:t>www.BetterFutureStartsToday.com</a:t>
            </a:r>
            <a:r>
              <a:rPr lang="en-US" sz="2400" b="0" i="0" u="none" strike="noStrike" cap="none" baseline="0" dirty="0">
                <a:solidFill>
                  <a:srgbClr val="6F6E6F"/>
                </a:solidFill>
                <a:latin typeface="Calibri"/>
                <a:ea typeface="Calibri"/>
                <a:cs typeface="Calibri"/>
                <a:sym typeface="Calibri"/>
              </a:rPr>
              <a:t>		</a:t>
            </a:r>
            <a:r>
              <a:rPr lang="en-US" sz="2400" b="0" i="0" u="none" strike="noStrike" cap="none" baseline="0" dirty="0" err="1">
                <a:solidFill>
                  <a:srgbClr val="6F6E6F"/>
                </a:solidFill>
                <a:latin typeface="Calibri"/>
                <a:ea typeface="Calibri"/>
                <a:cs typeface="Calibri"/>
                <a:sym typeface="Calibri"/>
              </a:rPr>
              <a:t>lisa</a:t>
            </a:r>
            <a:endParaRPr lang="en-US" sz="2400" b="0" i="0" u="none" strike="noStrike" cap="none" baseline="0" dirty="0">
              <a:solidFill>
                <a:srgbClr val="6F6E6F"/>
              </a:solidFill>
              <a:latin typeface="Calibri"/>
              <a:ea typeface="Calibri"/>
              <a:cs typeface="Calibri"/>
              <a:sym typeface="Calibri"/>
            </a:endParaRPr>
          </a:p>
        </p:txBody>
      </p:sp>
      <p:sp>
        <p:nvSpPr>
          <p:cNvPr id="189" name="Shape 189"/>
          <p:cNvSpPr txBox="1">
            <a:spLocks noGrp="1"/>
          </p:cNvSpPr>
          <p:nvPr>
            <p:ph type="title"/>
          </p:nvPr>
        </p:nvSpPr>
        <p:spPr>
          <a:xfrm>
            <a:off x="932825" y="402135"/>
            <a:ext cx="6488699"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Objectives for Session # 11 </a:t>
            </a:r>
            <a:br>
              <a:rPr lang="en-US" sz="3200" b="0" i="0" u="none" strike="noStrike" cap="none" baseline="0">
                <a:solidFill>
                  <a:schemeClr val="dk1"/>
                </a:solidFill>
                <a:latin typeface="Calibri"/>
                <a:ea typeface="Calibri"/>
                <a:cs typeface="Calibri"/>
                <a:sym typeface="Calibri"/>
              </a:rPr>
            </a:br>
            <a:r>
              <a:rPr lang="en-US" sz="3200" b="0" i="0" u="none" strike="noStrike" cap="none" baseline="0">
                <a:solidFill>
                  <a:schemeClr val="dk1"/>
                </a:solidFill>
                <a:latin typeface="Calibri"/>
                <a:ea typeface="Calibri"/>
                <a:cs typeface="Calibri"/>
                <a:sym typeface="Calibri"/>
              </a:rPr>
              <a:t>Business Opportunity Presentation</a:t>
            </a:r>
          </a:p>
        </p:txBody>
      </p:sp>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4" name="Shape 194"/>
          <p:cNvPicPr preferRelativeResize="0"/>
          <p:nvPr/>
        </p:nvPicPr>
        <p:blipFill rotWithShape="1">
          <a:blip r:embed="rId3">
            <a:alphaModFix/>
          </a:blip>
          <a:srcRect/>
          <a:stretch/>
        </p:blipFill>
        <p:spPr>
          <a:xfrm>
            <a:off x="0" y="-134706"/>
            <a:ext cx="9136063" cy="6858000"/>
          </a:xfrm>
          <a:prstGeom prst="rect">
            <a:avLst/>
          </a:prstGeom>
          <a:noFill/>
          <a:ln>
            <a:noFill/>
          </a:ln>
        </p:spPr>
      </p:pic>
      <p:sp>
        <p:nvSpPr>
          <p:cNvPr id="195" name="Shape 195"/>
          <p:cNvSpPr txBox="1">
            <a:spLocks noGrp="1"/>
          </p:cNvSpPr>
          <p:nvPr>
            <p:ph type="title"/>
          </p:nvPr>
        </p:nvSpPr>
        <p:spPr>
          <a:xfrm>
            <a:off x="307845" y="275167"/>
            <a:ext cx="5470653" cy="12657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baseline="0">
                <a:solidFill>
                  <a:schemeClr val="dk1"/>
                </a:solidFill>
                <a:latin typeface="Calibri"/>
                <a:ea typeface="Calibri"/>
                <a:cs typeface="Calibri"/>
                <a:sym typeface="Calibri"/>
              </a:rPr>
              <a:t>What To Say When Someone Asks…</a:t>
            </a:r>
            <a:br>
              <a:rPr lang="en-US" sz="2800" b="0" i="0" u="none" strike="noStrike" cap="none" baseline="0">
                <a:solidFill>
                  <a:schemeClr val="dk1"/>
                </a:solidFill>
                <a:latin typeface="Calibri"/>
                <a:ea typeface="Calibri"/>
                <a:cs typeface="Calibri"/>
                <a:sym typeface="Calibri"/>
              </a:rPr>
            </a:br>
            <a:r>
              <a:rPr lang="en-US" sz="2800" b="0" i="0" u="none" strike="noStrike" cap="none" baseline="0">
                <a:solidFill>
                  <a:schemeClr val="dk1"/>
                </a:solidFill>
                <a:latin typeface="Calibri"/>
                <a:ea typeface="Calibri"/>
                <a:cs typeface="Calibri"/>
                <a:sym typeface="Calibri"/>
              </a:rPr>
              <a:t>What Do You Do?</a:t>
            </a:r>
          </a:p>
        </p:txBody>
      </p:sp>
      <p:sp>
        <p:nvSpPr>
          <p:cNvPr id="196" name="Shape 196"/>
          <p:cNvSpPr txBox="1">
            <a:spLocks noGrp="1"/>
          </p:cNvSpPr>
          <p:nvPr>
            <p:ph type="body" idx="1"/>
          </p:nvPr>
        </p:nvSpPr>
        <p:spPr>
          <a:xfrm>
            <a:off x="1092831" y="4188399"/>
            <a:ext cx="6950400" cy="2021099"/>
          </a:xfrm>
          <a:prstGeom prst="rect">
            <a:avLst/>
          </a:prstGeom>
          <a:solidFill>
            <a:schemeClr val="lt1"/>
          </a:solidFill>
          <a:ln>
            <a:noFill/>
          </a:ln>
        </p:spPr>
        <p:txBody>
          <a:bodyPr lIns="91425" tIns="45700" rIns="91425" bIns="45700" anchor="t" anchorCtr="0">
            <a:noAutofit/>
          </a:bodyPr>
          <a:lstStyle/>
          <a:p>
            <a:pPr marL="342900" marR="0" lvl="0" indent="-342900" algn="l" rtl="0">
              <a:spcBef>
                <a:spcPts val="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Start with what our life was like before Shaklee … either health or financial</a:t>
            </a:r>
          </a:p>
          <a:p>
            <a:pPr marL="342900" marR="0" lvl="0" indent="-342900" algn="l" rtl="0">
              <a:spcBef>
                <a:spcPts val="48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Then what happened when learning about Shaklee</a:t>
            </a:r>
          </a:p>
          <a:p>
            <a:pPr marL="342900" marR="0" lvl="0" indent="-342900" algn="l" rtl="0">
              <a:spcBef>
                <a:spcPts val="48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And then what your life looks like now</a:t>
            </a:r>
            <a:r>
              <a:rPr lang="en-US" sz="2400" b="0" i="0" u="none" strike="noStrike" cap="none" baseline="0" dirty="0" smtClean="0">
                <a:solidFill>
                  <a:schemeClr val="dk1"/>
                </a:solidFill>
                <a:latin typeface="Calibri"/>
                <a:ea typeface="Calibri"/>
                <a:cs typeface="Calibri"/>
                <a:sym typeface="Calibri"/>
              </a:rPr>
              <a:t>.           harper</a:t>
            </a:r>
            <a:endParaRPr lang="en-US" sz="2400" b="0" i="0" u="none" strike="noStrike" cap="none" baseline="0" dirty="0">
              <a:solidFill>
                <a:schemeClr val="dk1"/>
              </a:solidFill>
              <a:latin typeface="Calibri"/>
              <a:ea typeface="Calibri"/>
              <a:cs typeface="Calibri"/>
              <a:sym typeface="Calibri"/>
            </a:endParaRPr>
          </a:p>
        </p:txBody>
      </p:sp>
      <p:pic>
        <p:nvPicPr>
          <p:cNvPr id="197" name="Shape 197"/>
          <p:cNvPicPr preferRelativeResize="0"/>
          <p:nvPr/>
        </p:nvPicPr>
        <p:blipFill rotWithShape="1">
          <a:blip r:embed="rId4">
            <a:alphaModFix/>
          </a:blip>
          <a:srcRect/>
          <a:stretch/>
        </p:blipFill>
        <p:spPr>
          <a:xfrm>
            <a:off x="6659357" y="156632"/>
            <a:ext cx="2281441" cy="1825476"/>
          </a:xfrm>
          <a:prstGeom prst="rect">
            <a:avLst/>
          </a:prstGeom>
          <a:noFill/>
          <a:ln>
            <a:noFill/>
          </a:ln>
        </p:spPr>
      </p:pic>
      <p:sp>
        <p:nvSpPr>
          <p:cNvPr id="198" name="Shape 198"/>
          <p:cNvSpPr txBox="1"/>
          <p:nvPr/>
        </p:nvSpPr>
        <p:spPr>
          <a:xfrm>
            <a:off x="457200" y="1761100"/>
            <a:ext cx="6048000" cy="2427299"/>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buSzPct val="25000"/>
              <a:buNone/>
            </a:pPr>
            <a:r>
              <a:rPr lang="en-US" sz="2400" b="0" i="0" u="none" strike="noStrike" cap="none" baseline="0">
                <a:solidFill>
                  <a:schemeClr val="dk1"/>
                </a:solidFill>
                <a:latin typeface="Calibri"/>
                <a:ea typeface="Calibri"/>
                <a:cs typeface="Calibri"/>
                <a:sym typeface="Calibri"/>
              </a:rPr>
              <a:t>2 options for responding …</a:t>
            </a:r>
          </a:p>
          <a:p>
            <a:pPr marL="457200" marR="0" lvl="0" indent="-381000" algn="l" rtl="0">
              <a:spcBef>
                <a:spcPts val="0"/>
              </a:spcBef>
              <a:buClr>
                <a:schemeClr val="dk1"/>
              </a:buClr>
              <a:buSzPct val="100000"/>
              <a:buFont typeface="Calibri"/>
              <a:buAutoNum type="arabicPeriod"/>
            </a:pPr>
            <a:r>
              <a:rPr lang="en-US" sz="2400">
                <a:solidFill>
                  <a:schemeClr val="dk1"/>
                </a:solidFill>
                <a:latin typeface="Calibri"/>
                <a:ea typeface="Calibri"/>
                <a:cs typeface="Calibri"/>
                <a:sym typeface="Calibri"/>
              </a:rPr>
              <a:t>a quick answer in a brief social conversation</a:t>
            </a:r>
          </a:p>
          <a:p>
            <a:pPr marL="457200" marR="0" lvl="0" indent="-381000" algn="l" rtl="0">
              <a:spcBef>
                <a:spcPts val="0"/>
              </a:spcBef>
              <a:buClr>
                <a:schemeClr val="dk1"/>
              </a:buClr>
              <a:buSzPct val="100000"/>
              <a:buFont typeface="Calibri"/>
              <a:buAutoNum type="arabicPeriod"/>
            </a:pPr>
            <a:r>
              <a:rPr lang="en-US" sz="2400">
                <a:solidFill>
                  <a:schemeClr val="dk1"/>
                </a:solidFill>
                <a:latin typeface="Calibri"/>
                <a:ea typeface="Calibri"/>
                <a:cs typeface="Calibri"/>
                <a:sym typeface="Calibri"/>
              </a:rPr>
              <a:t>a little more information about your story in a longer more formal conversation in which we would...</a:t>
            </a:r>
          </a:p>
        </p:txBody>
      </p:sp>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Shape 203"/>
          <p:cNvPicPr preferRelativeResize="0"/>
          <p:nvPr/>
        </p:nvPicPr>
        <p:blipFill rotWithShape="1">
          <a:blip r:embed="rId3">
            <a:alphaModFix/>
          </a:blip>
          <a:srcRect/>
          <a:stretch/>
        </p:blipFill>
        <p:spPr>
          <a:xfrm>
            <a:off x="0" y="-134706"/>
            <a:ext cx="9136199" cy="6858000"/>
          </a:xfrm>
          <a:prstGeom prst="rect">
            <a:avLst/>
          </a:prstGeom>
          <a:noFill/>
          <a:ln>
            <a:noFill/>
          </a:ln>
        </p:spPr>
      </p:pic>
      <p:sp>
        <p:nvSpPr>
          <p:cNvPr id="204" name="Shape 204"/>
          <p:cNvSpPr/>
          <p:nvPr/>
        </p:nvSpPr>
        <p:spPr>
          <a:xfrm>
            <a:off x="241300" y="435829"/>
            <a:ext cx="4572000" cy="3139199"/>
          </a:xfrm>
          <a:prstGeom prst="rect">
            <a:avLst/>
          </a:prstGeom>
          <a:solidFill>
            <a:srgbClr val="F3F3F3"/>
          </a:solidFill>
          <a:ln>
            <a:noFill/>
          </a:ln>
        </p:spPr>
        <p:txBody>
          <a:bodyPr lIns="91425" tIns="45700" rIns="91425" bIns="45700" anchor="t" anchorCtr="0">
            <a:noAutofit/>
          </a:bodyPr>
          <a:lstStyle/>
          <a:p>
            <a:pPr marL="0" marR="0" lvl="0" indent="0" algn="l" rtl="0">
              <a:spcBef>
                <a:spcPts val="0"/>
              </a:spcBef>
              <a:buSzPct val="25000"/>
              <a:buNone/>
            </a:pPr>
            <a:r>
              <a:rPr lang="en-US" sz="2000" b="0" i="0" u="none" strike="noStrike" cap="none" baseline="0">
                <a:solidFill>
                  <a:schemeClr val="dk1"/>
                </a:solidFill>
                <a:latin typeface="Calibri"/>
                <a:ea typeface="Calibri"/>
                <a:cs typeface="Calibri"/>
                <a:sym typeface="Calibri"/>
              </a:rPr>
              <a:t>I'm a Mom that has partnered with Shaklee to invest in our family's future, and others as well. I do this part time, what do you invest in? May I show you what Shaklee offers....</a:t>
            </a:r>
            <a:br>
              <a:rPr lang="en-US" sz="2000" b="0" i="0" u="none" strike="noStrike" cap="none" baseline="0">
                <a:solidFill>
                  <a:schemeClr val="dk1"/>
                </a:solidFill>
                <a:latin typeface="Calibri"/>
                <a:ea typeface="Calibri"/>
                <a:cs typeface="Calibri"/>
                <a:sym typeface="Calibri"/>
              </a:rPr>
            </a:br>
            <a:r>
              <a:rPr lang="en-US" sz="2000" b="0" i="0" u="none" strike="noStrike" cap="none" baseline="0">
                <a:solidFill>
                  <a:schemeClr val="dk1"/>
                </a:solidFill>
                <a:latin typeface="Calibri"/>
                <a:ea typeface="Calibri"/>
                <a:cs typeface="Calibri"/>
                <a:sym typeface="Calibri"/>
              </a:rPr>
              <a:t>	(I sometimes don't stick in the what do they invest in and I'll say something about providing natural wellness and financial growth to our family)...		</a:t>
            </a:r>
            <a:r>
              <a:rPr lang="en-US" sz="1800" b="0" i="0" u="none" strike="noStrike" cap="none" baseline="0">
                <a:solidFill>
                  <a:schemeClr val="dk1"/>
                </a:solidFill>
                <a:latin typeface="Calibri"/>
                <a:ea typeface="Calibri"/>
                <a:cs typeface="Calibri"/>
                <a:sym typeface="Calibri"/>
              </a:rPr>
              <a:t>	</a:t>
            </a:r>
          </a:p>
        </p:txBody>
      </p:sp>
      <p:sp>
        <p:nvSpPr>
          <p:cNvPr id="205" name="Shape 205"/>
          <p:cNvSpPr/>
          <p:nvPr/>
        </p:nvSpPr>
        <p:spPr>
          <a:xfrm>
            <a:off x="4127500" y="4413251"/>
            <a:ext cx="4825999" cy="2308323"/>
          </a:xfrm>
          <a:prstGeom prst="rect">
            <a:avLst/>
          </a:prstGeom>
          <a:solidFill>
            <a:srgbClr val="FFFFFF"/>
          </a:solidFill>
          <a:ln w="9525" cap="flat" cmpd="sng">
            <a:solidFill>
              <a:srgbClr val="538CD5"/>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Shaklee has changed my life - I used to be on antibiotics year round for sinus infections and I have now been sinus infection free for 12 years! (This usually gets a pretty good response</a:t>
            </a:r>
            <a:r>
              <a:rPr lang="en-US" sz="2400" b="0" i="0" u="none" strike="noStrike" cap="none" baseline="0" dirty="0" smtClean="0">
                <a:solidFill>
                  <a:schemeClr val="dk1"/>
                </a:solidFill>
                <a:latin typeface="Calibri"/>
                <a:ea typeface="Calibri"/>
                <a:cs typeface="Calibri"/>
                <a:sym typeface="Calibri"/>
              </a:rPr>
              <a:t>)                                       </a:t>
            </a:r>
            <a:r>
              <a:rPr lang="en-US" sz="2000" b="0" i="0" u="none" strike="noStrike" cap="none" baseline="0" dirty="0" smtClean="0">
                <a:solidFill>
                  <a:schemeClr val="dk1"/>
                </a:solidFill>
                <a:latin typeface="Calibri"/>
                <a:ea typeface="Calibri"/>
                <a:cs typeface="Calibri"/>
                <a:sym typeface="Calibri"/>
              </a:rPr>
              <a:t>harper</a:t>
            </a:r>
            <a:endParaRPr lang="en-US" sz="2000" b="0" i="0" u="none" strike="noStrike" cap="none" baseline="0" dirty="0">
              <a:solidFill>
                <a:schemeClr val="dk1"/>
              </a:solidFill>
              <a:latin typeface="Calibri"/>
              <a:ea typeface="Calibri"/>
              <a:cs typeface="Calibri"/>
              <a:sym typeface="Calibri"/>
            </a:endParaRPr>
          </a:p>
        </p:txBody>
      </p:sp>
      <p:sp>
        <p:nvSpPr>
          <p:cNvPr id="206" name="Shape 206"/>
          <p:cNvSpPr/>
          <p:nvPr/>
        </p:nvSpPr>
        <p:spPr>
          <a:xfrm>
            <a:off x="5448300" y="304801"/>
            <a:ext cx="3505200" cy="1323439"/>
          </a:xfrm>
          <a:prstGeom prst="rect">
            <a:avLst/>
          </a:prstGeom>
          <a:solidFill>
            <a:srgbClr val="FFFFFF"/>
          </a:solidFill>
          <a:ln w="9525" cap="flat" cmpd="sng">
            <a:solidFill>
              <a:srgbClr val="538CD5"/>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0" i="0" u="none" strike="noStrike" cap="none" baseline="0">
                <a:solidFill>
                  <a:schemeClr val="dk1"/>
                </a:solidFill>
                <a:latin typeface="Calibri"/>
                <a:ea typeface="Calibri"/>
                <a:cs typeface="Calibri"/>
                <a:sym typeface="Calibri"/>
              </a:rPr>
              <a:t>Shaklee is a community of health pros and enthusiasts who are educating people on a global scale</a:t>
            </a:r>
          </a:p>
        </p:txBody>
      </p:sp>
      <p:sp>
        <p:nvSpPr>
          <p:cNvPr id="207" name="Shape 207"/>
          <p:cNvSpPr/>
          <p:nvPr/>
        </p:nvSpPr>
        <p:spPr>
          <a:xfrm>
            <a:off x="4813300" y="1997752"/>
            <a:ext cx="3886200" cy="1323300"/>
          </a:xfrm>
          <a:prstGeom prst="rect">
            <a:avLst/>
          </a:prstGeom>
          <a:solidFill>
            <a:srgbClr val="F3F3F3"/>
          </a:solidFill>
          <a:ln w="9525" cap="flat" cmpd="sng">
            <a:solidFill>
              <a:srgbClr val="538CD5"/>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0" i="0" u="none" strike="noStrike" cap="none" baseline="0">
                <a:solidFill>
                  <a:schemeClr val="dk1"/>
                </a:solidFill>
                <a:latin typeface="Calibri"/>
                <a:ea typeface="Calibri"/>
                <a:cs typeface="Calibri"/>
                <a:sym typeface="Calibri"/>
              </a:rPr>
              <a:t>Shaklee is a company I partner with to educate communities about adopting healthier, greener habits</a:t>
            </a:r>
          </a:p>
        </p:txBody>
      </p:sp>
      <p:sp>
        <p:nvSpPr>
          <p:cNvPr id="208" name="Shape 208"/>
          <p:cNvSpPr/>
          <p:nvPr/>
        </p:nvSpPr>
        <p:spPr>
          <a:xfrm>
            <a:off x="4381500" y="3513200"/>
            <a:ext cx="4077299" cy="708000"/>
          </a:xfrm>
          <a:prstGeom prst="rect">
            <a:avLst/>
          </a:prstGeom>
          <a:solidFill>
            <a:srgbClr val="F3F3F3"/>
          </a:solidFill>
          <a:ln w="9525" cap="flat" cmpd="sng">
            <a:solidFill>
              <a:srgbClr val="F3F3F3"/>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0" i="0" u="none" strike="noStrike" cap="none" baseline="0">
                <a:solidFill>
                  <a:schemeClr val="dk1"/>
                </a:solidFill>
                <a:latin typeface="Calibri"/>
                <a:ea typeface="Calibri"/>
                <a:cs typeface="Calibri"/>
                <a:sym typeface="Calibri"/>
              </a:rPr>
              <a:t>I educate businesses and families in holistic health and going green</a:t>
            </a:r>
          </a:p>
        </p:txBody>
      </p:sp>
      <p:sp>
        <p:nvSpPr>
          <p:cNvPr id="209" name="Shape 209"/>
          <p:cNvSpPr/>
          <p:nvPr/>
        </p:nvSpPr>
        <p:spPr>
          <a:xfrm>
            <a:off x="241300" y="3750741"/>
            <a:ext cx="3721100" cy="1200327"/>
          </a:xfrm>
          <a:prstGeom prst="rect">
            <a:avLst/>
          </a:prstGeom>
          <a:solidFill>
            <a:srgbClr val="FFFFFF"/>
          </a:solidFill>
          <a:ln w="9525" cap="flat" cmpd="sng">
            <a:solidFill>
              <a:srgbClr val="8CB3E3"/>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b="0" i="0" u="none" strike="noStrike" cap="none" baseline="0">
                <a:solidFill>
                  <a:schemeClr val="dk1"/>
                </a:solidFill>
                <a:latin typeface="Calibri"/>
                <a:ea typeface="Calibri"/>
                <a:cs typeface="Calibri"/>
                <a:sym typeface="Calibri"/>
              </a:rPr>
              <a:t>I'm a nutrition consultant and business trainer</a:t>
            </a:r>
          </a:p>
        </p:txBody>
      </p:sp>
      <p:sp>
        <p:nvSpPr>
          <p:cNvPr id="210" name="Shape 210"/>
          <p:cNvSpPr/>
          <p:nvPr/>
        </p:nvSpPr>
        <p:spPr>
          <a:xfrm>
            <a:off x="457200" y="5016342"/>
            <a:ext cx="3327400" cy="1384995"/>
          </a:xfrm>
          <a:prstGeom prst="rect">
            <a:avLst/>
          </a:prstGeom>
          <a:solidFill>
            <a:srgbClr val="FFFFFF"/>
          </a:solidFill>
          <a:ln w="9525" cap="flat" cmpd="sng">
            <a:solidFill>
              <a:srgbClr val="538CD5"/>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800" b="0" i="0" u="none" strike="noStrike" cap="none" baseline="0">
                <a:solidFill>
                  <a:schemeClr val="dk1"/>
                </a:solidFill>
                <a:latin typeface="Calibri"/>
                <a:ea typeface="Calibri"/>
                <a:cs typeface="Calibri"/>
                <a:sym typeface="Calibri"/>
              </a:rPr>
              <a:t>I help moms build nutrition businesses from home.     </a:t>
            </a:r>
          </a:p>
        </p:txBody>
      </p:sp>
    </p:spTree>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Shape 215"/>
          <p:cNvPicPr preferRelativeResize="0"/>
          <p:nvPr/>
        </p:nvPicPr>
        <p:blipFill rotWithShape="1">
          <a:blip r:embed="rId3">
            <a:alphaModFix/>
          </a:blip>
          <a:srcRect/>
          <a:stretch/>
        </p:blipFill>
        <p:spPr>
          <a:xfrm>
            <a:off x="10" y="0"/>
            <a:ext cx="9136063" cy="6858000"/>
          </a:xfrm>
          <a:prstGeom prst="rect">
            <a:avLst/>
          </a:prstGeom>
          <a:noFill/>
          <a:ln>
            <a:noFill/>
          </a:ln>
        </p:spPr>
      </p:pic>
      <p:sp>
        <p:nvSpPr>
          <p:cNvPr id="216" name="Shape 216"/>
          <p:cNvSpPr txBox="1">
            <a:spLocks noGrp="1"/>
          </p:cNvSpPr>
          <p:nvPr>
            <p:ph type="body" idx="1"/>
          </p:nvPr>
        </p:nvSpPr>
        <p:spPr>
          <a:xfrm>
            <a:off x="457200" y="1501013"/>
            <a:ext cx="8229600" cy="4604257"/>
          </a:xfrm>
          <a:prstGeom prst="rect">
            <a:avLst/>
          </a:prstGeom>
          <a:solidFill>
            <a:schemeClr val="lt1"/>
          </a:solidFill>
          <a:ln>
            <a:noFill/>
          </a:ln>
        </p:spPr>
        <p:txBody>
          <a:bodyPr lIns="91425" tIns="45700" rIns="91425" bIns="45700" anchor="t" anchorCtr="0">
            <a:noAutofit/>
          </a:bodyPr>
          <a:lstStyle/>
          <a:p>
            <a:pPr>
              <a:buFont typeface="Arial" charset="0"/>
              <a:buNone/>
            </a:pPr>
            <a:r>
              <a:rPr lang="en-US" sz="2400" b="0" i="0" u="none" strike="noStrike" cap="none" baseline="0" dirty="0">
                <a:solidFill>
                  <a:schemeClr val="dk1"/>
                </a:solidFill>
                <a:latin typeface="Calibri"/>
                <a:ea typeface="Calibri"/>
                <a:cs typeface="Calibri"/>
                <a:sym typeface="Calibri"/>
              </a:rPr>
              <a:t>	</a:t>
            </a:r>
            <a:r>
              <a:rPr lang="en-US" altLang="ja-JP" sz="2400" i="1" dirty="0">
                <a:latin typeface="Calibri" charset="0"/>
                <a:ea typeface="MS PGothic" charset="0"/>
              </a:rPr>
              <a:t> </a:t>
            </a:r>
            <a:r>
              <a:rPr lang="en-US" altLang="ja-JP" sz="2000" i="1" dirty="0">
                <a:latin typeface="Calibri" charset="0"/>
                <a:ea typeface="MS PGothic" charset="0"/>
              </a:rPr>
              <a:t>A number of years ago when my husband and I were teaching we decided we wanted $$ to be the least of our worries</a:t>
            </a:r>
            <a:r>
              <a:rPr lang="en-US" altLang="ja-JP" sz="2000" i="1" dirty="0" smtClean="0">
                <a:latin typeface="Calibri" charset="0"/>
                <a:ea typeface="MS PGothic" charset="0"/>
              </a:rPr>
              <a:t>.</a:t>
            </a:r>
            <a:endParaRPr lang="en-US" sz="2000" i="1" dirty="0">
              <a:latin typeface="Calibri" charset="0"/>
              <a:ea typeface="MS PGothic" charset="0"/>
            </a:endParaRPr>
          </a:p>
          <a:p>
            <a:pPr>
              <a:buFont typeface="Arial" charset="0"/>
              <a:buNone/>
            </a:pPr>
            <a:r>
              <a:rPr lang="en-US" sz="2000" i="1" dirty="0">
                <a:latin typeface="Calibri" charset="0"/>
                <a:ea typeface="MS PGothic" charset="0"/>
              </a:rPr>
              <a:t>So we partnered with a  company called Shaklee to have a home business and we focused on helping people…</a:t>
            </a:r>
          </a:p>
          <a:p>
            <a:pPr>
              <a:buFont typeface="Arial" charset="0"/>
              <a:buNone/>
            </a:pPr>
            <a:r>
              <a:rPr lang="en-US" sz="2000" i="1" dirty="0">
                <a:latin typeface="Calibri" charset="0"/>
                <a:ea typeface="MS PGothic" charset="0"/>
              </a:rPr>
              <a:t>…find natural solutions to their health concerns and/or</a:t>
            </a:r>
          </a:p>
          <a:p>
            <a:pPr>
              <a:buFont typeface="Arial" charset="0"/>
              <a:buNone/>
            </a:pPr>
            <a:r>
              <a:rPr lang="en-US" sz="2000" i="1" dirty="0">
                <a:latin typeface="Calibri" charset="0"/>
                <a:ea typeface="MS PGothic" charset="0"/>
              </a:rPr>
              <a:t>…eliminating financial stress and worries</a:t>
            </a:r>
            <a:r>
              <a:rPr lang="en-US" sz="2000" i="1" dirty="0" smtClean="0">
                <a:latin typeface="Calibri" charset="0"/>
                <a:ea typeface="MS PGothic" charset="0"/>
              </a:rPr>
              <a:t>.</a:t>
            </a:r>
          </a:p>
          <a:p>
            <a:pPr>
              <a:buFont typeface="Arial" charset="0"/>
              <a:buNone/>
            </a:pPr>
            <a:endParaRPr lang="en-US" sz="1000" i="1" dirty="0">
              <a:latin typeface="Calibri" charset="0"/>
              <a:ea typeface="MS PGothic" charset="0"/>
            </a:endParaRPr>
          </a:p>
          <a:p>
            <a:pPr>
              <a:buFont typeface="Arial" charset="0"/>
              <a:buNone/>
            </a:pPr>
            <a:r>
              <a:rPr lang="en-US" sz="2000" i="1" dirty="0">
                <a:latin typeface="Calibri" charset="0"/>
                <a:ea typeface="MS PGothic" charset="0"/>
              </a:rPr>
              <a:t>We’ve since helped lots of people to do exactly that</a:t>
            </a:r>
            <a:r>
              <a:rPr lang="en-US" sz="2000" i="1" dirty="0" smtClean="0">
                <a:latin typeface="Calibri" charset="0"/>
                <a:ea typeface="MS PGothic" charset="0"/>
              </a:rPr>
              <a:t>.</a:t>
            </a:r>
          </a:p>
          <a:p>
            <a:pPr>
              <a:buFont typeface="Arial" charset="0"/>
              <a:buNone/>
            </a:pPr>
            <a:r>
              <a:rPr lang="en-US" sz="2000" i="1" dirty="0">
                <a:latin typeface="Calibri" charset="0"/>
                <a:ea typeface="MS PGothic" charset="0"/>
              </a:rPr>
              <a:t>	</a:t>
            </a:r>
          </a:p>
          <a:p>
            <a:pPr>
              <a:buFont typeface="Arial" charset="0"/>
              <a:buNone/>
            </a:pPr>
            <a:r>
              <a:rPr lang="en-US" sz="2000" i="1" dirty="0">
                <a:latin typeface="Calibri" charset="0"/>
                <a:ea typeface="MS PGothic" charset="0"/>
              </a:rPr>
              <a:t>Have you ever done anything different?      or</a:t>
            </a:r>
          </a:p>
          <a:p>
            <a:pPr>
              <a:buFont typeface="Arial" charset="0"/>
              <a:buNone/>
            </a:pPr>
            <a:r>
              <a:rPr lang="en-US" sz="2000" i="1" dirty="0">
                <a:latin typeface="Calibri" charset="0"/>
                <a:ea typeface="MS PGothic" charset="0"/>
              </a:rPr>
              <a:t>Have you ever heard of Shaklee?      or</a:t>
            </a:r>
          </a:p>
          <a:p>
            <a:pPr>
              <a:buFont typeface="Arial" charset="0"/>
              <a:buNone/>
            </a:pPr>
            <a:r>
              <a:rPr lang="en-US" sz="2000" i="1" dirty="0">
                <a:latin typeface="Calibri" charset="0"/>
                <a:ea typeface="MS PGothic" charset="0"/>
              </a:rPr>
              <a:t>Do you do anything in addition to</a:t>
            </a:r>
            <a:r>
              <a:rPr lang="en-US" sz="2000" i="1" dirty="0" smtClean="0">
                <a:latin typeface="Calibri" charset="0"/>
                <a:ea typeface="MS PGothic" charset="0"/>
              </a:rPr>
              <a:t>….?                                       </a:t>
            </a:r>
            <a:r>
              <a:rPr lang="en-US" sz="2400" b="0" i="0" u="none" strike="noStrike" cap="none" baseline="0" dirty="0" smtClean="0">
                <a:solidFill>
                  <a:schemeClr val="dk1"/>
                </a:solidFill>
                <a:latin typeface="Calibri"/>
                <a:ea typeface="Calibri"/>
                <a:cs typeface="Calibri"/>
                <a:sym typeface="Calibri"/>
              </a:rPr>
              <a:t>jo</a:t>
            </a:r>
            <a:endParaRPr lang="en-US" sz="2400" b="0" i="0" u="none" strike="noStrike" cap="none" baseline="0" dirty="0">
              <a:solidFill>
                <a:schemeClr val="dk1"/>
              </a:solidFill>
              <a:latin typeface="Calibri"/>
              <a:ea typeface="Calibri"/>
              <a:cs typeface="Calibri"/>
              <a:sym typeface="Calibri"/>
            </a:endParaRPr>
          </a:p>
          <a:p>
            <a:pPr marL="342900" marR="0" lvl="0" indent="-342900" algn="l" rtl="0">
              <a:spcBef>
                <a:spcPts val="360"/>
              </a:spcBef>
              <a:buClr>
                <a:schemeClr val="dk1"/>
              </a:buClr>
              <a:buFont typeface="Arial"/>
              <a:buNone/>
            </a:pPr>
            <a:endParaRPr sz="1800" b="0" i="0" u="none" strike="noStrike" cap="none" baseline="0" dirty="0">
              <a:solidFill>
                <a:schemeClr val="dk1"/>
              </a:solidFill>
              <a:latin typeface="Calibri"/>
              <a:ea typeface="Calibri"/>
              <a:cs typeface="Calibri"/>
              <a:sym typeface="Calibri"/>
            </a:endParaRPr>
          </a:p>
        </p:txBody>
      </p:sp>
      <p:sp>
        <p:nvSpPr>
          <p:cNvPr id="217" name="Shape 217"/>
          <p:cNvSpPr txBox="1"/>
          <p:nvPr/>
        </p:nvSpPr>
        <p:spPr>
          <a:xfrm>
            <a:off x="457200" y="415560"/>
            <a:ext cx="7527565" cy="95410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buSzPct val="25000"/>
              <a:buNone/>
            </a:pPr>
            <a:r>
              <a:rPr lang="en-US" sz="2800" b="0" i="0" u="none" strike="noStrike" cap="none" baseline="0">
                <a:solidFill>
                  <a:schemeClr val="dk1"/>
                </a:solidFill>
                <a:latin typeface="Calibri"/>
                <a:ea typeface="Calibri"/>
                <a:cs typeface="Calibri"/>
                <a:sym typeface="Calibri"/>
              </a:rPr>
              <a:t>Some times you briefly share your story</a:t>
            </a:r>
          </a:p>
          <a:p>
            <a:pPr marL="0" marR="0" lvl="0" indent="0" algn="l" rtl="0">
              <a:spcBef>
                <a:spcPts val="0"/>
              </a:spcBef>
              <a:buSzPct val="25000"/>
              <a:buNone/>
            </a:pPr>
            <a:r>
              <a:rPr lang="en-US" sz="2800" b="0" i="0" u="none" strike="noStrike" cap="none" baseline="0">
                <a:solidFill>
                  <a:schemeClr val="dk1"/>
                </a:solidFill>
                <a:latin typeface="Calibri"/>
                <a:ea typeface="Calibri"/>
                <a:cs typeface="Calibri"/>
                <a:sym typeface="Calibri"/>
              </a:rPr>
              <a:t>After you have been in conversation for a while</a:t>
            </a:r>
          </a:p>
        </p:txBody>
      </p:sp>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Shape 222"/>
          <p:cNvPicPr preferRelativeResize="0"/>
          <p:nvPr/>
        </p:nvPicPr>
        <p:blipFill rotWithShape="1">
          <a:blip r:embed="rId3">
            <a:alphaModFix/>
          </a:blip>
          <a:srcRect/>
          <a:stretch/>
        </p:blipFill>
        <p:spPr>
          <a:xfrm>
            <a:off x="10" y="0"/>
            <a:ext cx="9136063" cy="6858000"/>
          </a:xfrm>
          <a:prstGeom prst="rect">
            <a:avLst/>
          </a:prstGeom>
          <a:solidFill>
            <a:schemeClr val="lt1"/>
          </a:solidFill>
          <a:ln>
            <a:noFill/>
          </a:ln>
        </p:spPr>
      </p:pic>
      <p:sp>
        <p:nvSpPr>
          <p:cNvPr id="223" name="Shape 223"/>
          <p:cNvSpPr txBox="1">
            <a:spLocks noGrp="1"/>
          </p:cNvSpPr>
          <p:nvPr>
            <p:ph type="body" idx="1"/>
          </p:nvPr>
        </p:nvSpPr>
        <p:spPr>
          <a:xfrm>
            <a:off x="866774" y="1077650"/>
            <a:ext cx="7425837" cy="3608651"/>
          </a:xfrm>
          <a:prstGeom prst="rect">
            <a:avLst/>
          </a:prstGeom>
          <a:solidFill>
            <a:schemeClr val="lt1"/>
          </a:solidFill>
          <a:ln>
            <a:noFill/>
          </a:ln>
        </p:spPr>
        <p:txBody>
          <a:bodyPr lIns="91425" tIns="45700" rIns="91425" bIns="45700" anchor="t" anchorCtr="0">
            <a:noAutofit/>
          </a:bodyPr>
          <a:lstStyle/>
          <a:p>
            <a:pPr marL="342900" marR="0" lvl="0" indent="-342900" algn="l" rtl="0">
              <a:spcBef>
                <a:spcPts val="0"/>
              </a:spcBef>
              <a:buClr>
                <a:schemeClr val="dk1"/>
              </a:buClr>
              <a:buSzPct val="25000"/>
              <a:buFont typeface="Arial"/>
              <a:buNone/>
            </a:pPr>
            <a:r>
              <a:rPr lang="en-US" sz="2800" b="0" i="0" u="none" strike="noStrike" cap="none" baseline="0" dirty="0">
                <a:solidFill>
                  <a:schemeClr val="dk1"/>
                </a:solidFill>
                <a:latin typeface="Calibri"/>
                <a:ea typeface="Calibri"/>
                <a:cs typeface="Calibri"/>
                <a:sym typeface="Calibri"/>
              </a:rPr>
              <a:t>“I work from home and I own my own business.”</a:t>
            </a:r>
          </a:p>
          <a:p>
            <a:pPr marL="342900" marR="0" lvl="0" indent="-342900" algn="l" rtl="0">
              <a:spcBef>
                <a:spcPts val="560"/>
              </a:spcBef>
              <a:buClr>
                <a:schemeClr val="dk1"/>
              </a:buClr>
              <a:buSzPct val="25000"/>
              <a:buFont typeface="Arial"/>
              <a:buNone/>
            </a:pPr>
            <a:r>
              <a:rPr lang="en-US" sz="2800" b="0" i="0" u="none" strike="noStrike" cap="none" baseline="0" dirty="0">
                <a:solidFill>
                  <a:schemeClr val="dk1"/>
                </a:solidFill>
                <a:latin typeface="Calibri"/>
                <a:ea typeface="Calibri"/>
                <a:cs typeface="Calibri"/>
                <a:sym typeface="Calibri"/>
              </a:rPr>
              <a:t>	 What is it?</a:t>
            </a:r>
          </a:p>
          <a:p>
            <a:pPr marL="342900" marR="0" lvl="0" indent="-342900" algn="l" rtl="0">
              <a:spcBef>
                <a:spcPts val="560"/>
              </a:spcBef>
              <a:buClr>
                <a:schemeClr val="dk1"/>
              </a:buClr>
              <a:buSzPct val="25000"/>
              <a:buFont typeface="Arial"/>
              <a:buNone/>
            </a:pPr>
            <a:r>
              <a:rPr lang="en-US" sz="2800" b="0" i="0" u="none" strike="noStrike" cap="none" baseline="0" dirty="0">
                <a:solidFill>
                  <a:schemeClr val="dk1"/>
                </a:solidFill>
                <a:latin typeface="Calibri"/>
                <a:ea typeface="Calibri"/>
                <a:cs typeface="Calibri"/>
                <a:sym typeface="Calibri"/>
              </a:rPr>
              <a:t>Have you heard of Shaklee?</a:t>
            </a:r>
            <a:br>
              <a:rPr lang="en-US" sz="2800" b="0" i="0" u="none" strike="noStrike" cap="none" baseline="0" dirty="0">
                <a:solidFill>
                  <a:schemeClr val="dk1"/>
                </a:solidFill>
                <a:latin typeface="Calibri"/>
                <a:ea typeface="Calibri"/>
                <a:cs typeface="Calibri"/>
                <a:sym typeface="Calibri"/>
              </a:rPr>
            </a:br>
            <a:r>
              <a:rPr lang="en-US" sz="2800" b="0" i="0" u="none" strike="noStrike" cap="none" baseline="0" dirty="0">
                <a:solidFill>
                  <a:schemeClr val="dk1"/>
                </a:solidFill>
                <a:latin typeface="Calibri"/>
                <a:ea typeface="Calibri"/>
                <a:cs typeface="Calibri"/>
                <a:sym typeface="Calibri"/>
              </a:rPr>
              <a:t>            </a:t>
            </a:r>
            <a:r>
              <a:rPr lang="en-US" sz="2800" dirty="0"/>
              <a:t>“</a:t>
            </a:r>
            <a:r>
              <a:rPr lang="en-US" sz="2800" b="0" i="0" u="none" strike="noStrike" cap="none" baseline="0" dirty="0">
                <a:solidFill>
                  <a:schemeClr val="dk1"/>
                </a:solidFill>
                <a:latin typeface="Calibri"/>
                <a:ea typeface="Calibri"/>
                <a:cs typeface="Calibri"/>
                <a:sym typeface="Calibri"/>
              </a:rPr>
              <a:t>I help people put together nutrition  &amp;  supplement programs and I teach them about household toxins. …and I help people start their own businesses”						                      </a:t>
            </a:r>
            <a:r>
              <a:rPr lang="en-US" sz="2800" b="0" i="0" u="none" strike="noStrike" cap="none" baseline="0" dirty="0" smtClean="0">
                <a:solidFill>
                  <a:schemeClr val="dk1"/>
                </a:solidFill>
                <a:latin typeface="Calibri"/>
                <a:ea typeface="Calibri"/>
                <a:cs typeface="Calibri"/>
                <a:sym typeface="Calibri"/>
              </a:rPr>
              <a:t>                                     </a:t>
            </a:r>
            <a:r>
              <a:rPr lang="en-US" sz="2800" b="0" i="0" u="none" strike="noStrike" cap="none" baseline="0" dirty="0" err="1">
                <a:solidFill>
                  <a:schemeClr val="dk1"/>
                </a:solidFill>
                <a:latin typeface="Calibri"/>
                <a:ea typeface="Calibri"/>
                <a:cs typeface="Calibri"/>
                <a:sym typeface="Calibri"/>
              </a:rPr>
              <a:t>lisa</a:t>
            </a:r>
            <a:endParaRPr lang="en-US" sz="2800"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body" idx="1"/>
          </p:nvPr>
        </p:nvSpPr>
        <p:spPr>
          <a:xfrm>
            <a:off x="457200" y="2097571"/>
            <a:ext cx="8229600" cy="4278771"/>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buClr>
                <a:srgbClr val="6F6E6F"/>
              </a:buClr>
              <a:buSzPct val="100208"/>
              <a:buFont typeface="Arial"/>
              <a:buChar char="•"/>
            </a:pPr>
            <a:r>
              <a:rPr lang="en-US" sz="2405" b="0" i="0" u="none" strike="noStrike" cap="none" baseline="0" dirty="0">
                <a:solidFill>
                  <a:schemeClr val="tx1"/>
                </a:solidFill>
                <a:latin typeface="Calibri"/>
                <a:ea typeface="Calibri"/>
                <a:cs typeface="Calibri"/>
                <a:sym typeface="Calibri"/>
              </a:rPr>
              <a:t>Keep it simple</a:t>
            </a:r>
          </a:p>
          <a:p>
            <a:pPr marL="342900" marR="0" lvl="0" indent="-342900" algn="l" rtl="0">
              <a:lnSpc>
                <a:spcPct val="90000"/>
              </a:lnSpc>
              <a:spcBef>
                <a:spcPts val="481"/>
              </a:spcBef>
              <a:buClr>
                <a:srgbClr val="6F6E6F"/>
              </a:buClr>
              <a:buSzPct val="100208"/>
              <a:buFont typeface="Arial"/>
              <a:buChar char="•"/>
            </a:pPr>
            <a:r>
              <a:rPr lang="en-US" sz="2405" b="0" i="0" u="none" strike="noStrike" cap="none" baseline="0" dirty="0">
                <a:solidFill>
                  <a:schemeClr val="tx1"/>
                </a:solidFill>
                <a:latin typeface="Calibri"/>
                <a:ea typeface="Calibri"/>
                <a:cs typeface="Calibri"/>
                <a:sym typeface="Calibri"/>
              </a:rPr>
              <a:t>Give them room to ask more questions</a:t>
            </a:r>
            <a:br>
              <a:rPr lang="en-US" sz="2405" b="0" i="0" u="none" strike="noStrike" cap="none" baseline="0" dirty="0">
                <a:solidFill>
                  <a:schemeClr val="tx1"/>
                </a:solidFill>
                <a:latin typeface="Calibri"/>
                <a:ea typeface="Calibri"/>
                <a:cs typeface="Calibri"/>
                <a:sym typeface="Calibri"/>
              </a:rPr>
            </a:br>
            <a:endParaRPr lang="en-US" sz="2405" b="0" i="0" u="none" strike="noStrike" cap="none" baseline="0" dirty="0">
              <a:solidFill>
                <a:schemeClr val="tx1"/>
              </a:solidFill>
              <a:latin typeface="Calibri"/>
              <a:ea typeface="Calibri"/>
              <a:cs typeface="Calibri"/>
              <a:sym typeface="Calibri"/>
            </a:endParaRPr>
          </a:p>
          <a:p>
            <a:pPr marL="342900" marR="0" lvl="0" indent="-342900" algn="l" rtl="0">
              <a:lnSpc>
                <a:spcPct val="90000"/>
              </a:lnSpc>
              <a:spcBef>
                <a:spcPts val="481"/>
              </a:spcBef>
              <a:buClr>
                <a:srgbClr val="6F6E6F"/>
              </a:buClr>
              <a:buSzPct val="100208"/>
              <a:buFont typeface="Arial"/>
              <a:buChar char="•"/>
            </a:pPr>
            <a:r>
              <a:rPr lang="en-US" sz="2405" b="0" i="0" u="none" strike="noStrike" cap="none" baseline="0" dirty="0">
                <a:solidFill>
                  <a:schemeClr val="tx1"/>
                </a:solidFill>
                <a:latin typeface="Calibri"/>
                <a:ea typeface="Calibri"/>
                <a:cs typeface="Calibri"/>
                <a:sym typeface="Calibri"/>
              </a:rPr>
              <a:t>“I run my own business from home helping people find natural solutions to their health and help other people start businesses doing the same thing.”</a:t>
            </a:r>
          </a:p>
          <a:p>
            <a:pPr marL="342900" marR="0" lvl="0" indent="-342900" algn="l" rtl="0">
              <a:lnSpc>
                <a:spcPct val="90000"/>
              </a:lnSpc>
              <a:spcBef>
                <a:spcPts val="481"/>
              </a:spcBef>
              <a:buClr>
                <a:srgbClr val="6F6E6F"/>
              </a:buClr>
              <a:buSzPct val="100208"/>
              <a:buFont typeface="Arial"/>
              <a:buChar char="•"/>
            </a:pPr>
            <a:r>
              <a:rPr lang="en-US" sz="2405" b="0" i="0" u="none" strike="noStrike" cap="none" baseline="0" dirty="0">
                <a:solidFill>
                  <a:schemeClr val="tx1"/>
                </a:solidFill>
                <a:latin typeface="Calibri"/>
                <a:ea typeface="Calibri"/>
                <a:cs typeface="Calibri"/>
                <a:sym typeface="Calibri"/>
              </a:rPr>
              <a:t>When they ask a question tell your Shaklee story:</a:t>
            </a:r>
          </a:p>
          <a:p>
            <a:pPr marL="342900" marR="0" lvl="0" indent="-342900" algn="l" rtl="0">
              <a:lnSpc>
                <a:spcPct val="90000"/>
              </a:lnSpc>
              <a:spcBef>
                <a:spcPts val="481"/>
              </a:spcBef>
              <a:buClr>
                <a:srgbClr val="6F6E6F"/>
              </a:buClr>
              <a:buSzPct val="100208"/>
              <a:buFont typeface="Arial"/>
              <a:buChar char="•"/>
            </a:pPr>
            <a:r>
              <a:rPr lang="en-US" sz="2405" b="0" i="0" u="none" strike="noStrike" cap="none" baseline="0" dirty="0">
                <a:solidFill>
                  <a:schemeClr val="tx1"/>
                </a:solidFill>
                <a:latin typeface="Calibri"/>
                <a:ea typeface="Calibri"/>
                <a:cs typeface="Calibri"/>
                <a:sym typeface="Calibri"/>
              </a:rPr>
              <a:t>What was your life before Shaklee. And then what your life looks like now. your life was like before Shaklee … either health or financial</a:t>
            </a:r>
          </a:p>
          <a:p>
            <a:pPr marL="0" marR="0" lvl="0" indent="0" algn="l" rtl="0">
              <a:lnSpc>
                <a:spcPct val="90000"/>
              </a:lnSpc>
              <a:spcBef>
                <a:spcPts val="481"/>
              </a:spcBef>
              <a:buClr>
                <a:srgbClr val="6F6E6F"/>
              </a:buClr>
              <a:buSzPct val="25000"/>
              <a:buFont typeface="Arial"/>
              <a:buNone/>
            </a:pPr>
            <a:r>
              <a:rPr lang="en-US" sz="2405" b="0" i="0" u="none" strike="noStrike" cap="none" baseline="0" dirty="0">
                <a:solidFill>
                  <a:srgbClr val="6F6E6F"/>
                </a:solidFill>
                <a:latin typeface="Calibri"/>
                <a:ea typeface="Calibri"/>
                <a:cs typeface="Calibri"/>
                <a:sym typeface="Calibri"/>
              </a:rPr>
              <a:t>					</a:t>
            </a:r>
            <a:r>
              <a:rPr lang="en-US" sz="2220" b="0" i="0" u="none" strike="noStrike" cap="none" baseline="0" dirty="0">
                <a:solidFill>
                  <a:srgbClr val="6F6E6F"/>
                </a:solidFill>
                <a:latin typeface="Calibri"/>
                <a:ea typeface="Calibri"/>
                <a:cs typeface="Calibri"/>
                <a:sym typeface="Calibri"/>
              </a:rPr>
              <a:t>						</a:t>
            </a:r>
            <a:r>
              <a:rPr lang="en-US" sz="2220" b="0" i="0" u="none" strike="noStrike" cap="none" baseline="0" dirty="0">
                <a:solidFill>
                  <a:schemeClr val="tx1"/>
                </a:solidFill>
                <a:latin typeface="Calibri"/>
                <a:ea typeface="Calibri"/>
                <a:cs typeface="Calibri"/>
                <a:sym typeface="Calibri"/>
              </a:rPr>
              <a:t>harper</a:t>
            </a:r>
          </a:p>
        </p:txBody>
      </p:sp>
      <p:sp>
        <p:nvSpPr>
          <p:cNvPr id="229" name="Shape 229"/>
          <p:cNvSpPr txBox="1">
            <a:spLocks noGrp="1"/>
          </p:cNvSpPr>
          <p:nvPr>
            <p:ph type="title"/>
          </p:nvPr>
        </p:nvSpPr>
        <p:spPr>
          <a:xfrm>
            <a:off x="457200" y="910011"/>
            <a:ext cx="4429862" cy="76419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What do you do?</a:t>
            </a:r>
          </a:p>
        </p:txBody>
      </p:sp>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p:nvPr/>
        </p:nvSpPr>
        <p:spPr>
          <a:xfrm>
            <a:off x="1038982" y="1731941"/>
            <a:ext cx="7474654" cy="360098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800" b="0" i="0" u="none" strike="noStrike" cap="none" baseline="0" dirty="0">
                <a:solidFill>
                  <a:schemeClr val="dk1"/>
                </a:solidFill>
                <a:latin typeface="Calibri"/>
                <a:ea typeface="Calibri"/>
                <a:cs typeface="Calibri"/>
                <a:sym typeface="Calibri"/>
              </a:rPr>
              <a:t>Keep it simple</a:t>
            </a:r>
          </a:p>
          <a:p>
            <a:pPr marL="0" marR="0" lvl="0" indent="0" algn="l" rtl="0">
              <a:spcBef>
                <a:spcPts val="0"/>
              </a:spcBef>
              <a:buSzPct val="25000"/>
              <a:buNone/>
            </a:pPr>
            <a:r>
              <a:rPr lang="en-US" sz="2800" b="0" i="0" u="none" strike="noStrike" cap="none" baseline="0" dirty="0">
                <a:solidFill>
                  <a:schemeClr val="dk1"/>
                </a:solidFill>
                <a:latin typeface="Calibri"/>
                <a:ea typeface="Calibri"/>
                <a:cs typeface="Calibri"/>
                <a:sym typeface="Calibri"/>
              </a:rPr>
              <a:t>Give them room to ask more questions</a:t>
            </a:r>
          </a:p>
          <a:p>
            <a:pPr marL="0" marR="0" lvl="0" indent="0" algn="l" rtl="0">
              <a:spcBef>
                <a:spcPts val="0"/>
              </a:spcBef>
              <a:buNone/>
            </a:pPr>
            <a:endParaRPr sz="28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2400" b="0" i="1" u="none" strike="noStrike" cap="none" baseline="0" dirty="0">
                <a:solidFill>
                  <a:schemeClr val="dk1"/>
                </a:solidFill>
                <a:latin typeface="Calibri"/>
                <a:ea typeface="Calibri"/>
                <a:cs typeface="Calibri"/>
                <a:sym typeface="Calibri"/>
              </a:rPr>
              <a:t>“It’s the company I have partnered with where I get to see lives changed through health and make a full- time income working part- time from home”</a:t>
            </a:r>
          </a:p>
          <a:p>
            <a:pPr marL="0" marR="0" lvl="0" indent="0" algn="l" rtl="0">
              <a:spcBef>
                <a:spcPts val="0"/>
              </a:spcBef>
              <a:buNone/>
            </a:pPr>
            <a:endParaRPr sz="2400" b="0" i="1"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2400" b="0" i="1" u="none" strike="noStrike" cap="none" baseline="0" dirty="0">
                <a:solidFill>
                  <a:schemeClr val="dk1"/>
                </a:solidFill>
                <a:latin typeface="Calibri"/>
                <a:ea typeface="Calibri"/>
                <a:cs typeface="Calibri"/>
                <a:sym typeface="Calibri"/>
              </a:rPr>
              <a:t>“It’s the reason I don’t have allergies anymore and why I get to stay at home with my kids!                  </a:t>
            </a:r>
            <a:r>
              <a:rPr lang="en-US" sz="2400" b="0" i="1" u="none" strike="noStrike" cap="none" baseline="0" dirty="0" smtClean="0">
                <a:solidFill>
                  <a:schemeClr val="dk1"/>
                </a:solidFill>
                <a:latin typeface="Calibri"/>
                <a:ea typeface="Calibri"/>
                <a:cs typeface="Calibri"/>
                <a:sym typeface="Calibri"/>
              </a:rPr>
              <a:t>              </a:t>
            </a:r>
            <a:r>
              <a:rPr lang="en-US" sz="2400" b="0" i="1" u="none" strike="noStrike" cap="none" baseline="0" dirty="0">
                <a:solidFill>
                  <a:schemeClr val="dk1"/>
                </a:solidFill>
                <a:latin typeface="Calibri"/>
                <a:ea typeface="Calibri"/>
                <a:cs typeface="Calibri"/>
                <a:sym typeface="Calibri"/>
              </a:rPr>
              <a:t>harper</a:t>
            </a:r>
          </a:p>
        </p:txBody>
      </p:sp>
      <p:sp>
        <p:nvSpPr>
          <p:cNvPr id="235" name="Shape 235"/>
          <p:cNvSpPr txBox="1">
            <a:spLocks noGrp="1"/>
          </p:cNvSpPr>
          <p:nvPr>
            <p:ph type="title"/>
          </p:nvPr>
        </p:nvSpPr>
        <p:spPr>
          <a:xfrm>
            <a:off x="611125" y="588941"/>
            <a:ext cx="4776187"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baseline="0">
                <a:solidFill>
                  <a:schemeClr val="dk1"/>
                </a:solidFill>
                <a:latin typeface="Calibri"/>
                <a:ea typeface="Calibri"/>
                <a:cs typeface="Calibri"/>
                <a:sym typeface="Calibri"/>
              </a:rPr>
              <a:t>What is Shaklee?</a:t>
            </a:r>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ctrTitle"/>
          </p:nvPr>
        </p:nvSpPr>
        <p:spPr>
          <a:xfrm>
            <a:off x="554925" y="438499"/>
            <a:ext cx="5505899" cy="1353000"/>
          </a:xfrm>
          <a:prstGeom prst="rect">
            <a:avLst/>
          </a:prstGeom>
          <a:noFill/>
          <a:ln w="9525" cap="flat" cmpd="sng">
            <a:solidFill>
              <a:srgbClr val="0070C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Online Marketing Strategies</a:t>
            </a:r>
          </a:p>
          <a:p>
            <a:pPr marL="0" marR="0" lvl="0" indent="0" algn="ctr" rtl="0">
              <a:spcBef>
                <a:spcPts val="0"/>
              </a:spcBef>
              <a:buClr>
                <a:schemeClr val="dk1"/>
              </a:buClr>
              <a:buSzPct val="25000"/>
              <a:buFont typeface="Calibri"/>
              <a:buNone/>
            </a:pPr>
            <a:r>
              <a:rPr lang="en-US" sz="3600"/>
              <a:t>with Amy Hagerup</a:t>
            </a:r>
          </a:p>
        </p:txBody>
      </p:sp>
      <p:sp>
        <p:nvSpPr>
          <p:cNvPr id="103" name="Shape 103"/>
          <p:cNvSpPr txBox="1">
            <a:spLocks noGrp="1"/>
          </p:cNvSpPr>
          <p:nvPr>
            <p:ph type="subTitle" idx="1"/>
          </p:nvPr>
        </p:nvSpPr>
        <p:spPr>
          <a:xfrm>
            <a:off x="304800" y="1982108"/>
            <a:ext cx="7179716" cy="487589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How to post videos/webinars right on your </a:t>
            </a:r>
            <a:r>
              <a:rPr lang="en-US" sz="2400" b="1" i="0" u="none" strike="noStrike" cap="none" baseline="0" dirty="0" err="1">
                <a:solidFill>
                  <a:schemeClr val="dk1"/>
                </a:solidFill>
                <a:latin typeface="Calibri"/>
                <a:ea typeface="Calibri"/>
                <a:cs typeface="Calibri"/>
                <a:sym typeface="Calibri"/>
              </a:rPr>
              <a:t>facebook</a:t>
            </a:r>
            <a:r>
              <a:rPr lang="en-US" sz="2400" b="1" i="0" u="none" strike="noStrike" cap="none" baseline="0" dirty="0">
                <a:solidFill>
                  <a:schemeClr val="dk1"/>
                </a:solidFill>
                <a:latin typeface="Calibri"/>
                <a:ea typeface="Calibri"/>
                <a:cs typeface="Calibri"/>
                <a:sym typeface="Calibri"/>
              </a:rPr>
              <a:t> page.</a:t>
            </a:r>
          </a:p>
          <a:p>
            <a:pPr marL="0" marR="0" lvl="0" indent="0" algn="l" rtl="0">
              <a:spcBef>
                <a:spcPts val="480"/>
              </a:spcBef>
              <a:buClr>
                <a:srgbClr val="888888"/>
              </a:buClr>
              <a:buFont typeface="Arial"/>
              <a:buNone/>
            </a:pPr>
            <a:endParaRPr sz="1000" b="1" i="0" u="none" strike="noStrike" cap="none" baseline="0" dirty="0">
              <a:solidFill>
                <a:schemeClr val="dk1"/>
              </a:solidFill>
              <a:latin typeface="Calibri"/>
              <a:ea typeface="Calibri"/>
              <a:cs typeface="Calibri"/>
              <a:sym typeface="Calibri"/>
            </a:endParaRPr>
          </a:p>
          <a:p>
            <a:pPr marL="457200" marR="0" lvl="0" indent="-457200" algn="l" rtl="0">
              <a:spcBef>
                <a:spcPts val="480"/>
              </a:spcBef>
              <a:buClr>
                <a:schemeClr val="dk1"/>
              </a:buClr>
              <a:buSzPct val="100000"/>
              <a:buFont typeface="Arial"/>
              <a:buAutoNum type="arabicPeriod"/>
            </a:pPr>
            <a:r>
              <a:rPr lang="en-US" sz="2400" b="0" i="0" u="none" strike="noStrike" cap="none" baseline="0" dirty="0">
                <a:solidFill>
                  <a:schemeClr val="dk1"/>
                </a:solidFill>
                <a:latin typeface="Calibri"/>
                <a:ea typeface="Calibri"/>
                <a:cs typeface="Calibri"/>
                <a:sym typeface="Calibri"/>
              </a:rPr>
              <a:t>Pull up the video &amp; take  screenshot of it using </a:t>
            </a:r>
          </a:p>
          <a:p>
            <a:pPr marL="0" marR="0" lvl="0" indent="0" algn="l" rtl="0">
              <a:spcBef>
                <a:spcPts val="480"/>
              </a:spcBef>
              <a:buClr>
                <a:schemeClr val="dk1"/>
              </a:buClr>
              <a:buSzPct val="25000"/>
              <a:buFont typeface="Arial"/>
              <a:buNone/>
            </a:pPr>
            <a:r>
              <a:rPr lang="en-US" sz="2400" b="0" i="0" u="sng" strike="noStrike" cap="none" baseline="0" dirty="0">
                <a:solidFill>
                  <a:schemeClr val="hlink"/>
                </a:solidFill>
                <a:latin typeface="Calibri"/>
                <a:ea typeface="Calibri"/>
                <a:cs typeface="Calibri"/>
                <a:sym typeface="Calibri"/>
                <a:hlinkClick r:id="rId3"/>
              </a:rPr>
              <a:t>  http://www.screenpresso.com</a:t>
            </a:r>
            <a:r>
              <a:rPr lang="en-US" sz="2400" b="0" i="0" u="none" strike="noStrike" cap="none" baseline="0" dirty="0">
                <a:solidFill>
                  <a:schemeClr val="dk1"/>
                </a:solidFill>
                <a:latin typeface="Calibri"/>
                <a:ea typeface="Calibri"/>
                <a:cs typeface="Calibri"/>
                <a:sym typeface="Calibri"/>
              </a:rPr>
              <a:t>. </a:t>
            </a:r>
          </a:p>
          <a:p>
            <a:pPr marL="0" marR="0" lvl="0" indent="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2.	Grab the </a:t>
            </a:r>
            <a:r>
              <a:rPr lang="en-US" sz="2400" b="0" i="0" u="none" strike="noStrike" cap="none" baseline="0" dirty="0" err="1">
                <a:solidFill>
                  <a:schemeClr val="dk1"/>
                </a:solidFill>
                <a:latin typeface="Calibri"/>
                <a:ea typeface="Calibri"/>
                <a:cs typeface="Calibri"/>
                <a:sym typeface="Calibri"/>
              </a:rPr>
              <a:t>url</a:t>
            </a:r>
            <a:r>
              <a:rPr lang="en-US" sz="2400" b="0" i="0" u="none" strike="noStrike" cap="none" baseline="0" dirty="0">
                <a:solidFill>
                  <a:schemeClr val="dk1"/>
                </a:solidFill>
                <a:latin typeface="Calibri"/>
                <a:ea typeface="Calibri"/>
                <a:cs typeface="Calibri"/>
                <a:sym typeface="Calibri"/>
              </a:rPr>
              <a:t> from  top bar.</a:t>
            </a:r>
          </a:p>
          <a:p>
            <a:pPr marL="457200" marR="0" lvl="0" indent="-457200" algn="l" rtl="0">
              <a:spcBef>
                <a:spcPts val="480"/>
              </a:spcBef>
              <a:buClr>
                <a:schemeClr val="dk1"/>
              </a:buClr>
              <a:buSzPct val="100000"/>
              <a:buFont typeface="Arial"/>
              <a:buAutoNum type="arabicPeriod" startAt="3"/>
            </a:pPr>
            <a:r>
              <a:rPr lang="en-US" sz="2400" b="0" i="0" u="none" strike="noStrike" cap="none" baseline="0" dirty="0">
                <a:solidFill>
                  <a:schemeClr val="dk1"/>
                </a:solidFill>
                <a:latin typeface="Calibri"/>
                <a:ea typeface="Calibri"/>
                <a:cs typeface="Calibri"/>
                <a:sym typeface="Calibri"/>
              </a:rPr>
              <a:t>Post  photo on your status of the screenshot, place the </a:t>
            </a:r>
            <a:r>
              <a:rPr lang="en-US" sz="2400" b="0" i="0" u="none" strike="noStrike" cap="none" baseline="0" dirty="0" err="1">
                <a:solidFill>
                  <a:schemeClr val="dk1"/>
                </a:solidFill>
                <a:latin typeface="Calibri"/>
                <a:ea typeface="Calibri"/>
                <a:cs typeface="Calibri"/>
                <a:sym typeface="Calibri"/>
              </a:rPr>
              <a:t>url</a:t>
            </a:r>
            <a:r>
              <a:rPr lang="en-US" sz="2400" b="0" i="0" u="none" strike="noStrike" cap="none" baseline="0" dirty="0">
                <a:solidFill>
                  <a:schemeClr val="dk1"/>
                </a:solidFill>
                <a:latin typeface="Calibri"/>
                <a:ea typeface="Calibri"/>
                <a:cs typeface="Calibri"/>
                <a:sym typeface="Calibri"/>
              </a:rPr>
              <a:t> in </a:t>
            </a:r>
            <a:r>
              <a:rPr lang="en-US" sz="2400" b="0" i="0" u="none" strike="noStrike" cap="none" baseline="0" dirty="0" smtClean="0">
                <a:solidFill>
                  <a:schemeClr val="dk1"/>
                </a:solidFill>
                <a:latin typeface="Calibri"/>
                <a:ea typeface="Calibri"/>
                <a:cs typeface="Calibri"/>
                <a:sym typeface="Calibri"/>
              </a:rPr>
              <a:t>your </a:t>
            </a:r>
            <a:r>
              <a:rPr lang="en-US" sz="2400" b="0" i="0" u="none" strike="noStrike" cap="none" baseline="0" dirty="0">
                <a:solidFill>
                  <a:schemeClr val="dk1"/>
                </a:solidFill>
                <a:latin typeface="Calibri"/>
                <a:ea typeface="Calibri"/>
                <a:cs typeface="Calibri"/>
                <a:sym typeface="Calibri"/>
              </a:rPr>
              <a:t>status, and  </a:t>
            </a:r>
            <a:r>
              <a:rPr lang="en-US" sz="2400" b="0" i="0" u="none" strike="noStrike" cap="none" baseline="0" dirty="0" smtClean="0">
                <a:solidFill>
                  <a:schemeClr val="dk1"/>
                </a:solidFill>
                <a:latin typeface="Calibri"/>
                <a:ea typeface="Calibri"/>
                <a:cs typeface="Calibri"/>
                <a:sym typeface="Calibri"/>
              </a:rPr>
              <a:t>precede </a:t>
            </a:r>
            <a:r>
              <a:rPr lang="en-US" sz="2400" b="0" i="0" u="none" strike="noStrike" cap="none" baseline="0" dirty="0">
                <a:solidFill>
                  <a:schemeClr val="dk1"/>
                </a:solidFill>
                <a:latin typeface="Calibri"/>
                <a:ea typeface="Calibri"/>
                <a:cs typeface="Calibri"/>
                <a:sym typeface="Calibri"/>
              </a:rPr>
              <a:t>the </a:t>
            </a:r>
            <a:r>
              <a:rPr lang="en-US" sz="2400" b="0" i="0" u="none" strike="noStrike" cap="none" baseline="0" dirty="0" err="1">
                <a:solidFill>
                  <a:schemeClr val="dk1"/>
                </a:solidFill>
                <a:latin typeface="Calibri"/>
                <a:ea typeface="Calibri"/>
                <a:cs typeface="Calibri"/>
                <a:sym typeface="Calibri"/>
              </a:rPr>
              <a:t>url</a:t>
            </a:r>
            <a:r>
              <a:rPr lang="en-US" sz="2400" b="0" i="0" u="none" strike="noStrike" cap="none" baseline="0" dirty="0">
                <a:solidFill>
                  <a:schemeClr val="dk1"/>
                </a:solidFill>
                <a:latin typeface="Calibri"/>
                <a:ea typeface="Calibri"/>
                <a:cs typeface="Calibri"/>
                <a:sym typeface="Calibri"/>
              </a:rPr>
              <a:t> with a comment to create </a:t>
            </a:r>
            <a:r>
              <a:rPr lang="en-US" sz="2400" b="0" i="0" u="none" strike="noStrike" cap="none" baseline="0" dirty="0" smtClean="0">
                <a:solidFill>
                  <a:schemeClr val="dk1"/>
                </a:solidFill>
                <a:latin typeface="Calibri"/>
                <a:ea typeface="Calibri"/>
                <a:cs typeface="Calibri"/>
                <a:sym typeface="Calibri"/>
              </a:rPr>
              <a:t>interest</a:t>
            </a:r>
            <a:r>
              <a:rPr lang="en-US" sz="2400" b="0" i="0" u="none" strike="noStrike" cap="none" baseline="0" dirty="0">
                <a:solidFill>
                  <a:schemeClr val="dk1"/>
                </a:solidFill>
                <a:latin typeface="Calibri"/>
                <a:ea typeface="Calibri"/>
                <a:cs typeface="Calibri"/>
                <a:sym typeface="Calibri"/>
              </a:rPr>
              <a:t>:</a:t>
            </a:r>
          </a:p>
          <a:p>
            <a:pPr marL="0" marR="0" lvl="0" indent="0" algn="l" rtl="0">
              <a:spcBef>
                <a:spcPts val="480"/>
              </a:spcBef>
              <a:buClr>
                <a:schemeClr val="dk1"/>
              </a:buClr>
              <a:buSzPct val="25000"/>
              <a:buFont typeface="Arial"/>
              <a:buNone/>
            </a:pPr>
            <a:r>
              <a:rPr lang="en-US" sz="2400" b="0" i="0" u="none" strike="noStrike" cap="none" baseline="0" dirty="0" smtClean="0">
                <a:solidFill>
                  <a:schemeClr val="dk1"/>
                </a:solidFill>
                <a:latin typeface="Calibri"/>
                <a:ea typeface="Calibri"/>
                <a:cs typeface="Calibri"/>
                <a:sym typeface="Calibri"/>
              </a:rPr>
              <a:t>Ex</a:t>
            </a:r>
            <a:r>
              <a:rPr lang="en-US" sz="2400" dirty="0" smtClean="0">
                <a:solidFill>
                  <a:schemeClr val="dk1"/>
                </a:solidFill>
              </a:rPr>
              <a:t>: </a:t>
            </a:r>
            <a:r>
              <a:rPr lang="en-US" sz="2400" b="0" i="0" u="none" strike="noStrike" cap="none" baseline="0" dirty="0" smtClean="0">
                <a:solidFill>
                  <a:schemeClr val="dk1"/>
                </a:solidFill>
                <a:latin typeface="Calibri"/>
                <a:ea typeface="Calibri"/>
                <a:cs typeface="Calibri"/>
                <a:sym typeface="Calibri"/>
              </a:rPr>
              <a:t>“</a:t>
            </a:r>
            <a:r>
              <a:rPr lang="en-US" sz="2400" b="0" i="0" u="none" strike="noStrike" cap="none" baseline="0" dirty="0" err="1" smtClean="0">
                <a:solidFill>
                  <a:schemeClr val="dk1"/>
                </a:solidFill>
                <a:latin typeface="Calibri"/>
                <a:ea typeface="Calibri"/>
                <a:cs typeface="Calibri"/>
                <a:sym typeface="Calibri"/>
              </a:rPr>
              <a:t>Dr</a:t>
            </a:r>
            <a:r>
              <a:rPr lang="en-US" sz="2400" b="0" i="0" u="none" strike="noStrike" cap="none" baseline="0" dirty="0" smtClean="0">
                <a:solidFill>
                  <a:schemeClr val="dk1"/>
                </a:solidFill>
                <a:latin typeface="Calibri"/>
                <a:ea typeface="Calibri"/>
                <a:cs typeface="Calibri"/>
                <a:sym typeface="Calibri"/>
              </a:rPr>
              <a:t> </a:t>
            </a:r>
            <a:r>
              <a:rPr lang="en-US" sz="2400" b="0" i="0" u="none" strike="noStrike" cap="none" baseline="0" dirty="0">
                <a:solidFill>
                  <a:schemeClr val="dk1"/>
                </a:solidFill>
                <a:latin typeface="Calibri"/>
                <a:ea typeface="Calibri"/>
                <a:cs typeface="Calibri"/>
                <a:sym typeface="Calibri"/>
              </a:rPr>
              <a:t>Chaney shares great </a:t>
            </a:r>
            <a:r>
              <a:rPr lang="en-US" sz="2400" b="0" i="0" u="none" strike="noStrike" cap="none" baseline="0" dirty="0" smtClean="0">
                <a:solidFill>
                  <a:schemeClr val="dk1"/>
                </a:solidFill>
                <a:latin typeface="Calibri"/>
                <a:ea typeface="Calibri"/>
                <a:cs typeface="Calibri"/>
                <a:sym typeface="Calibri"/>
              </a:rPr>
              <a:t>information </a:t>
            </a:r>
            <a:r>
              <a:rPr lang="en-US" sz="2400" b="0" i="0" u="none" strike="noStrike" cap="none" baseline="0" dirty="0">
                <a:solidFill>
                  <a:schemeClr val="dk1"/>
                </a:solidFill>
                <a:latin typeface="Calibri"/>
                <a:ea typeface="Calibri"/>
                <a:cs typeface="Calibri"/>
                <a:sym typeface="Calibri"/>
              </a:rPr>
              <a:t>on cancer. 		</a:t>
            </a:r>
            <a:r>
              <a:rPr lang="en-US" sz="2400" b="0" i="0" u="none" strike="noStrike" cap="none" baseline="0" dirty="0" smtClean="0">
                <a:solidFill>
                  <a:schemeClr val="dk1"/>
                </a:solidFill>
                <a:latin typeface="Calibri"/>
                <a:ea typeface="Calibri"/>
                <a:cs typeface="Calibri"/>
                <a:sym typeface="Calibri"/>
              </a:rPr>
              <a:t>Check </a:t>
            </a:r>
            <a:r>
              <a:rPr lang="en-US" sz="2400" b="0" i="0" u="none" strike="noStrike" cap="none" baseline="0" dirty="0">
                <a:solidFill>
                  <a:schemeClr val="dk1"/>
                </a:solidFill>
                <a:latin typeface="Calibri"/>
                <a:ea typeface="Calibri"/>
                <a:cs typeface="Calibri"/>
                <a:sym typeface="Calibri"/>
              </a:rPr>
              <a:t>it out here.”</a:t>
            </a:r>
          </a:p>
        </p:txBody>
      </p:sp>
      <p:pic>
        <p:nvPicPr>
          <p:cNvPr id="104" name="Shape 104"/>
          <p:cNvPicPr preferRelativeResize="0"/>
          <p:nvPr/>
        </p:nvPicPr>
        <p:blipFill rotWithShape="1">
          <a:blip r:embed="rId4">
            <a:alphaModFix/>
          </a:blip>
          <a:srcRect/>
          <a:stretch/>
        </p:blipFill>
        <p:spPr>
          <a:xfrm>
            <a:off x="6791860" y="1056857"/>
            <a:ext cx="2123539" cy="2349291"/>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Shape 240"/>
          <p:cNvSpPr/>
          <p:nvPr/>
        </p:nvSpPr>
        <p:spPr>
          <a:xfrm>
            <a:off x="808097" y="1944178"/>
            <a:ext cx="7638439" cy="378565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 Share other people’s stories</a:t>
            </a: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-Let them know you want to build something together</a:t>
            </a: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-THREE WAY CALL/Meeting</a:t>
            </a:r>
          </a:p>
          <a:p>
            <a:pPr marL="0" marR="0" lvl="0" indent="0" algn="l" rtl="0">
              <a:spcBef>
                <a:spcPts val="0"/>
              </a:spcBef>
              <a:buNone/>
            </a:pPr>
            <a:endParaRPr sz="24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“I am so excited about this opportunity I have just found for my family and I would love for you to join me and we can build something together”</a:t>
            </a:r>
          </a:p>
          <a:p>
            <a:pPr marL="0" marR="0" lvl="0" indent="0" algn="l" rtl="0">
              <a:spcBef>
                <a:spcPts val="0"/>
              </a:spcBef>
              <a:buNone/>
            </a:pPr>
            <a:endParaRPr sz="24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Mary, “I want us to go on these trips together and have reasons to spend more time together”           </a:t>
            </a:r>
            <a:r>
              <a:rPr lang="en-US" sz="2400" b="0" i="0" u="none" strike="noStrike" cap="none" baseline="0" dirty="0" smtClean="0">
                <a:solidFill>
                  <a:schemeClr val="dk1"/>
                </a:solidFill>
                <a:latin typeface="Calibri"/>
                <a:ea typeface="Calibri"/>
                <a:cs typeface="Calibri"/>
                <a:sym typeface="Calibri"/>
              </a:rPr>
              <a:t>                harper</a:t>
            </a:r>
            <a:endParaRPr lang="en-US" sz="2400" b="0" i="0" u="none" strike="noStrike" cap="none" baseline="0" dirty="0">
              <a:solidFill>
                <a:schemeClr val="dk1"/>
              </a:solidFill>
              <a:latin typeface="Calibri"/>
              <a:ea typeface="Calibri"/>
              <a:cs typeface="Calibri"/>
              <a:sym typeface="Calibri"/>
            </a:endParaRPr>
          </a:p>
        </p:txBody>
      </p:sp>
      <p:sp>
        <p:nvSpPr>
          <p:cNvPr id="241" name="Shape 241"/>
          <p:cNvSpPr txBox="1">
            <a:spLocks noGrp="1"/>
          </p:cNvSpPr>
          <p:nvPr>
            <p:ph type="title"/>
          </p:nvPr>
        </p:nvSpPr>
        <p:spPr>
          <a:xfrm>
            <a:off x="457200" y="720887"/>
            <a:ext cx="8229600" cy="713524"/>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0" i="0" u="none" strike="noStrike" cap="none" baseline="0">
                <a:solidFill>
                  <a:schemeClr val="dk1"/>
                </a:solidFill>
                <a:latin typeface="Calibri"/>
                <a:ea typeface="Calibri"/>
                <a:cs typeface="Calibri"/>
                <a:sym typeface="Calibri"/>
              </a:rPr>
              <a:t>How do I share the business if I just started?</a:t>
            </a:r>
          </a:p>
        </p:txBody>
      </p:sp>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p:nvPr/>
        </p:nvSpPr>
        <p:spPr>
          <a:xfrm>
            <a:off x="461768" y="2101923"/>
            <a:ext cx="8138689" cy="3416319"/>
          </a:xfrm>
          <a:prstGeom prst="rect">
            <a:avLst/>
          </a:prstGeom>
          <a:noFill/>
          <a:ln>
            <a:noFill/>
          </a:ln>
        </p:spPr>
        <p:txBody>
          <a:bodyPr lIns="91425" tIns="45700" rIns="91425" bIns="45700" anchor="t" anchorCtr="0">
            <a:noAutofit/>
          </a:bodyPr>
          <a:lstStyle/>
          <a:p>
            <a:pPr marL="0" marR="0" lvl="0" indent="0" algn="l" rtl="0">
              <a:spcBef>
                <a:spcPts val="0"/>
              </a:spcBef>
              <a:buNone/>
            </a:pPr>
            <a:endParaRPr sz="24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“Dr. Shaklee created an amazing product and before MLMs was “a thing” he wanted people who cared about people and who loved the products to be an advocate and a resource for others</a:t>
            </a:r>
          </a:p>
          <a:p>
            <a:pPr marL="0" marR="0" lvl="0" indent="0" algn="l" rtl="0">
              <a:spcBef>
                <a:spcPts val="0"/>
              </a:spcBef>
              <a:buNone/>
            </a:pPr>
            <a:endParaRPr sz="24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 And by doing that, they could build a legacy for their family. People can walk into the drug store and not know what to get or how it will help, but we have the opportunity to be that resource and advocate.”                    </a:t>
            </a:r>
            <a:r>
              <a:rPr lang="en-US" sz="2400" b="0" i="0" u="none" strike="noStrike" cap="none" baseline="0" dirty="0" smtClean="0">
                <a:solidFill>
                  <a:schemeClr val="dk1"/>
                </a:solidFill>
                <a:latin typeface="Calibri"/>
                <a:ea typeface="Calibri"/>
                <a:cs typeface="Calibri"/>
                <a:sym typeface="Calibri"/>
              </a:rPr>
              <a:t>                                    </a:t>
            </a:r>
            <a:r>
              <a:rPr lang="en-US" sz="2400" b="0" i="0" u="none" strike="noStrike" cap="none" baseline="0" dirty="0">
                <a:solidFill>
                  <a:schemeClr val="dk1"/>
                </a:solidFill>
                <a:latin typeface="Calibri"/>
                <a:ea typeface="Calibri"/>
                <a:cs typeface="Calibri"/>
                <a:sym typeface="Calibri"/>
              </a:rPr>
              <a:t>harper</a:t>
            </a:r>
          </a:p>
        </p:txBody>
      </p:sp>
      <p:sp>
        <p:nvSpPr>
          <p:cNvPr id="247" name="Shape 247"/>
          <p:cNvSpPr txBox="1">
            <a:spLocks noGrp="1"/>
          </p:cNvSpPr>
          <p:nvPr>
            <p:ph type="title"/>
          </p:nvPr>
        </p:nvSpPr>
        <p:spPr>
          <a:xfrm>
            <a:off x="370858" y="930341"/>
            <a:ext cx="8229600"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Why isn’t Shaklee sold in stores? Or other push-back from bad experiences with other MLMs</a:t>
            </a:r>
          </a:p>
        </p:txBody>
      </p:sp>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p:nvPr/>
        </p:nvSpPr>
        <p:spPr>
          <a:xfrm>
            <a:off x="750375" y="1719443"/>
            <a:ext cx="7888564" cy="304698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baseline="0" dirty="0">
                <a:solidFill>
                  <a:schemeClr val="dk1"/>
                </a:solidFill>
                <a:latin typeface="Calibri"/>
                <a:ea typeface="Calibri"/>
                <a:cs typeface="Calibri"/>
                <a:sym typeface="Calibri"/>
              </a:rPr>
              <a:t>-</a:t>
            </a:r>
            <a:r>
              <a:rPr lang="en-US" sz="2400" b="0" i="0" u="none" strike="noStrike" cap="none" baseline="0" dirty="0">
                <a:solidFill>
                  <a:schemeClr val="dk1"/>
                </a:solidFill>
                <a:latin typeface="Calibri"/>
                <a:ea typeface="Calibri"/>
                <a:cs typeface="Calibri"/>
                <a:sym typeface="Calibri"/>
              </a:rPr>
              <a:t>Offer an incentive to gauge if they are really interested and help them </a:t>
            </a:r>
            <a:r>
              <a:rPr lang="en-US" sz="2400" b="0" i="0" u="none" strike="noStrike" cap="none" baseline="0" dirty="0" smtClean="0">
                <a:solidFill>
                  <a:schemeClr val="dk1"/>
                </a:solidFill>
                <a:latin typeface="Calibri"/>
                <a:ea typeface="Calibri"/>
                <a:cs typeface="Calibri"/>
                <a:sym typeface="Calibri"/>
              </a:rPr>
              <a:t>make </a:t>
            </a:r>
            <a:r>
              <a:rPr lang="en-US" sz="2400" b="0" i="0" u="none" strike="noStrike" cap="none" baseline="0" dirty="0">
                <a:solidFill>
                  <a:schemeClr val="dk1"/>
                </a:solidFill>
                <a:latin typeface="Calibri"/>
                <a:ea typeface="Calibri"/>
                <a:cs typeface="Calibri"/>
                <a:sym typeface="Calibri"/>
              </a:rPr>
              <a:t>the decision (Gold bonus back in product for example)</a:t>
            </a: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-Set up a three-way call with an </a:t>
            </a:r>
            <a:r>
              <a:rPr lang="en-US" sz="2400" b="0" i="0" u="none" strike="noStrike" cap="none" baseline="0" dirty="0" err="1">
                <a:solidFill>
                  <a:schemeClr val="dk1"/>
                </a:solidFill>
                <a:latin typeface="Calibri"/>
                <a:ea typeface="Calibri"/>
                <a:cs typeface="Calibri"/>
                <a:sym typeface="Calibri"/>
              </a:rPr>
              <a:t>upline</a:t>
            </a:r>
            <a:r>
              <a:rPr lang="en-US" sz="2400" b="0" i="0" u="none" strike="noStrike" cap="none" baseline="0" dirty="0">
                <a:solidFill>
                  <a:schemeClr val="dk1"/>
                </a:solidFill>
                <a:latin typeface="Calibri"/>
                <a:ea typeface="Calibri"/>
                <a:cs typeface="Calibri"/>
                <a:sym typeface="Calibri"/>
              </a:rPr>
              <a:t> to answer additional questions</a:t>
            </a: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-Share why NOW is so beneficial</a:t>
            </a: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-Know when to move on to the next person and how to follow up later with specials and new promotions.       </a:t>
            </a:r>
            <a:r>
              <a:rPr lang="en-US" sz="2400" b="0" i="0" u="none" strike="noStrike" cap="none" baseline="0" dirty="0" smtClean="0">
                <a:solidFill>
                  <a:schemeClr val="dk1"/>
                </a:solidFill>
                <a:latin typeface="Calibri"/>
                <a:ea typeface="Calibri"/>
                <a:cs typeface="Calibri"/>
                <a:sym typeface="Calibri"/>
              </a:rPr>
              <a:t>                 								</a:t>
            </a:r>
            <a:r>
              <a:rPr lang="en-US" sz="2400" b="0" i="0" u="none" strike="noStrike" cap="none" dirty="0" smtClean="0">
                <a:solidFill>
                  <a:schemeClr val="dk1"/>
                </a:solidFill>
                <a:latin typeface="Calibri"/>
                <a:ea typeface="Calibri"/>
                <a:cs typeface="Calibri"/>
                <a:sym typeface="Calibri"/>
              </a:rPr>
              <a:t>      </a:t>
            </a:r>
            <a:r>
              <a:rPr lang="en-US" sz="2400" b="0" i="0" u="none" strike="noStrike" cap="none" baseline="0" dirty="0" smtClean="0">
                <a:solidFill>
                  <a:schemeClr val="dk1"/>
                </a:solidFill>
                <a:latin typeface="Calibri"/>
                <a:ea typeface="Calibri"/>
                <a:cs typeface="Calibri"/>
                <a:sym typeface="Calibri"/>
              </a:rPr>
              <a:t>harper</a:t>
            </a:r>
            <a:endParaRPr lang="en-US" sz="2400" b="0" i="0" u="none" strike="noStrike" cap="none" baseline="0" dirty="0">
              <a:solidFill>
                <a:schemeClr val="dk1"/>
              </a:solidFill>
              <a:latin typeface="Calibri"/>
              <a:ea typeface="Calibri"/>
              <a:cs typeface="Calibri"/>
              <a:sym typeface="Calibri"/>
            </a:endParaRPr>
          </a:p>
        </p:txBody>
      </p:sp>
      <p:sp>
        <p:nvSpPr>
          <p:cNvPr id="253" name="Shape 253"/>
          <p:cNvSpPr/>
          <p:nvPr/>
        </p:nvSpPr>
        <p:spPr>
          <a:xfrm>
            <a:off x="750375" y="4998660"/>
            <a:ext cx="7426794" cy="120032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b="0" i="0" u="none" strike="noStrike" cap="none" baseline="0">
                <a:solidFill>
                  <a:schemeClr val="dk1"/>
                </a:solidFill>
                <a:latin typeface="Calibri"/>
                <a:ea typeface="Calibri"/>
                <a:cs typeface="Calibri"/>
                <a:sym typeface="Calibri"/>
              </a:rPr>
              <a:t>An advocate and a resource—this is what we are and we are giving people the opportunity to do that too and build a legacy for their families to reach their dreams.</a:t>
            </a:r>
          </a:p>
        </p:txBody>
      </p:sp>
      <p:sp>
        <p:nvSpPr>
          <p:cNvPr id="254" name="Shape 254"/>
          <p:cNvSpPr txBox="1">
            <a:spLocks noGrp="1"/>
          </p:cNvSpPr>
          <p:nvPr>
            <p:ph type="title"/>
          </p:nvPr>
        </p:nvSpPr>
        <p:spPr>
          <a:xfrm>
            <a:off x="457200" y="511704"/>
            <a:ext cx="7566046"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80" b="0" i="0" u="none" strike="noStrike" cap="none" baseline="0">
                <a:solidFill>
                  <a:schemeClr val="dk1"/>
                </a:solidFill>
                <a:latin typeface="Calibri"/>
                <a:ea typeface="Calibri"/>
                <a:cs typeface="Calibri"/>
                <a:sym typeface="Calibri"/>
              </a:rPr>
              <a:t>When we’ve spoken to them about the business and they have not pulled the trigger?</a:t>
            </a:r>
          </a:p>
        </p:txBody>
      </p:sp>
    </p:spTree>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59" name="Shape 259"/>
          <p:cNvPicPr preferRelativeResize="0">
            <a:picLocks noGrp="1"/>
          </p:cNvPicPr>
          <p:nvPr>
            <p:ph type="body" idx="1"/>
          </p:nvPr>
        </p:nvPicPr>
        <p:blipFill rotWithShape="1">
          <a:blip r:embed="rId3">
            <a:alphaModFix/>
          </a:blip>
          <a:srcRect l="-28574" r="-28574"/>
          <a:stretch/>
        </p:blipFill>
        <p:spPr>
          <a:xfrm>
            <a:off x="457200" y="342111"/>
            <a:ext cx="8686800" cy="6296991"/>
          </a:xfrm>
          <a:prstGeom prst="rect">
            <a:avLst/>
          </a:prstGeom>
          <a:noFill/>
          <a:ln>
            <a:noFill/>
          </a:ln>
        </p:spPr>
      </p:pic>
      <p:sp>
        <p:nvSpPr>
          <p:cNvPr id="260" name="Shape 260"/>
          <p:cNvSpPr txBox="1"/>
          <p:nvPr/>
        </p:nvSpPr>
        <p:spPr>
          <a:xfrm>
            <a:off x="0" y="0"/>
            <a:ext cx="3000000" cy="3000000"/>
          </a:xfrm>
          <a:prstGeom prst="rect">
            <a:avLst/>
          </a:prstGeom>
          <a:noFill/>
          <a:ln>
            <a:noFill/>
          </a:ln>
        </p:spPr>
        <p:txBody>
          <a:bodyPr lIns="91425" tIns="91425" rIns="91425" bIns="91425" anchor="ctr" anchorCtr="0">
            <a:noAutofit/>
          </a:bodyPr>
          <a:lstStyle/>
          <a:p>
            <a:pPr lvl="0" rtl="0">
              <a:spcBef>
                <a:spcPts val="0"/>
              </a:spcBef>
              <a:buNone/>
            </a:pPr>
            <a:r>
              <a:rPr lang="en-US"/>
              <a:t> </a:t>
            </a:r>
          </a:p>
        </p:txBody>
      </p:sp>
      <p:sp>
        <p:nvSpPr>
          <p:cNvPr id="261" name="Shape 261"/>
          <p:cNvSpPr txBox="1"/>
          <p:nvPr/>
        </p:nvSpPr>
        <p:spPr>
          <a:xfrm>
            <a:off x="152400" y="152400"/>
            <a:ext cx="3000000" cy="3000000"/>
          </a:xfrm>
          <a:prstGeom prst="rect">
            <a:avLst/>
          </a:prstGeom>
          <a:noFill/>
          <a:ln>
            <a:noFill/>
          </a:ln>
        </p:spPr>
        <p:txBody>
          <a:bodyPr lIns="91425" tIns="91425" rIns="91425" bIns="91425" anchor="ctr" anchorCtr="0">
            <a:noAutofit/>
          </a:bodyPr>
          <a:lstStyle/>
          <a:p>
            <a:pPr lvl="0" rtl="0">
              <a:spcBef>
                <a:spcPts val="0"/>
              </a:spcBef>
              <a:buNone/>
            </a:pPr>
            <a:r>
              <a:rPr lang="en-US"/>
              <a:t> </a:t>
            </a:r>
          </a:p>
        </p:txBody>
      </p:sp>
      <p:sp>
        <p:nvSpPr>
          <p:cNvPr id="262" name="Shape 262"/>
          <p:cNvSpPr txBox="1"/>
          <p:nvPr/>
        </p:nvSpPr>
        <p:spPr>
          <a:xfrm>
            <a:off x="0" y="0"/>
            <a:ext cx="3000000" cy="3000000"/>
          </a:xfrm>
          <a:prstGeom prst="rect">
            <a:avLst/>
          </a:prstGeom>
          <a:noFill/>
          <a:ln>
            <a:noFill/>
          </a:ln>
        </p:spPr>
        <p:txBody>
          <a:bodyPr lIns="91425" tIns="91425" rIns="91425" bIns="91425" anchor="ctr" anchorCtr="0">
            <a:noAutofit/>
          </a:bodyPr>
          <a:lstStyle/>
          <a:p>
            <a:pPr lvl="0" rtl="0">
              <a:spcBef>
                <a:spcPts val="0"/>
              </a:spcBef>
              <a:buNone/>
            </a:pPr>
            <a:r>
              <a:rPr lang="en-US"/>
              <a:t> </a:t>
            </a:r>
          </a:p>
        </p:txBody>
      </p:sp>
      <p:sp>
        <p:nvSpPr>
          <p:cNvPr id="263" name="Shape 263"/>
          <p:cNvSpPr txBox="1"/>
          <p:nvPr/>
        </p:nvSpPr>
        <p:spPr>
          <a:xfrm>
            <a:off x="152400" y="152400"/>
            <a:ext cx="3000000" cy="3000000"/>
          </a:xfrm>
          <a:prstGeom prst="rect">
            <a:avLst/>
          </a:prstGeom>
          <a:noFill/>
          <a:ln>
            <a:noFill/>
          </a:ln>
        </p:spPr>
        <p:txBody>
          <a:bodyPr lIns="91425" tIns="91425" rIns="91425" bIns="91425" anchor="ctr" anchorCtr="0">
            <a:noAutofit/>
          </a:bodyPr>
          <a:lstStyle/>
          <a:p>
            <a:pPr lvl="0" rtl="0">
              <a:spcBef>
                <a:spcPts val="0"/>
              </a:spcBef>
              <a:buNone/>
            </a:pPr>
            <a:r>
              <a:rPr lang="en-US"/>
              <a:t> </a:t>
            </a:r>
          </a:p>
        </p:txBody>
      </p:sp>
    </p:spTree>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Shape 84"/>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1513699732"/>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3657601" y="806450"/>
            <a:ext cx="5829299" cy="567265"/>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000" b="1" i="0" u="none" strike="noStrike" cap="none" baseline="0">
                <a:solidFill>
                  <a:schemeClr val="dk1"/>
                </a:solidFill>
                <a:latin typeface="Arial"/>
                <a:ea typeface="Arial"/>
                <a:cs typeface="Arial"/>
                <a:sym typeface="Arial"/>
              </a:rPr>
              <a:t>Katie Odom, Senior Executive Coordinator</a:t>
            </a:r>
          </a:p>
        </p:txBody>
      </p:sp>
      <p:sp>
        <p:nvSpPr>
          <p:cNvPr id="97" name="Shape 97"/>
          <p:cNvSpPr txBox="1">
            <a:spLocks noGrp="1"/>
          </p:cNvSpPr>
          <p:nvPr>
            <p:ph type="body" idx="1"/>
          </p:nvPr>
        </p:nvSpPr>
        <p:spPr>
          <a:xfrm>
            <a:off x="4151313" y="1591734"/>
            <a:ext cx="4641849" cy="3560233"/>
          </a:xfrm>
          <a:prstGeom prst="rect">
            <a:avLst/>
          </a:prstGeom>
          <a:noFill/>
          <a:ln>
            <a:noFill/>
          </a:ln>
        </p:spPr>
        <p:txBody>
          <a:bodyPr lIns="91425" tIns="45700" rIns="91425" bIns="45700" anchor="t" anchorCtr="0">
            <a:noAutofit/>
          </a:bodyPr>
          <a:lstStyle/>
          <a:p>
            <a:pPr marL="285750" marR="0" lvl="0" indent="-285750" algn="l" rtl="0">
              <a:lnSpc>
                <a:spcPct val="100000"/>
              </a:lnSpc>
              <a:spcBef>
                <a:spcPts val="0"/>
              </a:spcBef>
              <a:spcAft>
                <a:spcPts val="0"/>
              </a:spcAft>
              <a:buClr>
                <a:schemeClr val="dk1"/>
              </a:buClr>
              <a:buSzPct val="25000"/>
              <a:buFont typeface="Arial" panose="020B0604020202020204" pitchFamily="34" charset="0"/>
              <a:buChar char="•"/>
            </a:pPr>
            <a:r>
              <a:rPr lang="en-US" sz="1600" b="0" i="0" u="none" strike="noStrike" cap="none" baseline="0" dirty="0">
                <a:solidFill>
                  <a:schemeClr val="dk1"/>
                </a:solidFill>
                <a:latin typeface="Arial"/>
                <a:ea typeface="Arial"/>
                <a:cs typeface="Arial"/>
                <a:sym typeface="Arial"/>
              </a:rPr>
              <a:t>Former Science Teacher</a:t>
            </a:r>
          </a:p>
          <a:p>
            <a:pPr marL="285750" marR="0" lvl="0" indent="-285750" algn="l" rtl="0">
              <a:lnSpc>
                <a:spcPct val="100000"/>
              </a:lnSpc>
              <a:spcBef>
                <a:spcPts val="280"/>
              </a:spcBef>
              <a:spcAft>
                <a:spcPts val="0"/>
              </a:spcAft>
              <a:buClr>
                <a:schemeClr val="dk1"/>
              </a:buClr>
              <a:buSzPct val="25000"/>
              <a:buFont typeface="Arial" panose="020B0604020202020204" pitchFamily="34" charset="0"/>
              <a:buChar char="•"/>
            </a:pPr>
            <a:r>
              <a:rPr lang="en-US" sz="1600" b="0" i="0" u="none" strike="noStrike" cap="none" baseline="0" dirty="0">
                <a:solidFill>
                  <a:schemeClr val="dk1"/>
                </a:solidFill>
                <a:latin typeface="Arial"/>
                <a:ea typeface="Arial"/>
                <a:cs typeface="Arial"/>
                <a:sym typeface="Arial"/>
              </a:rPr>
              <a:t>Personal dream to always be a stay at home mom</a:t>
            </a:r>
          </a:p>
          <a:p>
            <a:pPr marL="285750" marR="0" lvl="0" indent="-285750" algn="l" rtl="0">
              <a:lnSpc>
                <a:spcPct val="100000"/>
              </a:lnSpc>
              <a:spcBef>
                <a:spcPts val="280"/>
              </a:spcBef>
              <a:spcAft>
                <a:spcPts val="0"/>
              </a:spcAft>
              <a:buClr>
                <a:schemeClr val="dk1"/>
              </a:buClr>
              <a:buSzPct val="25000"/>
              <a:buFont typeface="Arial" panose="020B0604020202020204" pitchFamily="34" charset="0"/>
              <a:buChar char="•"/>
            </a:pPr>
            <a:r>
              <a:rPr lang="en-US" sz="1600" b="0" i="0" u="none" strike="noStrike" cap="none" baseline="0" dirty="0">
                <a:solidFill>
                  <a:schemeClr val="dk1"/>
                </a:solidFill>
                <a:latin typeface="Arial"/>
                <a:ea typeface="Arial"/>
                <a:cs typeface="Arial"/>
                <a:sym typeface="Arial"/>
              </a:rPr>
              <a:t>I was looking for some natural solutions to some health concerns</a:t>
            </a:r>
          </a:p>
          <a:p>
            <a:pPr marL="285750" marR="0" lvl="0" indent="-285750" algn="l" rtl="0">
              <a:lnSpc>
                <a:spcPct val="100000"/>
              </a:lnSpc>
              <a:spcBef>
                <a:spcPts val="280"/>
              </a:spcBef>
              <a:spcAft>
                <a:spcPts val="0"/>
              </a:spcAft>
              <a:buClr>
                <a:schemeClr val="dk1"/>
              </a:buClr>
              <a:buSzPct val="25000"/>
              <a:buFont typeface="Arial" panose="020B0604020202020204" pitchFamily="34" charset="0"/>
              <a:buChar char="•"/>
            </a:pPr>
            <a:r>
              <a:rPr lang="en-US" sz="1600" b="0" i="0" u="none" strike="noStrike" cap="none" baseline="0" dirty="0">
                <a:solidFill>
                  <a:schemeClr val="dk1"/>
                </a:solidFill>
                <a:latin typeface="Arial"/>
                <a:ea typeface="Arial"/>
                <a:cs typeface="Arial"/>
                <a:sym typeface="Arial"/>
              </a:rPr>
              <a:t>I wanted to create as safe an environment for my family as possible</a:t>
            </a:r>
          </a:p>
          <a:p>
            <a:pPr marL="285750" marR="0" lvl="0" indent="-285750" algn="l" rtl="0">
              <a:lnSpc>
                <a:spcPct val="100000"/>
              </a:lnSpc>
              <a:spcBef>
                <a:spcPts val="280"/>
              </a:spcBef>
              <a:spcAft>
                <a:spcPts val="0"/>
              </a:spcAft>
              <a:buClr>
                <a:schemeClr val="dk1"/>
              </a:buClr>
              <a:buSzPct val="25000"/>
              <a:buFont typeface="Arial" panose="020B0604020202020204" pitchFamily="34" charset="0"/>
              <a:buChar char="•"/>
            </a:pPr>
            <a:r>
              <a:rPr lang="en-US" sz="1600" b="0" i="0" u="none" strike="noStrike" cap="none" baseline="0" dirty="0">
                <a:solidFill>
                  <a:schemeClr val="dk1"/>
                </a:solidFill>
                <a:latin typeface="Arial"/>
                <a:ea typeface="Arial"/>
                <a:cs typeface="Arial"/>
                <a:sym typeface="Arial"/>
              </a:rPr>
              <a:t>Shaklee has given our family better health, free car payments, 3 trips around the country (and will be going to Cabo next year), and a great additional income while helping other people get healthier</a:t>
            </a:r>
          </a:p>
          <a:p>
            <a:pPr marL="285750" marR="0" lvl="0" indent="-285750" algn="l" rtl="0">
              <a:lnSpc>
                <a:spcPct val="100000"/>
              </a:lnSpc>
              <a:spcBef>
                <a:spcPts val="280"/>
              </a:spcBef>
              <a:spcAft>
                <a:spcPts val="0"/>
              </a:spcAft>
              <a:buClr>
                <a:schemeClr val="dk1"/>
              </a:buClr>
              <a:buSzPct val="25000"/>
              <a:buFont typeface="Arial" panose="020B0604020202020204" pitchFamily="34" charset="0"/>
              <a:buChar char="•"/>
            </a:pPr>
            <a:r>
              <a:rPr lang="en-US" sz="1600" b="0" i="0" u="none" strike="noStrike" cap="none" baseline="0" dirty="0">
                <a:solidFill>
                  <a:schemeClr val="dk1"/>
                </a:solidFill>
                <a:latin typeface="Arial"/>
                <a:ea typeface="Arial"/>
                <a:cs typeface="Arial"/>
                <a:sym typeface="Arial"/>
              </a:rPr>
              <a:t>The best part is I have the flexibility and freedom to work my business as I continue to stay home with my children and work alongside some of my best friends!</a:t>
            </a:r>
          </a:p>
        </p:txBody>
      </p:sp>
      <p:pic>
        <p:nvPicPr>
          <p:cNvPr id="98" name="Shape 98"/>
          <p:cNvPicPr preferRelativeResize="0">
            <a:picLocks noGrp="1"/>
          </p:cNvPicPr>
          <p:nvPr>
            <p:ph type="body" idx="2"/>
          </p:nvPr>
        </p:nvPicPr>
        <p:blipFill rotWithShape="1">
          <a:blip r:embed="rId3">
            <a:alphaModFix/>
          </a:blip>
          <a:srcRect t="2761" b="2761"/>
          <a:stretch/>
        </p:blipFill>
        <p:spPr>
          <a:xfrm rot="-180000">
            <a:off x="769937" y="1638299"/>
            <a:ext cx="3074986" cy="3873499"/>
          </a:xfrm>
          <a:prstGeom prst="rect">
            <a:avLst/>
          </a:prstGeom>
          <a:noFill/>
          <a:ln>
            <a:noFill/>
          </a:ln>
        </p:spPr>
      </p:pic>
    </p:spTree>
    <p:extLst>
      <p:ext uri="{BB962C8B-B14F-4D97-AF65-F5344CB8AC3E}">
        <p14:creationId xmlns:p14="http://schemas.microsoft.com/office/powerpoint/2010/main" val="28006800"/>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4502151" y="929217"/>
            <a:ext cx="4641849" cy="567265"/>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000" b="1" i="0" u="none" strike="noStrike" cap="none" baseline="0">
                <a:solidFill>
                  <a:schemeClr val="dk1"/>
                </a:solidFill>
                <a:latin typeface="Arial"/>
                <a:ea typeface="Arial"/>
                <a:cs typeface="Arial"/>
                <a:sym typeface="Arial"/>
              </a:rPr>
              <a:t>Stephanie Bruce, Coordinator</a:t>
            </a:r>
          </a:p>
        </p:txBody>
      </p:sp>
      <p:sp>
        <p:nvSpPr>
          <p:cNvPr id="104" name="Shape 104"/>
          <p:cNvSpPr txBox="1">
            <a:spLocks noGrp="1"/>
          </p:cNvSpPr>
          <p:nvPr>
            <p:ph type="body" idx="1"/>
          </p:nvPr>
        </p:nvSpPr>
        <p:spPr>
          <a:xfrm>
            <a:off x="4341813" y="1551517"/>
            <a:ext cx="4641849" cy="356023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1400" b="0" i="0" u="none" strike="noStrike" cap="none" baseline="0" dirty="0">
                <a:solidFill>
                  <a:schemeClr val="dk1"/>
                </a:solidFill>
                <a:latin typeface="Arial"/>
                <a:ea typeface="Arial"/>
                <a:cs typeface="Arial"/>
                <a:sym typeface="Arial"/>
              </a:rPr>
              <a:t>A mommy looking for natural solutions to her son’s dry skin conditions</a:t>
            </a:r>
          </a:p>
          <a:p>
            <a:pPr marL="0" marR="0" lvl="0" indent="88900" algn="l" rtl="0">
              <a:lnSpc>
                <a:spcPct val="100000"/>
              </a:lnSpc>
              <a:spcBef>
                <a:spcPts val="280"/>
              </a:spcBef>
              <a:spcAft>
                <a:spcPts val="0"/>
              </a:spcAft>
              <a:buClr>
                <a:schemeClr val="dk1"/>
              </a:buClr>
              <a:buFont typeface="Arial"/>
              <a:buNone/>
            </a:pPr>
            <a:endParaRPr sz="1400" b="0" i="0" u="none" strike="noStrike" cap="none" baseline="0" dirty="0">
              <a:solidFill>
                <a:schemeClr val="dk1"/>
              </a:solidFill>
              <a:latin typeface="Arial"/>
              <a:ea typeface="Arial"/>
              <a:cs typeface="Arial"/>
              <a:sym typeface="Arial"/>
            </a:endParaRPr>
          </a:p>
          <a:p>
            <a:pPr marL="0" marR="0" lvl="0" indent="0" algn="l" rtl="0">
              <a:lnSpc>
                <a:spcPct val="100000"/>
              </a:lnSpc>
              <a:spcBef>
                <a:spcPts val="280"/>
              </a:spcBef>
              <a:spcAft>
                <a:spcPts val="0"/>
              </a:spcAft>
              <a:buClr>
                <a:schemeClr val="dk1"/>
              </a:buClr>
              <a:buSzPct val="100000"/>
              <a:buFont typeface="Arial"/>
              <a:buChar char="-"/>
            </a:pPr>
            <a:r>
              <a:rPr lang="en-US" sz="1400" b="0" i="0" u="none" strike="noStrike" cap="none" baseline="0" dirty="0">
                <a:solidFill>
                  <a:schemeClr val="dk1"/>
                </a:solidFill>
                <a:latin typeface="Arial"/>
                <a:ea typeface="Arial"/>
                <a:cs typeface="Arial"/>
                <a:sym typeface="Arial"/>
              </a:rPr>
              <a:t> Had immediate results with Shaklee and fell in love with the products and the business opportunity</a:t>
            </a:r>
          </a:p>
          <a:p>
            <a:pPr marL="0" marR="0" lvl="0" indent="88900" algn="l" rtl="0">
              <a:lnSpc>
                <a:spcPct val="100000"/>
              </a:lnSpc>
              <a:spcBef>
                <a:spcPts val="280"/>
              </a:spcBef>
              <a:spcAft>
                <a:spcPts val="0"/>
              </a:spcAft>
              <a:buClr>
                <a:schemeClr val="dk1"/>
              </a:buClr>
              <a:buFont typeface="Arial"/>
              <a:buNone/>
            </a:pPr>
            <a:endParaRPr sz="1400" b="0" i="0" u="none" strike="noStrike" cap="none" baseline="0" dirty="0">
              <a:solidFill>
                <a:schemeClr val="dk1"/>
              </a:solidFill>
              <a:latin typeface="Arial"/>
              <a:ea typeface="Arial"/>
              <a:cs typeface="Arial"/>
              <a:sym typeface="Arial"/>
            </a:endParaRPr>
          </a:p>
          <a:p>
            <a:pPr marL="0" marR="0" lvl="0" indent="0" algn="l" rtl="0">
              <a:lnSpc>
                <a:spcPct val="100000"/>
              </a:lnSpc>
              <a:spcBef>
                <a:spcPts val="280"/>
              </a:spcBef>
              <a:spcAft>
                <a:spcPts val="0"/>
              </a:spcAft>
              <a:buClr>
                <a:schemeClr val="dk1"/>
              </a:buClr>
              <a:buSzPct val="100000"/>
              <a:buFont typeface="Arial"/>
              <a:buChar char="-"/>
            </a:pPr>
            <a:r>
              <a:rPr lang="en-US" sz="1400" b="0" i="0" u="none" strike="noStrike" cap="none" baseline="0" dirty="0">
                <a:solidFill>
                  <a:schemeClr val="dk1"/>
                </a:solidFill>
                <a:latin typeface="Arial"/>
                <a:ea typeface="Arial"/>
                <a:cs typeface="Arial"/>
                <a:sym typeface="Arial"/>
              </a:rPr>
              <a:t> By sharing </a:t>
            </a:r>
            <a:r>
              <a:rPr lang="en-US" sz="1400" b="0" i="0" u="none" strike="noStrike" cap="none" baseline="0" dirty="0" smtClean="0">
                <a:solidFill>
                  <a:schemeClr val="dk1"/>
                </a:solidFill>
                <a:latin typeface="Arial"/>
                <a:ea typeface="Arial"/>
                <a:cs typeface="Arial"/>
                <a:sym typeface="Arial"/>
              </a:rPr>
              <a:t>what </a:t>
            </a:r>
            <a:r>
              <a:rPr lang="en-US" sz="1400" b="0" i="0" u="none" strike="noStrike" cap="none" baseline="0" dirty="0">
                <a:solidFill>
                  <a:schemeClr val="dk1"/>
                </a:solidFill>
                <a:latin typeface="Arial"/>
                <a:ea typeface="Arial"/>
                <a:cs typeface="Arial"/>
                <a:sym typeface="Arial"/>
              </a:rPr>
              <a:t>worked for her son she built a business and team and earned the New Directors Conference in June 2015</a:t>
            </a:r>
          </a:p>
          <a:p>
            <a:pPr marL="0" marR="0" lvl="0" indent="88900" algn="l" rtl="0">
              <a:lnSpc>
                <a:spcPct val="100000"/>
              </a:lnSpc>
              <a:spcBef>
                <a:spcPts val="280"/>
              </a:spcBef>
              <a:spcAft>
                <a:spcPts val="0"/>
              </a:spcAft>
              <a:buClr>
                <a:schemeClr val="dk1"/>
              </a:buClr>
              <a:buFont typeface="Arial"/>
              <a:buNone/>
            </a:pPr>
            <a:endParaRPr sz="1400" b="0" i="0" u="none" strike="noStrike" cap="none" baseline="0" dirty="0">
              <a:solidFill>
                <a:schemeClr val="dk1"/>
              </a:solidFill>
              <a:latin typeface="Arial"/>
              <a:ea typeface="Arial"/>
              <a:cs typeface="Arial"/>
              <a:sym typeface="Arial"/>
            </a:endParaRPr>
          </a:p>
          <a:p>
            <a:pPr marL="0" marR="0" lvl="0" indent="0" algn="l" rtl="0">
              <a:lnSpc>
                <a:spcPct val="100000"/>
              </a:lnSpc>
              <a:spcBef>
                <a:spcPts val="280"/>
              </a:spcBef>
              <a:spcAft>
                <a:spcPts val="0"/>
              </a:spcAft>
              <a:buClr>
                <a:schemeClr val="dk1"/>
              </a:buClr>
              <a:buSzPct val="100000"/>
              <a:buFont typeface="Arial"/>
              <a:buChar char="-"/>
            </a:pPr>
            <a:r>
              <a:rPr lang="en-US" sz="1400" b="0" i="0" u="none" strike="noStrike" cap="none" baseline="0" dirty="0">
                <a:solidFill>
                  <a:schemeClr val="dk1"/>
                </a:solidFill>
                <a:latin typeface="Arial"/>
                <a:ea typeface="Arial"/>
                <a:cs typeface="Arial"/>
                <a:sym typeface="Arial"/>
              </a:rPr>
              <a:t> Working towards helping others achieve their personal goals and becoming a community of people who strive to make a difference in the world</a:t>
            </a:r>
          </a:p>
        </p:txBody>
      </p:sp>
      <p:pic>
        <p:nvPicPr>
          <p:cNvPr id="105" name="Shape 105"/>
          <p:cNvPicPr preferRelativeResize="0">
            <a:picLocks noGrp="1"/>
          </p:cNvPicPr>
          <p:nvPr>
            <p:ph type="body" idx="2"/>
          </p:nvPr>
        </p:nvPicPr>
        <p:blipFill rotWithShape="1">
          <a:blip r:embed="rId3">
            <a:alphaModFix/>
          </a:blip>
          <a:srcRect l="10362" r="10362"/>
          <a:stretch/>
        </p:blipFill>
        <p:spPr>
          <a:xfrm rot="-180000">
            <a:off x="769937" y="1638299"/>
            <a:ext cx="3074986" cy="3873499"/>
          </a:xfrm>
          <a:prstGeom prst="rect">
            <a:avLst/>
          </a:prstGeom>
          <a:noFill/>
          <a:ln>
            <a:noFill/>
          </a:ln>
        </p:spPr>
      </p:pic>
    </p:spTree>
    <p:extLst>
      <p:ext uri="{BB962C8B-B14F-4D97-AF65-F5344CB8AC3E}">
        <p14:creationId xmlns:p14="http://schemas.microsoft.com/office/powerpoint/2010/main" val="481128982"/>
      </p:ext>
    </p:extLst>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Shape 111"/>
          <p:cNvPicPr preferRelativeResize="0"/>
          <p:nvPr/>
        </p:nvPicPr>
        <p:blipFill rotWithShape="1">
          <a:blip r:embed="rId3">
            <a:alphaModFix/>
          </a:blip>
          <a:srcRect/>
          <a:stretch/>
        </p:blipFill>
        <p:spPr>
          <a:xfrm>
            <a:off x="0" y="1"/>
            <a:ext cx="9129712" cy="6857999"/>
          </a:xfrm>
          <a:prstGeom prst="rect">
            <a:avLst/>
          </a:prstGeom>
          <a:noFill/>
          <a:ln>
            <a:noFill/>
          </a:ln>
        </p:spPr>
      </p:pic>
      <p:pic>
        <p:nvPicPr>
          <p:cNvPr id="112" name="Shape 112"/>
          <p:cNvPicPr preferRelativeResize="0"/>
          <p:nvPr/>
        </p:nvPicPr>
        <p:blipFill rotWithShape="1">
          <a:blip r:embed="rId4">
            <a:alphaModFix/>
          </a:blip>
          <a:srcRect/>
          <a:stretch/>
        </p:blipFill>
        <p:spPr>
          <a:xfrm>
            <a:off x="6235701" y="2349500"/>
            <a:ext cx="2511425" cy="3543299"/>
          </a:xfrm>
          <a:prstGeom prst="rect">
            <a:avLst/>
          </a:prstGeom>
          <a:solidFill>
            <a:srgbClr val="ECECEC"/>
          </a:solidFill>
          <a:ln w="88900" cap="sq" cmpd="sng">
            <a:solidFill>
              <a:srgbClr val="FFFFFF"/>
            </a:solidFill>
            <a:prstDash val="solid"/>
            <a:miter/>
            <a:headEnd type="none" w="med" len="med"/>
            <a:tailEnd type="none" w="med" len="med"/>
          </a:ln>
        </p:spPr>
      </p:pic>
      <p:pic>
        <p:nvPicPr>
          <p:cNvPr id="113" name="Shape 113"/>
          <p:cNvPicPr preferRelativeResize="0"/>
          <p:nvPr/>
        </p:nvPicPr>
        <p:blipFill rotWithShape="1">
          <a:blip r:embed="rId5">
            <a:alphaModFix/>
          </a:blip>
          <a:srcRect/>
          <a:stretch/>
        </p:blipFill>
        <p:spPr>
          <a:xfrm>
            <a:off x="596900" y="2406649"/>
            <a:ext cx="2579686" cy="3437465"/>
          </a:xfrm>
          <a:prstGeom prst="rect">
            <a:avLst/>
          </a:prstGeom>
          <a:solidFill>
            <a:srgbClr val="ECECEC"/>
          </a:solidFill>
          <a:ln w="88900" cap="sq" cmpd="sng">
            <a:solidFill>
              <a:srgbClr val="FFFFFF"/>
            </a:solidFill>
            <a:prstDash val="solid"/>
            <a:miter/>
            <a:headEnd type="none" w="med" len="med"/>
            <a:tailEnd type="none" w="med" len="med"/>
          </a:ln>
        </p:spPr>
      </p:pic>
    </p:spTree>
    <p:extLst>
      <p:ext uri="{BB962C8B-B14F-4D97-AF65-F5344CB8AC3E}">
        <p14:creationId xmlns:p14="http://schemas.microsoft.com/office/powerpoint/2010/main" val="4215148056"/>
      </p:ext>
    </p:extLst>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descr="15-416_2015_OppPres_p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297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C:\Users\Kathryn\Desktop\Shaklee pictures\IMG_1451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0000">
            <a:off x="419100" y="1274992"/>
            <a:ext cx="2395220" cy="31958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7172" name="Picture 4" descr="C:\Users\Kathryn\Desktop\Shaklee pictures\IMG_3061 (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0000">
            <a:off x="6187833" y="1057649"/>
            <a:ext cx="2452496" cy="31363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7173" name="Picture 6" descr="https://scontent-ord1-1.xx.fbcdn.net/hphotos-xfp1/v/t1.0-9/1975231_10152389311821667_3203734281861455360_n.jpg?oh=8f512982b0d402526b2100f8b6dfd71f&amp;oe=5668E17D"/>
          <p:cNvPicPr>
            <a:picLocks noChangeAspect="1" noChangeArrowheads="1"/>
          </p:cNvPicPr>
          <p:nvPr/>
        </p:nvPicPr>
        <p:blipFill rotWithShape="1">
          <a:blip r:embed="rId6">
            <a:extLst>
              <a:ext uri="{28A0092B-C50C-407E-A947-70E740481C1C}">
                <a14:useLocalDpi xmlns:a14="http://schemas.microsoft.com/office/drawing/2010/main" val="0"/>
              </a:ext>
            </a:extLst>
          </a:blip>
          <a:srcRect t="2671"/>
          <a:stretch/>
        </p:blipFill>
        <p:spPr bwMode="auto">
          <a:xfrm>
            <a:off x="3271521" y="2471351"/>
            <a:ext cx="2410460" cy="42523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7095042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Shape 128"/>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773925545"/>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457200" y="274638"/>
            <a:ext cx="6623266" cy="1143000"/>
          </a:xfrm>
          <a:prstGeom prst="rect">
            <a:avLst/>
          </a:prstGeom>
          <a:noFill/>
          <a:ln w="9525" cap="flat" cmpd="sng">
            <a:solidFill>
              <a:srgbClr val="0000FF"/>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1" i="0" u="none" strike="noStrike" cap="none" baseline="0" dirty="0">
                <a:solidFill>
                  <a:schemeClr val="dk1"/>
                </a:solidFill>
                <a:latin typeface="Calibri"/>
                <a:ea typeface="Calibri"/>
                <a:cs typeface="Calibri"/>
                <a:sym typeface="Calibri"/>
              </a:rPr>
              <a:t>How to create a video from 		</a:t>
            </a:r>
            <a:r>
              <a:rPr lang="en-US" sz="3240" b="1" i="0" u="none" strike="noStrike" cap="none" baseline="0" dirty="0" smtClean="0">
                <a:solidFill>
                  <a:schemeClr val="dk1"/>
                </a:solidFill>
                <a:latin typeface="Calibri"/>
                <a:ea typeface="Calibri"/>
                <a:cs typeface="Calibri"/>
                <a:sym typeface="Calibri"/>
              </a:rPr>
              <a:t>a </a:t>
            </a:r>
            <a:r>
              <a:rPr lang="en-US" sz="3240" b="1" i="0" u="none" strike="noStrike" cap="none" baseline="0" dirty="0">
                <a:solidFill>
                  <a:schemeClr val="dk1"/>
                </a:solidFill>
                <a:latin typeface="Calibri"/>
                <a:ea typeface="Calibri"/>
                <a:cs typeface="Calibri"/>
                <a:sym typeface="Calibri"/>
              </a:rPr>
              <a:t>power point presentation</a:t>
            </a:r>
          </a:p>
        </p:txBody>
      </p:sp>
      <p:sp>
        <p:nvSpPr>
          <p:cNvPr id="110" name="Shape 110"/>
          <p:cNvSpPr txBox="1">
            <a:spLocks noGrp="1"/>
          </p:cNvSpPr>
          <p:nvPr>
            <p:ph type="body" idx="1"/>
          </p:nvPr>
        </p:nvSpPr>
        <p:spPr>
          <a:xfrm>
            <a:off x="457200" y="1417638"/>
            <a:ext cx="8229600" cy="5587095"/>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chemeClr val="dk1"/>
              </a:buClr>
              <a:buFont typeface="Arial"/>
              <a:buNone/>
            </a:pPr>
            <a:endParaRPr sz="2040" b="1" i="0" u="none" strike="noStrike" cap="none" baseline="0" dirty="0">
              <a:solidFill>
                <a:schemeClr val="dk1"/>
              </a:solidFill>
              <a:latin typeface="Calibri"/>
              <a:ea typeface="Calibri"/>
              <a:cs typeface="Calibri"/>
              <a:sym typeface="Calibri"/>
            </a:endParaRPr>
          </a:p>
          <a:p>
            <a:pPr marL="457200" marR="0" lvl="0" indent="-457200" algn="l" rtl="0">
              <a:lnSpc>
                <a:spcPct val="90000"/>
              </a:lnSpc>
              <a:spcBef>
                <a:spcPts val="408"/>
              </a:spcBef>
              <a:buClr>
                <a:schemeClr val="dk1"/>
              </a:buClr>
              <a:buSzPct val="102000"/>
              <a:buFont typeface="Calibri"/>
              <a:buAutoNum type="arabicPeriod"/>
            </a:pPr>
            <a:r>
              <a:rPr lang="en-US" sz="2040" b="0" i="0" u="none" strike="noStrike" cap="none" baseline="0" dirty="0">
                <a:solidFill>
                  <a:schemeClr val="dk1"/>
                </a:solidFill>
                <a:latin typeface="Calibri"/>
                <a:ea typeface="Calibri"/>
                <a:cs typeface="Calibri"/>
                <a:sym typeface="Calibri"/>
              </a:rPr>
              <a:t>Create your </a:t>
            </a:r>
            <a:r>
              <a:rPr lang="en-US" sz="2040" b="0" i="0" u="none" strike="noStrike" cap="none" baseline="0" dirty="0" err="1">
                <a:solidFill>
                  <a:schemeClr val="dk1"/>
                </a:solidFill>
                <a:latin typeface="Calibri"/>
                <a:ea typeface="Calibri"/>
                <a:cs typeface="Calibri"/>
                <a:sym typeface="Calibri"/>
              </a:rPr>
              <a:t>powerpoint</a:t>
            </a:r>
            <a:r>
              <a:rPr lang="en-US" sz="2040" b="0" i="0" u="none" strike="noStrike" cap="none" baseline="0" dirty="0">
                <a:solidFill>
                  <a:schemeClr val="dk1"/>
                </a:solidFill>
                <a:latin typeface="Calibri"/>
                <a:ea typeface="Calibri"/>
                <a:cs typeface="Calibri"/>
                <a:sym typeface="Calibri"/>
              </a:rPr>
              <a:t> slides for a special topic (hint: keep it short!)</a:t>
            </a:r>
          </a:p>
          <a:p>
            <a:pPr marL="457200" marR="0" lvl="0" indent="-457200" algn="l" rtl="0">
              <a:lnSpc>
                <a:spcPct val="90000"/>
              </a:lnSpc>
              <a:spcBef>
                <a:spcPts val="408"/>
              </a:spcBef>
              <a:buClr>
                <a:schemeClr val="dk1"/>
              </a:buClr>
              <a:buSzPct val="102000"/>
              <a:buFont typeface="Calibri"/>
              <a:buAutoNum type="arabicPeriod"/>
            </a:pPr>
            <a:r>
              <a:rPr lang="en-US" sz="2040" b="0" i="0" u="none" strike="noStrike" cap="none" baseline="0" dirty="0">
                <a:solidFill>
                  <a:schemeClr val="dk1"/>
                </a:solidFill>
                <a:latin typeface="Calibri"/>
                <a:ea typeface="Calibri"/>
                <a:cs typeface="Calibri"/>
                <a:sym typeface="Calibri"/>
              </a:rPr>
              <a:t>Go to </a:t>
            </a:r>
            <a:r>
              <a:rPr lang="en-US" sz="2040" b="0" i="0" u="sng" strike="noStrike" cap="none" baseline="0" dirty="0">
                <a:solidFill>
                  <a:schemeClr val="hlink"/>
                </a:solidFill>
                <a:latin typeface="Calibri"/>
                <a:ea typeface="Calibri"/>
                <a:cs typeface="Calibri"/>
                <a:sym typeface="Calibri"/>
                <a:hlinkClick r:id="rId3"/>
              </a:rPr>
              <a:t>http://screencastomatic.com</a:t>
            </a:r>
            <a:r>
              <a:rPr lang="en-US" sz="2040" b="0" i="0" u="none" strike="noStrike" cap="none" baseline="0" dirty="0">
                <a:solidFill>
                  <a:schemeClr val="dk1"/>
                </a:solidFill>
                <a:latin typeface="Calibri"/>
                <a:ea typeface="Calibri"/>
                <a:cs typeface="Calibri"/>
                <a:sym typeface="Calibri"/>
              </a:rPr>
              <a:t>.</a:t>
            </a:r>
          </a:p>
          <a:p>
            <a:pPr marL="457200" marR="0" lvl="0" indent="-457200" algn="l" rtl="0">
              <a:lnSpc>
                <a:spcPct val="90000"/>
              </a:lnSpc>
              <a:spcBef>
                <a:spcPts val="408"/>
              </a:spcBef>
              <a:buClr>
                <a:schemeClr val="dk1"/>
              </a:buClr>
              <a:buSzPct val="102000"/>
              <a:buFont typeface="Calibri"/>
              <a:buAutoNum type="arabicPeriod"/>
            </a:pPr>
            <a:r>
              <a:rPr lang="en-US" sz="2040" b="0" i="0" u="none" strike="noStrike" cap="none" baseline="0" dirty="0">
                <a:solidFill>
                  <a:schemeClr val="dk1"/>
                </a:solidFill>
                <a:latin typeface="Calibri"/>
                <a:ea typeface="Calibri"/>
                <a:cs typeface="Calibri"/>
                <a:sym typeface="Calibri"/>
              </a:rPr>
              <a:t>Pull up your </a:t>
            </a:r>
            <a:r>
              <a:rPr lang="en-US" sz="2040" b="0" i="0" u="none" strike="noStrike" cap="none" baseline="0" dirty="0" err="1">
                <a:solidFill>
                  <a:schemeClr val="dk1"/>
                </a:solidFill>
                <a:latin typeface="Calibri"/>
                <a:ea typeface="Calibri"/>
                <a:cs typeface="Calibri"/>
                <a:sym typeface="Calibri"/>
              </a:rPr>
              <a:t>powerpoint</a:t>
            </a:r>
            <a:r>
              <a:rPr lang="en-US" sz="2040" b="0" i="0" u="none" strike="noStrike" cap="none" baseline="0" dirty="0">
                <a:solidFill>
                  <a:schemeClr val="dk1"/>
                </a:solidFill>
                <a:latin typeface="Calibri"/>
                <a:ea typeface="Calibri"/>
                <a:cs typeface="Calibri"/>
                <a:sym typeface="Calibri"/>
              </a:rPr>
              <a:t> and then press “ record” on </a:t>
            </a:r>
            <a:r>
              <a:rPr lang="en-US" sz="2040" b="0" i="0" u="none" strike="noStrike" cap="none" baseline="0" dirty="0" err="1">
                <a:solidFill>
                  <a:schemeClr val="dk1"/>
                </a:solidFill>
                <a:latin typeface="Calibri"/>
                <a:ea typeface="Calibri"/>
                <a:cs typeface="Calibri"/>
                <a:sym typeface="Calibri"/>
              </a:rPr>
              <a:t>screencastomatic</a:t>
            </a:r>
            <a:r>
              <a:rPr lang="en-US" sz="2040" b="0" i="0" u="none" strike="noStrike" cap="none" baseline="0" dirty="0">
                <a:solidFill>
                  <a:schemeClr val="dk1"/>
                </a:solidFill>
                <a:latin typeface="Calibri"/>
                <a:ea typeface="Calibri"/>
                <a:cs typeface="Calibri"/>
                <a:sym typeface="Calibri"/>
              </a:rPr>
              <a:t>.</a:t>
            </a:r>
          </a:p>
          <a:p>
            <a:pPr marL="457200" marR="0" lvl="0" indent="-457200" algn="l" rtl="0">
              <a:lnSpc>
                <a:spcPct val="90000"/>
              </a:lnSpc>
              <a:spcBef>
                <a:spcPts val="408"/>
              </a:spcBef>
              <a:buClr>
                <a:schemeClr val="dk1"/>
              </a:buClr>
              <a:buSzPct val="102000"/>
              <a:buFont typeface="Calibri"/>
              <a:buAutoNum type="arabicPeriod"/>
            </a:pPr>
            <a:r>
              <a:rPr lang="en-US" sz="2040" b="0" i="0" u="none" strike="noStrike" cap="none" baseline="0" dirty="0">
                <a:solidFill>
                  <a:schemeClr val="dk1"/>
                </a:solidFill>
                <a:latin typeface="Calibri"/>
                <a:ea typeface="Calibri"/>
                <a:cs typeface="Calibri"/>
                <a:sym typeface="Calibri"/>
              </a:rPr>
              <a:t>Bring the box to fit around your </a:t>
            </a:r>
            <a:r>
              <a:rPr lang="en-US" sz="2040" b="0" i="0" u="none" strike="noStrike" cap="none" baseline="0" dirty="0" err="1">
                <a:solidFill>
                  <a:schemeClr val="dk1"/>
                </a:solidFill>
                <a:latin typeface="Calibri"/>
                <a:ea typeface="Calibri"/>
                <a:cs typeface="Calibri"/>
                <a:sym typeface="Calibri"/>
              </a:rPr>
              <a:t>powerpoint</a:t>
            </a:r>
            <a:r>
              <a:rPr lang="en-US" sz="2040" b="0" i="0" u="none" strike="noStrike" cap="none" baseline="0" dirty="0">
                <a:solidFill>
                  <a:schemeClr val="dk1"/>
                </a:solidFill>
                <a:latin typeface="Calibri"/>
                <a:ea typeface="Calibri"/>
                <a:cs typeface="Calibri"/>
                <a:sym typeface="Calibri"/>
              </a:rPr>
              <a:t> size.</a:t>
            </a:r>
          </a:p>
          <a:p>
            <a:pPr marL="457200" marR="0" lvl="0" indent="-457200" algn="l" rtl="0">
              <a:lnSpc>
                <a:spcPct val="90000"/>
              </a:lnSpc>
              <a:spcBef>
                <a:spcPts val="408"/>
              </a:spcBef>
              <a:buClr>
                <a:schemeClr val="dk1"/>
              </a:buClr>
              <a:buSzPct val="102000"/>
              <a:buFont typeface="Calibri"/>
              <a:buAutoNum type="arabicPeriod"/>
            </a:pPr>
            <a:r>
              <a:rPr lang="en-US" sz="2040" b="0" i="0" u="none" strike="noStrike" cap="none" baseline="0" dirty="0">
                <a:solidFill>
                  <a:schemeClr val="dk1"/>
                </a:solidFill>
                <a:latin typeface="Calibri"/>
                <a:ea typeface="Calibri"/>
                <a:cs typeface="Calibri"/>
                <a:sym typeface="Calibri"/>
              </a:rPr>
              <a:t>Start to record. You can go up to 15 minutes.  Save it at a good point. </a:t>
            </a:r>
          </a:p>
          <a:p>
            <a:pPr marL="457200" marR="0" lvl="0" indent="-457200" algn="l" rtl="0">
              <a:lnSpc>
                <a:spcPct val="90000"/>
              </a:lnSpc>
              <a:spcBef>
                <a:spcPts val="408"/>
              </a:spcBef>
              <a:buClr>
                <a:schemeClr val="dk1"/>
              </a:buClr>
              <a:buSzPct val="102000"/>
              <a:buFont typeface="Calibri"/>
              <a:buAutoNum type="arabicPeriod"/>
            </a:pPr>
            <a:r>
              <a:rPr lang="en-US" sz="2040" b="0" i="0" u="none" strike="noStrike" cap="none" baseline="0" dirty="0">
                <a:solidFill>
                  <a:schemeClr val="dk1"/>
                </a:solidFill>
                <a:latin typeface="Calibri"/>
                <a:ea typeface="Calibri"/>
                <a:cs typeface="Calibri"/>
                <a:sym typeface="Calibri"/>
              </a:rPr>
              <a:t>Then start again until you have recorded the whole power point.</a:t>
            </a:r>
          </a:p>
          <a:p>
            <a:pPr marL="457200" marR="0" lvl="0" indent="-457200" algn="l" rtl="0">
              <a:lnSpc>
                <a:spcPct val="90000"/>
              </a:lnSpc>
              <a:spcBef>
                <a:spcPts val="408"/>
              </a:spcBef>
              <a:buClr>
                <a:schemeClr val="dk1"/>
              </a:buClr>
              <a:buSzPct val="102000"/>
              <a:buFont typeface="Calibri"/>
              <a:buAutoNum type="arabicPeriod"/>
            </a:pPr>
            <a:r>
              <a:rPr lang="en-US" sz="2040" b="0" i="0" u="none" strike="noStrike" cap="none" baseline="0" dirty="0">
                <a:solidFill>
                  <a:schemeClr val="dk1"/>
                </a:solidFill>
                <a:latin typeface="Calibri"/>
                <a:ea typeface="Calibri"/>
                <a:cs typeface="Calibri"/>
                <a:sym typeface="Calibri"/>
              </a:rPr>
              <a:t>In your editing software, bring in all the recordings you made &amp; edit them.    </a:t>
            </a:r>
            <a:r>
              <a:rPr lang="en-US" sz="2040" b="0" i="0" u="none" strike="noStrike" cap="none" baseline="0" dirty="0" smtClean="0">
                <a:solidFill>
                  <a:schemeClr val="dk1"/>
                </a:solidFill>
                <a:latin typeface="Calibri"/>
                <a:ea typeface="Calibri"/>
                <a:cs typeface="Calibri"/>
                <a:sym typeface="Calibri"/>
              </a:rPr>
              <a:t> </a:t>
            </a:r>
            <a:r>
              <a:rPr lang="en-US" sz="2040" b="0" i="0" u="none" strike="noStrike" cap="none" baseline="0" dirty="0">
                <a:solidFill>
                  <a:schemeClr val="dk1"/>
                </a:solidFill>
                <a:latin typeface="Calibri"/>
                <a:ea typeface="Calibri"/>
                <a:cs typeface="Calibri"/>
                <a:sym typeface="Calibri"/>
              </a:rPr>
              <a:t>(I use Windows Movie maker. On Macs, it is iMovie. There are also ones you can buy .)</a:t>
            </a:r>
          </a:p>
          <a:p>
            <a:pPr marL="457200" marR="0" lvl="0" indent="-457200" algn="l" rtl="0">
              <a:lnSpc>
                <a:spcPct val="90000"/>
              </a:lnSpc>
              <a:spcBef>
                <a:spcPts val="408"/>
              </a:spcBef>
              <a:buClr>
                <a:schemeClr val="dk1"/>
              </a:buClr>
              <a:buSzPct val="102000"/>
              <a:buFont typeface="Calibri"/>
              <a:buAutoNum type="arabicPeriod"/>
            </a:pPr>
            <a:r>
              <a:rPr lang="en-US" sz="2040" b="0" i="0" u="none" strike="noStrike" cap="none" baseline="0" dirty="0">
                <a:solidFill>
                  <a:schemeClr val="dk1"/>
                </a:solidFill>
                <a:latin typeface="Calibri"/>
                <a:ea typeface="Calibri"/>
                <a:cs typeface="Calibri"/>
                <a:sym typeface="Calibri"/>
              </a:rPr>
              <a:t>Add captions (especially your website). Save it. Upload it to </a:t>
            </a:r>
            <a:r>
              <a:rPr lang="en-US" sz="2040" b="0" i="0" u="none" strike="noStrike" cap="none" baseline="0" dirty="0" err="1">
                <a:solidFill>
                  <a:schemeClr val="dk1"/>
                </a:solidFill>
                <a:latin typeface="Calibri"/>
                <a:ea typeface="Calibri"/>
                <a:cs typeface="Calibri"/>
                <a:sym typeface="Calibri"/>
              </a:rPr>
              <a:t>youtube</a:t>
            </a:r>
            <a:r>
              <a:rPr lang="en-US" sz="2040" b="0" i="0" u="none" strike="noStrike" cap="none" baseline="0" dirty="0">
                <a:solidFill>
                  <a:schemeClr val="dk1"/>
                </a:solidFill>
                <a:latin typeface="Calibri"/>
                <a:ea typeface="Calibri"/>
                <a:cs typeface="Calibri"/>
                <a:sym typeface="Calibri"/>
              </a:rPr>
              <a:t> or </a:t>
            </a:r>
            <a:r>
              <a:rPr lang="en-US" sz="2040" b="0" i="0" u="none" strike="noStrike" cap="none" baseline="0" dirty="0" err="1">
                <a:solidFill>
                  <a:schemeClr val="dk1"/>
                </a:solidFill>
                <a:latin typeface="Calibri"/>
                <a:ea typeface="Calibri"/>
                <a:cs typeface="Calibri"/>
                <a:sym typeface="Calibri"/>
              </a:rPr>
              <a:t>vimeo</a:t>
            </a:r>
            <a:r>
              <a:rPr lang="en-US" sz="2040" b="0" i="0" u="none" strike="noStrike" cap="none" baseline="0" dirty="0">
                <a:solidFill>
                  <a:schemeClr val="dk1"/>
                </a:solidFill>
                <a:latin typeface="Calibri"/>
                <a:ea typeface="Calibri"/>
                <a:cs typeface="Calibri"/>
                <a:sym typeface="Calibri"/>
              </a:rPr>
              <a:t>.</a:t>
            </a:r>
          </a:p>
          <a:p>
            <a:pPr marL="457200" marR="0" lvl="0" indent="-457200" algn="l" rtl="0">
              <a:lnSpc>
                <a:spcPct val="90000"/>
              </a:lnSpc>
              <a:spcBef>
                <a:spcPts val="408"/>
              </a:spcBef>
              <a:buClr>
                <a:schemeClr val="dk1"/>
              </a:buClr>
              <a:buSzPct val="102000"/>
              <a:buFont typeface="Calibri"/>
              <a:buAutoNum type="arabicPeriod"/>
            </a:pPr>
            <a:r>
              <a:rPr lang="en-US" sz="2040" b="0" i="0" u="none" strike="noStrike" cap="none" baseline="0" dirty="0">
                <a:solidFill>
                  <a:schemeClr val="dk1"/>
                </a:solidFill>
                <a:latin typeface="Calibri"/>
                <a:ea typeface="Calibri"/>
                <a:cs typeface="Calibri"/>
                <a:sym typeface="Calibri"/>
              </a:rPr>
              <a:t>Share the </a:t>
            </a:r>
            <a:r>
              <a:rPr lang="en-US" sz="2040" b="0" i="0" u="none" strike="noStrike" cap="none" baseline="0" dirty="0" err="1">
                <a:solidFill>
                  <a:schemeClr val="dk1"/>
                </a:solidFill>
                <a:latin typeface="Calibri"/>
                <a:ea typeface="Calibri"/>
                <a:cs typeface="Calibri"/>
                <a:sym typeface="Calibri"/>
              </a:rPr>
              <a:t>url</a:t>
            </a:r>
            <a:r>
              <a:rPr lang="en-US" sz="2040" b="0" i="0" u="none" strike="noStrike" cap="none" baseline="0" dirty="0">
                <a:solidFill>
                  <a:schemeClr val="dk1"/>
                </a:solidFill>
                <a:latin typeface="Calibri"/>
                <a:ea typeface="Calibri"/>
                <a:cs typeface="Calibri"/>
                <a:sym typeface="Calibri"/>
              </a:rPr>
              <a:t> in your emails, newsletters, </a:t>
            </a:r>
            <a:r>
              <a:rPr lang="en-US" sz="2040" b="0" i="0" u="none" strike="noStrike" cap="none" baseline="0" dirty="0" err="1">
                <a:solidFill>
                  <a:schemeClr val="dk1"/>
                </a:solidFill>
                <a:latin typeface="Calibri"/>
                <a:ea typeface="Calibri"/>
                <a:cs typeface="Calibri"/>
                <a:sym typeface="Calibri"/>
              </a:rPr>
              <a:t>facebook</a:t>
            </a:r>
            <a:r>
              <a:rPr lang="en-US" sz="2040" b="0" i="0" u="none" strike="noStrike" cap="none" baseline="0" dirty="0">
                <a:solidFill>
                  <a:schemeClr val="dk1"/>
                </a:solidFill>
                <a:latin typeface="Calibri"/>
                <a:ea typeface="Calibri"/>
                <a:cs typeface="Calibri"/>
                <a:sym typeface="Calibri"/>
              </a:rPr>
              <a:t> page, blogposts, etc. You can see some of mine on my </a:t>
            </a:r>
            <a:r>
              <a:rPr lang="en-US" sz="2040" b="0" i="0" u="none" strike="noStrike" cap="none" baseline="0" dirty="0" err="1">
                <a:solidFill>
                  <a:schemeClr val="dk1"/>
                </a:solidFill>
                <a:latin typeface="Calibri"/>
                <a:ea typeface="Calibri"/>
                <a:cs typeface="Calibri"/>
                <a:sym typeface="Calibri"/>
              </a:rPr>
              <a:t>youtube</a:t>
            </a:r>
            <a:r>
              <a:rPr lang="en-US" sz="2040" b="0" i="0" u="none" strike="noStrike" cap="none" baseline="0" dirty="0">
                <a:solidFill>
                  <a:schemeClr val="dk1"/>
                </a:solidFill>
                <a:latin typeface="Calibri"/>
                <a:ea typeface="Calibri"/>
                <a:cs typeface="Calibri"/>
                <a:sym typeface="Calibri"/>
              </a:rPr>
              <a:t> page which is </a:t>
            </a:r>
            <a:r>
              <a:rPr lang="en-US" sz="2040" b="0" i="0" u="sng" strike="noStrike" cap="none" baseline="0" dirty="0">
                <a:solidFill>
                  <a:schemeClr val="hlink"/>
                </a:solidFill>
                <a:latin typeface="Calibri"/>
                <a:ea typeface="Calibri"/>
                <a:cs typeface="Calibri"/>
                <a:sym typeface="Calibri"/>
                <a:hlinkClick r:id="rId4"/>
              </a:rPr>
              <a:t>http://www.youtube.com/amyhagerup</a:t>
            </a:r>
            <a:r>
              <a:rPr lang="en-US" sz="2040" b="0" i="0" u="none" strike="noStrike" cap="none" baseline="0" dirty="0">
                <a:solidFill>
                  <a:schemeClr val="dk1"/>
                </a:solidFill>
                <a:latin typeface="Calibri"/>
                <a:ea typeface="Calibri"/>
                <a:cs typeface="Calibri"/>
                <a:sym typeface="Calibri"/>
              </a:rPr>
              <a:t>.                                                  </a:t>
            </a:r>
            <a:r>
              <a:rPr lang="en-US" sz="2040" b="0" i="0" u="none" strike="noStrike" cap="none" baseline="0" dirty="0" smtClean="0">
                <a:solidFill>
                  <a:schemeClr val="dk1"/>
                </a:solidFill>
                <a:latin typeface="Calibri"/>
                <a:ea typeface="Calibri"/>
                <a:cs typeface="Calibri"/>
                <a:sym typeface="Calibri"/>
              </a:rPr>
              <a:t>								</a:t>
            </a:r>
            <a:r>
              <a:rPr lang="en-US" sz="2040" b="0" i="0" u="none" strike="noStrike" cap="none" baseline="0" dirty="0" err="1" smtClean="0">
                <a:solidFill>
                  <a:schemeClr val="dk1"/>
                </a:solidFill>
                <a:latin typeface="Calibri"/>
                <a:ea typeface="Calibri"/>
                <a:cs typeface="Calibri"/>
                <a:sym typeface="Calibri"/>
              </a:rPr>
              <a:t>amy</a:t>
            </a:r>
            <a:endParaRPr lang="en-US" sz="2040"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Shape 134"/>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1470318111"/>
      </p:ext>
    </p:extLst>
  </p:cSld>
  <p:clrMapOvr>
    <a:masterClrMapping/>
  </p:clrMapOvr>
  <p:transition spd="slow">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Shape 140"/>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2203997815"/>
      </p:ext>
    </p:extLst>
  </p:cSld>
  <p:clrMapOvr>
    <a:masterClrMapping/>
  </p:clrMapOvr>
  <p:transition spd="slow">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6" name="Shape 146"/>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1150001024"/>
      </p:ext>
    </p:extLst>
  </p:cSld>
  <p:clrMapOvr>
    <a:masterClrMapping/>
  </p:clrMapOvr>
  <p:transition spd="slow">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52" name="Shape 152"/>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3058301364"/>
      </p:ext>
    </p:extLst>
  </p:cSld>
  <p:clrMapOvr>
    <a:masterClrMapping/>
  </p:clrMapOvr>
  <p:transition spd="slow">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Shape 158"/>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824873706"/>
      </p:ext>
    </p:extLst>
  </p:cSld>
  <p:clrMapOvr>
    <a:masterClrMapping/>
  </p:clrMapOvr>
  <p:transition spd="slow">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Shape 164"/>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3575723014"/>
      </p:ext>
    </p:extLst>
  </p:cSld>
  <p:clrMapOvr>
    <a:masterClrMapping/>
  </p:clrMapOvr>
  <p:transition spd="slow">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70" name="Shape 170"/>
          <p:cNvPicPr preferRelativeResize="0"/>
          <p:nvPr/>
        </p:nvPicPr>
        <p:blipFill rotWithShape="1">
          <a:blip r:embed="rId3">
            <a:alphaModFix/>
          </a:blip>
          <a:srcRect/>
          <a:stretch/>
        </p:blipFill>
        <p:spPr>
          <a:xfrm>
            <a:off x="0" y="1"/>
            <a:ext cx="9129712" cy="6857999"/>
          </a:xfrm>
          <a:prstGeom prst="rect">
            <a:avLst/>
          </a:prstGeom>
          <a:noFill/>
          <a:ln>
            <a:noFill/>
          </a:ln>
        </p:spPr>
      </p:pic>
    </p:spTree>
    <p:extLst>
      <p:ext uri="{BB962C8B-B14F-4D97-AF65-F5344CB8AC3E}">
        <p14:creationId xmlns:p14="http://schemas.microsoft.com/office/powerpoint/2010/main" val="4292370930"/>
      </p:ext>
    </p:extLst>
  </p:cSld>
  <p:clrMapOvr>
    <a:masterClrMapping/>
  </p:clrMapOvr>
  <p:transition spd="slow">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176" name="Shape 176"/>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2502766677"/>
      </p:ext>
    </p:extLst>
  </p:cSld>
  <p:clrMapOvr>
    <a:masterClrMapping/>
  </p:clrMapOvr>
  <p:transition spd="slow">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pic>
        <p:nvPicPr>
          <p:cNvPr id="182" name="Shape 182"/>
          <p:cNvPicPr preferRelativeResize="0"/>
          <p:nvPr/>
        </p:nvPicPr>
        <p:blipFill rotWithShape="1">
          <a:blip r:embed="rId3">
            <a:alphaModFix/>
          </a:blip>
          <a:srcRect/>
          <a:stretch/>
        </p:blipFill>
        <p:spPr>
          <a:xfrm>
            <a:off x="0" y="1"/>
            <a:ext cx="9129712" cy="6857999"/>
          </a:xfrm>
          <a:prstGeom prst="rect">
            <a:avLst/>
          </a:prstGeom>
          <a:noFill/>
          <a:ln>
            <a:noFill/>
          </a:ln>
        </p:spPr>
      </p:pic>
    </p:spTree>
    <p:extLst>
      <p:ext uri="{BB962C8B-B14F-4D97-AF65-F5344CB8AC3E}">
        <p14:creationId xmlns:p14="http://schemas.microsoft.com/office/powerpoint/2010/main" val="4071063621"/>
      </p:ext>
    </p:extLst>
  </p:cSld>
  <p:clrMapOvr>
    <a:masterClrMapping/>
  </p:clrMapOvr>
  <p:transition spd="slow">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188" name="Shape 188"/>
          <p:cNvPicPr preferRelativeResize="0"/>
          <p:nvPr/>
        </p:nvPicPr>
        <p:blipFill rotWithShape="1">
          <a:blip r:embed="rId3">
            <a:alphaModFix/>
          </a:blip>
          <a:srcRect/>
          <a:stretch/>
        </p:blipFill>
        <p:spPr>
          <a:xfrm>
            <a:off x="0" y="1"/>
            <a:ext cx="9129712" cy="6857999"/>
          </a:xfrm>
          <a:prstGeom prst="rect">
            <a:avLst/>
          </a:prstGeom>
          <a:noFill/>
          <a:ln>
            <a:noFill/>
          </a:ln>
        </p:spPr>
      </p:pic>
    </p:spTree>
    <p:extLst>
      <p:ext uri="{BB962C8B-B14F-4D97-AF65-F5344CB8AC3E}">
        <p14:creationId xmlns:p14="http://schemas.microsoft.com/office/powerpoint/2010/main" val="3532075911"/>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457199" y="274638"/>
            <a:ext cx="5757448" cy="1143000"/>
          </a:xfrm>
          <a:prstGeom prst="rect">
            <a:avLst/>
          </a:prstGeom>
          <a:noFill/>
          <a:ln w="9525" cap="flat" cmpd="sng">
            <a:solidFill>
              <a:srgbClr val="3366FF"/>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Creating 2-Minute Video</a:t>
            </a:r>
          </a:p>
        </p:txBody>
      </p:sp>
      <p:sp>
        <p:nvSpPr>
          <p:cNvPr id="116" name="Shape 116"/>
          <p:cNvSpPr/>
          <p:nvPr/>
        </p:nvSpPr>
        <p:spPr>
          <a:xfrm>
            <a:off x="457200" y="1640072"/>
            <a:ext cx="6430862" cy="489364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b="1" i="0" u="none" strike="noStrike" cap="none" baseline="0" dirty="0">
                <a:solidFill>
                  <a:schemeClr val="dk1"/>
                </a:solidFill>
                <a:latin typeface="Calibri"/>
                <a:ea typeface="Calibri"/>
                <a:cs typeface="Calibri"/>
                <a:sym typeface="Calibri"/>
              </a:rPr>
              <a:t>Create 1 – 2 minute videos of you talking and post directly onto you FB business page.</a:t>
            </a: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Facebook LOVES videos that you load directly </a:t>
            </a:r>
            <a:endParaRPr lang="en-US" sz="2400" b="0" i="0" u="none" strike="noStrike" cap="none" baseline="0" dirty="0" smtClean="0">
              <a:solidFill>
                <a:schemeClr val="dk1"/>
              </a:solidFill>
              <a:latin typeface="Calibri"/>
              <a:ea typeface="Calibri"/>
              <a:cs typeface="Calibri"/>
              <a:sym typeface="Calibri"/>
            </a:endParaRPr>
          </a:p>
          <a:p>
            <a:pPr marL="0" marR="0" lvl="0" indent="0" algn="l" rtl="0">
              <a:spcBef>
                <a:spcPts val="0"/>
              </a:spcBef>
              <a:buSzPct val="25000"/>
              <a:buNone/>
            </a:pPr>
            <a:r>
              <a:rPr lang="en-US" sz="2400" b="0" i="0" u="none" strike="noStrike" cap="none" baseline="0" dirty="0" smtClean="0">
                <a:solidFill>
                  <a:schemeClr val="dk1"/>
                </a:solidFill>
                <a:latin typeface="Calibri"/>
                <a:ea typeface="Calibri"/>
                <a:cs typeface="Calibri"/>
                <a:sym typeface="Calibri"/>
              </a:rPr>
              <a:t>to </a:t>
            </a:r>
            <a:r>
              <a:rPr lang="en-US" sz="2400" b="0" i="0" u="none" strike="noStrike" cap="none" baseline="0" dirty="0" err="1">
                <a:solidFill>
                  <a:schemeClr val="dk1"/>
                </a:solidFill>
                <a:latin typeface="Calibri"/>
                <a:ea typeface="Calibri"/>
                <a:cs typeface="Calibri"/>
                <a:sym typeface="Calibri"/>
              </a:rPr>
              <a:t>facebook</a:t>
            </a:r>
            <a:r>
              <a:rPr lang="en-US" sz="2400" b="0" i="0" u="none" strike="noStrike" cap="none" baseline="0" dirty="0">
                <a:solidFill>
                  <a:schemeClr val="dk1"/>
                </a:solidFill>
                <a:latin typeface="Calibri"/>
                <a:ea typeface="Calibri"/>
                <a:cs typeface="Calibri"/>
                <a:sym typeface="Calibri"/>
              </a:rPr>
              <a:t> </a:t>
            </a:r>
            <a:r>
              <a:rPr lang="en-US" sz="2400" b="1" i="0" u="none" strike="noStrike" cap="none" baseline="0" dirty="0">
                <a:solidFill>
                  <a:schemeClr val="dk1"/>
                </a:solidFill>
                <a:latin typeface="Calibri"/>
                <a:ea typeface="Calibri"/>
                <a:cs typeface="Calibri"/>
                <a:sym typeface="Calibri"/>
              </a:rPr>
              <a:t>– </a:t>
            </a:r>
            <a:r>
              <a:rPr lang="en-US" sz="2400" b="0" i="0" u="none" strike="noStrike" cap="none" baseline="0" dirty="0">
                <a:solidFill>
                  <a:schemeClr val="dk1"/>
                </a:solidFill>
                <a:latin typeface="Calibri"/>
                <a:ea typeface="Calibri"/>
                <a:cs typeface="Calibri"/>
                <a:sym typeface="Calibri"/>
              </a:rPr>
              <a:t>it will show them a lot! Make videos on your </a:t>
            </a:r>
            <a:r>
              <a:rPr lang="en-US" sz="2400" b="0" i="0" u="none" strike="noStrike" cap="none" baseline="0" dirty="0" err="1">
                <a:solidFill>
                  <a:schemeClr val="dk1"/>
                </a:solidFill>
                <a:latin typeface="Calibri"/>
                <a:ea typeface="Calibri"/>
                <a:cs typeface="Calibri"/>
                <a:sym typeface="Calibri"/>
              </a:rPr>
              <a:t>iphone</a:t>
            </a:r>
            <a:r>
              <a:rPr lang="en-US" sz="2400" b="0" i="0" u="none" strike="noStrike" cap="none" baseline="0" dirty="0">
                <a:solidFill>
                  <a:schemeClr val="dk1"/>
                </a:solidFill>
                <a:latin typeface="Calibri"/>
                <a:ea typeface="Calibri"/>
                <a:cs typeface="Calibri"/>
                <a:sym typeface="Calibri"/>
              </a:rPr>
              <a:t> and post them. Visit my business page for examples: </a:t>
            </a:r>
            <a:r>
              <a:rPr lang="en-US" sz="2400" b="0" i="0" u="sng" strike="noStrike" cap="none" baseline="0" dirty="0">
                <a:solidFill>
                  <a:schemeClr val="hlink"/>
                </a:solidFill>
                <a:latin typeface="Calibri"/>
                <a:ea typeface="Calibri"/>
                <a:cs typeface="Calibri"/>
                <a:sym typeface="Calibri"/>
                <a:hlinkClick r:id="rId3"/>
              </a:rPr>
              <a:t>http://www.facebook.com/thevitaminshepherd</a:t>
            </a:r>
            <a:r>
              <a:rPr lang="en-US" sz="2400" b="0" i="0" u="none" strike="noStrike" cap="none" baseline="0" dirty="0">
                <a:solidFill>
                  <a:schemeClr val="dk1"/>
                </a:solidFill>
                <a:latin typeface="Calibri"/>
                <a:ea typeface="Calibri"/>
                <a:cs typeface="Calibri"/>
                <a:sym typeface="Calibri"/>
              </a:rPr>
              <a:t> </a:t>
            </a:r>
          </a:p>
          <a:p>
            <a:pPr>
              <a:buSzPct val="25000"/>
            </a:pPr>
            <a:r>
              <a:rPr lang="en-US" sz="2400" b="1" i="0" u="none" strike="noStrike" cap="none" baseline="0" dirty="0">
                <a:solidFill>
                  <a:schemeClr val="dk1"/>
                </a:solidFill>
                <a:latin typeface="Calibri"/>
                <a:ea typeface="Calibri"/>
                <a:cs typeface="Calibri"/>
                <a:sym typeface="Calibri"/>
              </a:rPr>
              <a:t>Create images for </a:t>
            </a:r>
            <a:r>
              <a:rPr lang="en-US" sz="2400" b="1" i="0" u="none" strike="noStrike" cap="none" baseline="0" dirty="0" err="1">
                <a:solidFill>
                  <a:schemeClr val="dk1"/>
                </a:solidFill>
                <a:latin typeface="Calibri"/>
                <a:ea typeface="Calibri"/>
                <a:cs typeface="Calibri"/>
                <a:sym typeface="Calibri"/>
              </a:rPr>
              <a:t>facebook</a:t>
            </a:r>
            <a:r>
              <a:rPr lang="en-US" sz="2400" b="0" i="0" u="none" strike="noStrike" cap="none" baseline="0" dirty="0">
                <a:solidFill>
                  <a:schemeClr val="dk1"/>
                </a:solidFill>
                <a:latin typeface="Calibri"/>
                <a:ea typeface="Calibri"/>
                <a:cs typeface="Calibri"/>
                <a:sym typeface="Calibri"/>
              </a:rPr>
              <a:t>, postcards, etc. using </a:t>
            </a:r>
            <a:r>
              <a:rPr lang="en-US" sz="2400" b="0" i="0" u="sng" strike="noStrike" cap="none" baseline="0" dirty="0">
                <a:solidFill>
                  <a:schemeClr val="hlink"/>
                </a:solidFill>
                <a:latin typeface="Calibri"/>
                <a:ea typeface="Calibri"/>
                <a:cs typeface="Calibri"/>
                <a:sym typeface="Calibri"/>
                <a:hlinkClick r:id="rId4"/>
              </a:rPr>
              <a:t>http://www.picmonkey.com</a:t>
            </a:r>
            <a:r>
              <a:rPr lang="en-US" sz="2400" b="0" i="0" u="none" strike="noStrike" cap="none" baseline="0" dirty="0">
                <a:solidFill>
                  <a:schemeClr val="dk1"/>
                </a:solidFill>
                <a:latin typeface="Calibri"/>
                <a:ea typeface="Calibri"/>
                <a:cs typeface="Calibri"/>
                <a:sym typeface="Calibri"/>
              </a:rPr>
              <a:t>  I have another tutorial on my </a:t>
            </a:r>
            <a:r>
              <a:rPr lang="en-US" sz="2400" b="0" i="0" u="none" strike="noStrike" cap="none" baseline="0" dirty="0" err="1">
                <a:solidFill>
                  <a:schemeClr val="dk1"/>
                </a:solidFill>
                <a:latin typeface="Calibri"/>
                <a:ea typeface="Calibri"/>
                <a:cs typeface="Calibri"/>
                <a:sym typeface="Calibri"/>
              </a:rPr>
              <a:t>youtube</a:t>
            </a:r>
            <a:r>
              <a:rPr lang="en-US" sz="2400" b="0" i="0" u="none" strike="noStrike" cap="none" baseline="0" dirty="0">
                <a:solidFill>
                  <a:schemeClr val="dk1"/>
                </a:solidFill>
                <a:latin typeface="Calibri"/>
                <a:ea typeface="Calibri"/>
                <a:cs typeface="Calibri"/>
                <a:sym typeface="Calibri"/>
              </a:rPr>
              <a:t> page on how to make a </a:t>
            </a:r>
            <a:r>
              <a:rPr lang="en-US" sz="2400" b="0" i="0" u="none" strike="noStrike" cap="none" baseline="0" dirty="0" err="1">
                <a:solidFill>
                  <a:schemeClr val="dk1"/>
                </a:solidFill>
                <a:latin typeface="Calibri"/>
                <a:ea typeface="Calibri"/>
                <a:cs typeface="Calibri"/>
                <a:sym typeface="Calibri"/>
              </a:rPr>
              <a:t>facebook</a:t>
            </a:r>
            <a:r>
              <a:rPr lang="en-US" sz="2400" b="0" i="0" u="none" strike="noStrike" cap="none" baseline="0" dirty="0">
                <a:solidFill>
                  <a:schemeClr val="dk1"/>
                </a:solidFill>
                <a:latin typeface="Calibri"/>
                <a:ea typeface="Calibri"/>
                <a:cs typeface="Calibri"/>
                <a:sym typeface="Calibri"/>
              </a:rPr>
              <a:t> cover photo using </a:t>
            </a:r>
            <a:r>
              <a:rPr lang="en-US" sz="2400" b="0" i="0" u="none" strike="noStrike" cap="none" baseline="0" dirty="0" err="1">
                <a:solidFill>
                  <a:schemeClr val="dk1"/>
                </a:solidFill>
                <a:latin typeface="Calibri"/>
                <a:ea typeface="Calibri"/>
                <a:cs typeface="Calibri"/>
                <a:sym typeface="Calibri"/>
              </a:rPr>
              <a:t>picmonkey</a:t>
            </a:r>
            <a:r>
              <a:rPr lang="en-US" sz="2400" b="0" i="0" u="none" strike="noStrike" cap="none" baseline="0" dirty="0">
                <a:solidFill>
                  <a:schemeClr val="dk1"/>
                </a:solidFill>
                <a:latin typeface="Calibri"/>
                <a:ea typeface="Calibri"/>
                <a:cs typeface="Calibri"/>
                <a:sym typeface="Calibri"/>
              </a:rPr>
              <a:t>. That will teach you the basics of using </a:t>
            </a:r>
            <a:r>
              <a:rPr lang="en-US" sz="2400" b="0" i="0" u="none" strike="noStrike" cap="none" baseline="0" dirty="0" err="1">
                <a:solidFill>
                  <a:schemeClr val="dk1"/>
                </a:solidFill>
                <a:latin typeface="Calibri"/>
                <a:ea typeface="Calibri"/>
                <a:cs typeface="Calibri"/>
                <a:sym typeface="Calibri"/>
              </a:rPr>
              <a:t>picmonkey</a:t>
            </a:r>
            <a:r>
              <a:rPr lang="en-US" sz="2400" b="0" i="0" u="none" strike="noStrike" cap="none" baseline="0" dirty="0">
                <a:solidFill>
                  <a:schemeClr val="dk1"/>
                </a:solidFill>
                <a:latin typeface="Calibri"/>
                <a:ea typeface="Calibri"/>
                <a:cs typeface="Calibri"/>
                <a:sym typeface="Calibri"/>
              </a:rPr>
              <a:t> to design. </a:t>
            </a:r>
            <a:r>
              <a:rPr lang="en-US" sz="2400" b="0" i="0" u="none" strike="noStrike" cap="none" baseline="0" dirty="0" smtClean="0">
                <a:solidFill>
                  <a:schemeClr val="dk1"/>
                </a:solidFill>
                <a:latin typeface="Calibri"/>
                <a:ea typeface="Calibri"/>
                <a:cs typeface="Calibri"/>
                <a:sym typeface="Calibri"/>
              </a:rPr>
              <a:t>					</a:t>
            </a:r>
            <a:r>
              <a:rPr lang="en-US" sz="2400" dirty="0" err="1" smtClean="0">
                <a:solidFill>
                  <a:schemeClr val="dk1"/>
                </a:solidFill>
                <a:latin typeface="Calibri"/>
                <a:ea typeface="Calibri"/>
                <a:cs typeface="Calibri"/>
                <a:sym typeface="Calibri"/>
              </a:rPr>
              <a:t>amy</a:t>
            </a:r>
            <a:endParaRPr lang="en-US" sz="2400" dirty="0">
              <a:solidFill>
                <a:schemeClr val="dk1"/>
              </a:solidFill>
              <a:latin typeface="Calibri"/>
              <a:ea typeface="Calibri"/>
              <a:cs typeface="Calibri"/>
              <a:sym typeface="Calibri"/>
            </a:endParaRPr>
          </a:p>
          <a:p>
            <a:pPr marL="0" marR="0" lvl="0" indent="0" algn="l" rtl="0">
              <a:spcBef>
                <a:spcPts val="0"/>
              </a:spcBef>
              <a:buSzPct val="25000"/>
              <a:buNone/>
            </a:pPr>
            <a:r>
              <a:rPr lang="en-US" sz="2400" b="0" i="0" u="none" strike="noStrike" cap="none" baseline="0" dirty="0" smtClean="0">
                <a:solidFill>
                  <a:schemeClr val="dk1"/>
                </a:solidFill>
                <a:latin typeface="Calibri"/>
                <a:ea typeface="Calibri"/>
                <a:cs typeface="Calibri"/>
                <a:sym typeface="Calibri"/>
              </a:rPr>
              <a:t>           					</a:t>
            </a:r>
            <a:endParaRPr lang="en-US" sz="2400" dirty="0">
              <a:solidFill>
                <a:schemeClr val="dk1"/>
              </a:solidFill>
              <a:latin typeface="Calibri"/>
              <a:ea typeface="Calibri"/>
              <a:cs typeface="Calibri"/>
              <a:sym typeface="Calibri"/>
            </a:endParaRPr>
          </a:p>
        </p:txBody>
      </p:sp>
      <p:pic>
        <p:nvPicPr>
          <p:cNvPr id="117" name="Shape 117"/>
          <p:cNvPicPr preferRelativeResize="0"/>
          <p:nvPr/>
        </p:nvPicPr>
        <p:blipFill rotWithShape="1">
          <a:blip r:embed="rId5">
            <a:alphaModFix/>
          </a:blip>
          <a:srcRect/>
          <a:stretch/>
        </p:blipFill>
        <p:spPr>
          <a:xfrm>
            <a:off x="6400800" y="274638"/>
            <a:ext cx="2603707" cy="2468562"/>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4" name="Shape 194"/>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2046347249"/>
      </p:ext>
    </p:extLst>
  </p:cSld>
  <p:clrMapOvr>
    <a:masterClrMapping/>
  </p:clrMapOvr>
  <p:transition spd="slow">
    <p:cu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Shape 200"/>
          <p:cNvPicPr preferRelativeResize="0"/>
          <p:nvPr/>
        </p:nvPicPr>
        <p:blipFill rotWithShape="1">
          <a:blip r:embed="rId3">
            <a:alphaModFix/>
          </a:blip>
          <a:srcRect/>
          <a:stretch/>
        </p:blipFill>
        <p:spPr>
          <a:xfrm>
            <a:off x="0" y="1"/>
            <a:ext cx="9129712" cy="6857999"/>
          </a:xfrm>
          <a:prstGeom prst="rect">
            <a:avLst/>
          </a:prstGeom>
          <a:noFill/>
          <a:ln>
            <a:noFill/>
          </a:ln>
        </p:spPr>
      </p:pic>
    </p:spTree>
    <p:extLst>
      <p:ext uri="{BB962C8B-B14F-4D97-AF65-F5344CB8AC3E}">
        <p14:creationId xmlns:p14="http://schemas.microsoft.com/office/powerpoint/2010/main" val="736802612"/>
      </p:ext>
    </p:extLst>
  </p:cSld>
  <p:clrMapOvr>
    <a:masterClrMapping/>
  </p:clrMapOvr>
  <p:transition spd="slow">
    <p:cu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Shape 206"/>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1198235391"/>
      </p:ext>
    </p:extLst>
  </p:cSld>
  <p:clrMapOvr>
    <a:masterClrMapping/>
  </p:clrMapOvr>
  <p:transition spd="slow">
    <p:cu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Shape 212"/>
          <p:cNvPicPr preferRelativeResize="0"/>
          <p:nvPr/>
        </p:nvPicPr>
        <p:blipFill rotWithShape="1">
          <a:blip r:embed="rId3">
            <a:alphaModFix/>
          </a:blip>
          <a:srcRect/>
          <a:stretch/>
        </p:blipFill>
        <p:spPr>
          <a:xfrm>
            <a:off x="0" y="1"/>
            <a:ext cx="9129712" cy="6857999"/>
          </a:xfrm>
          <a:prstGeom prst="rect">
            <a:avLst/>
          </a:prstGeom>
          <a:noFill/>
          <a:ln>
            <a:noFill/>
          </a:ln>
        </p:spPr>
      </p:pic>
      <p:sp>
        <p:nvSpPr>
          <p:cNvPr id="213" name="Shape 213"/>
          <p:cNvSpPr txBox="1"/>
          <p:nvPr/>
        </p:nvSpPr>
        <p:spPr>
          <a:xfrm>
            <a:off x="144462" y="-192614"/>
            <a:ext cx="304799" cy="4063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strike="noStrike" cap="none" baseline="0">
              <a:solidFill>
                <a:schemeClr val="dk1"/>
              </a:solidFill>
              <a:latin typeface="Calibri"/>
              <a:ea typeface="Calibri"/>
              <a:cs typeface="Calibri"/>
              <a:sym typeface="Calibri"/>
            </a:endParaRPr>
          </a:p>
        </p:txBody>
      </p:sp>
      <p:sp>
        <p:nvSpPr>
          <p:cNvPr id="214" name="Shape 214"/>
          <p:cNvSpPr txBox="1"/>
          <p:nvPr/>
        </p:nvSpPr>
        <p:spPr>
          <a:xfrm>
            <a:off x="296863" y="10583"/>
            <a:ext cx="304799" cy="4063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strike="noStrike" cap="none" baseline="0">
              <a:solidFill>
                <a:schemeClr val="dk1"/>
              </a:solidFill>
              <a:latin typeface="Calibri"/>
              <a:ea typeface="Calibri"/>
              <a:cs typeface="Calibri"/>
              <a:sym typeface="Calibri"/>
            </a:endParaRPr>
          </a:p>
        </p:txBody>
      </p:sp>
      <p:sp>
        <p:nvSpPr>
          <p:cNvPr id="215" name="Shape 215"/>
          <p:cNvSpPr txBox="1"/>
          <p:nvPr/>
        </p:nvSpPr>
        <p:spPr>
          <a:xfrm>
            <a:off x="449263" y="213782"/>
            <a:ext cx="304799" cy="4063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strike="noStrike" cap="none" baseline="0">
              <a:solidFill>
                <a:schemeClr val="dk1"/>
              </a:solidFill>
              <a:latin typeface="Calibri"/>
              <a:ea typeface="Calibri"/>
              <a:cs typeface="Calibri"/>
              <a:sym typeface="Calibri"/>
            </a:endParaRPr>
          </a:p>
        </p:txBody>
      </p:sp>
      <p:pic>
        <p:nvPicPr>
          <p:cNvPr id="216" name="Shape 216"/>
          <p:cNvPicPr preferRelativeResize="0"/>
          <p:nvPr/>
        </p:nvPicPr>
        <p:blipFill rotWithShape="1">
          <a:blip r:embed="rId4">
            <a:alphaModFix/>
          </a:blip>
          <a:srcRect/>
          <a:stretch/>
        </p:blipFill>
        <p:spPr>
          <a:xfrm>
            <a:off x="6315075" y="2446867"/>
            <a:ext cx="2311400" cy="3291415"/>
          </a:xfrm>
          <a:prstGeom prst="rect">
            <a:avLst/>
          </a:prstGeom>
          <a:solidFill>
            <a:srgbClr val="ECECEC"/>
          </a:solidFill>
          <a:ln w="88900" cap="sq" cmpd="sng">
            <a:solidFill>
              <a:srgbClr val="FFFFFF"/>
            </a:solidFill>
            <a:prstDash val="solid"/>
            <a:miter/>
            <a:headEnd type="none" w="med" len="med"/>
            <a:tailEnd type="none" w="med" len="med"/>
          </a:ln>
        </p:spPr>
      </p:pic>
      <p:pic>
        <p:nvPicPr>
          <p:cNvPr id="217" name="Shape 217"/>
          <p:cNvPicPr preferRelativeResize="0"/>
          <p:nvPr/>
        </p:nvPicPr>
        <p:blipFill rotWithShape="1">
          <a:blip r:embed="rId5">
            <a:alphaModFix/>
          </a:blip>
          <a:srcRect t="5498" b="9507"/>
          <a:stretch/>
        </p:blipFill>
        <p:spPr>
          <a:xfrm>
            <a:off x="817562" y="2895600"/>
            <a:ext cx="2316162" cy="3119963"/>
          </a:xfrm>
          <a:prstGeom prst="rect">
            <a:avLst/>
          </a:prstGeom>
          <a:solidFill>
            <a:srgbClr val="ECECEC"/>
          </a:solidFill>
          <a:ln w="88900" cap="sq" cmpd="sng">
            <a:solidFill>
              <a:srgbClr val="FFFFFF"/>
            </a:solidFill>
            <a:prstDash val="solid"/>
            <a:miter/>
            <a:headEnd type="none" w="med" len="med"/>
            <a:tailEnd type="none" w="med" len="med"/>
          </a:ln>
        </p:spPr>
      </p:pic>
      <p:pic>
        <p:nvPicPr>
          <p:cNvPr id="218" name="Shape 218"/>
          <p:cNvPicPr preferRelativeResize="0"/>
          <p:nvPr/>
        </p:nvPicPr>
        <p:blipFill rotWithShape="1">
          <a:blip r:embed="rId6">
            <a:alphaModFix/>
          </a:blip>
          <a:srcRect/>
          <a:stretch/>
        </p:blipFill>
        <p:spPr>
          <a:xfrm>
            <a:off x="4383087" y="609600"/>
            <a:ext cx="2792412" cy="3088216"/>
          </a:xfrm>
          <a:prstGeom prst="rect">
            <a:avLst/>
          </a:prstGeom>
          <a:solidFill>
            <a:srgbClr val="ECECEC"/>
          </a:solidFill>
          <a:ln w="88900" cap="sq" cmpd="sng">
            <a:solidFill>
              <a:srgbClr val="FFFFFF"/>
            </a:solidFill>
            <a:prstDash val="solid"/>
            <a:miter/>
            <a:headEnd type="none" w="med" len="med"/>
            <a:tailEnd type="none" w="med" len="med"/>
          </a:ln>
        </p:spPr>
      </p:pic>
      <p:pic>
        <p:nvPicPr>
          <p:cNvPr id="219" name="Shape 219"/>
          <p:cNvPicPr preferRelativeResize="0"/>
          <p:nvPr/>
        </p:nvPicPr>
        <p:blipFill rotWithShape="1">
          <a:blip r:embed="rId7">
            <a:alphaModFix/>
          </a:blip>
          <a:srcRect/>
          <a:stretch/>
        </p:blipFill>
        <p:spPr>
          <a:xfrm>
            <a:off x="2962276" y="2455334"/>
            <a:ext cx="2463799" cy="3282949"/>
          </a:xfrm>
          <a:prstGeom prst="rect">
            <a:avLst/>
          </a:prstGeom>
          <a:solidFill>
            <a:srgbClr val="ECECEC"/>
          </a:solidFill>
          <a:ln w="88900" cap="sq" cmpd="sng">
            <a:solidFill>
              <a:srgbClr val="FFFFFF"/>
            </a:solidFill>
            <a:prstDash val="solid"/>
            <a:miter/>
            <a:headEnd type="none" w="med" len="med"/>
            <a:tailEnd type="none" w="med" len="med"/>
          </a:ln>
        </p:spPr>
      </p:pic>
    </p:spTree>
    <p:extLst>
      <p:ext uri="{BB962C8B-B14F-4D97-AF65-F5344CB8AC3E}">
        <p14:creationId xmlns:p14="http://schemas.microsoft.com/office/powerpoint/2010/main" val="506892363"/>
      </p:ext>
    </p:extLst>
  </p:cSld>
  <p:clrMapOvr>
    <a:masterClrMapping/>
  </p:clrMapOvr>
  <p:transition spd="slow">
    <p:cu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Shape 225"/>
          <p:cNvPicPr preferRelativeResize="0"/>
          <p:nvPr/>
        </p:nvPicPr>
        <p:blipFill rotWithShape="1">
          <a:blip r:embed="rId3">
            <a:alphaModFix/>
          </a:blip>
          <a:srcRect/>
          <a:stretch/>
        </p:blipFill>
        <p:spPr>
          <a:xfrm>
            <a:off x="0" y="1"/>
            <a:ext cx="9129712" cy="6857999"/>
          </a:xfrm>
          <a:prstGeom prst="rect">
            <a:avLst/>
          </a:prstGeom>
          <a:noFill/>
          <a:ln>
            <a:noFill/>
          </a:ln>
        </p:spPr>
      </p:pic>
      <p:pic>
        <p:nvPicPr>
          <p:cNvPr id="226" name="Shape 226"/>
          <p:cNvPicPr preferRelativeResize="0"/>
          <p:nvPr/>
        </p:nvPicPr>
        <p:blipFill rotWithShape="1">
          <a:blip r:embed="rId4">
            <a:alphaModFix/>
          </a:blip>
          <a:srcRect/>
          <a:stretch/>
        </p:blipFill>
        <p:spPr>
          <a:xfrm>
            <a:off x="6838950" y="1413933"/>
            <a:ext cx="2103436" cy="3640667"/>
          </a:xfrm>
          <a:prstGeom prst="rect">
            <a:avLst/>
          </a:prstGeom>
          <a:solidFill>
            <a:srgbClr val="ECECEC"/>
          </a:solidFill>
          <a:ln w="88900" cap="sq" cmpd="sng">
            <a:solidFill>
              <a:srgbClr val="FFFFFF"/>
            </a:solidFill>
            <a:prstDash val="solid"/>
            <a:miter/>
            <a:headEnd type="none" w="med" len="med"/>
            <a:tailEnd type="none" w="med" len="med"/>
          </a:ln>
        </p:spPr>
      </p:pic>
    </p:spTree>
    <p:extLst>
      <p:ext uri="{BB962C8B-B14F-4D97-AF65-F5344CB8AC3E}">
        <p14:creationId xmlns:p14="http://schemas.microsoft.com/office/powerpoint/2010/main" val="2057854827"/>
      </p:ext>
    </p:extLst>
  </p:cSld>
  <p:clrMapOvr>
    <a:masterClrMapping/>
  </p:clrMapOvr>
  <p:transition spd="slow">
    <p:cu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Shape 232"/>
          <p:cNvPicPr preferRelativeResize="0"/>
          <p:nvPr/>
        </p:nvPicPr>
        <p:blipFill rotWithShape="1">
          <a:blip r:embed="rId3">
            <a:alphaModFix/>
          </a:blip>
          <a:srcRect/>
          <a:stretch/>
        </p:blipFill>
        <p:spPr>
          <a:xfrm>
            <a:off x="0" y="1"/>
            <a:ext cx="9129712" cy="6857999"/>
          </a:xfrm>
          <a:prstGeom prst="rect">
            <a:avLst/>
          </a:prstGeom>
          <a:noFill/>
          <a:ln>
            <a:noFill/>
          </a:ln>
        </p:spPr>
      </p:pic>
      <p:pic>
        <p:nvPicPr>
          <p:cNvPr id="233" name="Shape 233"/>
          <p:cNvPicPr preferRelativeResize="0"/>
          <p:nvPr/>
        </p:nvPicPr>
        <p:blipFill rotWithShape="1">
          <a:blip r:embed="rId4">
            <a:alphaModFix/>
          </a:blip>
          <a:srcRect/>
          <a:stretch/>
        </p:blipFill>
        <p:spPr>
          <a:xfrm>
            <a:off x="4195762" y="429683"/>
            <a:ext cx="2247900" cy="2999315"/>
          </a:xfrm>
          <a:prstGeom prst="rect">
            <a:avLst/>
          </a:prstGeom>
          <a:noFill/>
          <a:ln>
            <a:noFill/>
          </a:ln>
        </p:spPr>
      </p:pic>
      <p:pic>
        <p:nvPicPr>
          <p:cNvPr id="234" name="Shape 234"/>
          <p:cNvPicPr preferRelativeResize="0"/>
          <p:nvPr/>
        </p:nvPicPr>
        <p:blipFill rotWithShape="1">
          <a:blip r:embed="rId5">
            <a:alphaModFix/>
          </a:blip>
          <a:srcRect/>
          <a:stretch/>
        </p:blipFill>
        <p:spPr>
          <a:xfrm>
            <a:off x="6705601" y="1600200"/>
            <a:ext cx="2314272" cy="2946399"/>
          </a:xfrm>
          <a:prstGeom prst="rect">
            <a:avLst/>
          </a:prstGeom>
          <a:noFill/>
          <a:ln>
            <a:noFill/>
          </a:ln>
        </p:spPr>
      </p:pic>
    </p:spTree>
    <p:extLst>
      <p:ext uri="{BB962C8B-B14F-4D97-AF65-F5344CB8AC3E}">
        <p14:creationId xmlns:p14="http://schemas.microsoft.com/office/powerpoint/2010/main" val="3264977088"/>
      </p:ext>
    </p:extLst>
  </p:cSld>
  <p:clrMapOvr>
    <a:masterClrMapping/>
  </p:clrMapOvr>
  <p:transition spd="slow">
    <p:cu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pic>
        <p:nvPicPr>
          <p:cNvPr id="240" name="Shape 240"/>
          <p:cNvPicPr preferRelativeResize="0"/>
          <p:nvPr/>
        </p:nvPicPr>
        <p:blipFill rotWithShape="1">
          <a:blip r:embed="rId3">
            <a:alphaModFix/>
          </a:blip>
          <a:srcRect/>
          <a:stretch/>
        </p:blipFill>
        <p:spPr>
          <a:xfrm>
            <a:off x="14286" y="1"/>
            <a:ext cx="9129712" cy="6857999"/>
          </a:xfrm>
          <a:prstGeom prst="rect">
            <a:avLst/>
          </a:prstGeom>
          <a:noFill/>
          <a:ln>
            <a:noFill/>
          </a:ln>
        </p:spPr>
      </p:pic>
      <p:pic>
        <p:nvPicPr>
          <p:cNvPr id="241" name="Shape 241"/>
          <p:cNvPicPr preferRelativeResize="0"/>
          <p:nvPr/>
        </p:nvPicPr>
        <p:blipFill rotWithShape="1">
          <a:blip r:embed="rId4">
            <a:alphaModFix/>
          </a:blip>
          <a:srcRect/>
          <a:stretch/>
        </p:blipFill>
        <p:spPr>
          <a:xfrm>
            <a:off x="6565901" y="1325033"/>
            <a:ext cx="2432049" cy="3234267"/>
          </a:xfrm>
          <a:prstGeom prst="rect">
            <a:avLst/>
          </a:prstGeom>
          <a:solidFill>
            <a:srgbClr val="ECECEC"/>
          </a:solidFill>
          <a:ln w="88900" cap="sq" cmpd="sng">
            <a:solidFill>
              <a:srgbClr val="FFFFFF"/>
            </a:solidFill>
            <a:prstDash val="solid"/>
            <a:miter/>
            <a:headEnd type="none" w="med" len="med"/>
            <a:tailEnd type="none" w="med" len="med"/>
          </a:ln>
        </p:spPr>
      </p:pic>
      <p:pic>
        <p:nvPicPr>
          <p:cNvPr id="242" name="Shape 242"/>
          <p:cNvPicPr preferRelativeResize="0"/>
          <p:nvPr/>
        </p:nvPicPr>
        <p:blipFill/>
        <p:spPr>
          <a:xfrm>
            <a:off x="4462462" y="1951567"/>
            <a:ext cx="2109786" cy="3649133"/>
          </a:xfrm>
          <a:prstGeom prst="rect">
            <a:avLst/>
          </a:prstGeom>
          <a:solidFill>
            <a:srgbClr val="ECECEC"/>
          </a:solidFill>
          <a:ln w="88900" cap="sq" cmpd="sng">
            <a:solidFill>
              <a:srgbClr val="FFFFFF"/>
            </a:solidFill>
            <a:prstDash val="solid"/>
            <a:miter/>
            <a:headEnd type="none" w="med" len="med"/>
            <a:tailEnd type="none" w="med" len="med"/>
          </a:ln>
        </p:spPr>
      </p:pic>
      <p:pic>
        <p:nvPicPr>
          <p:cNvPr id="243" name="Shape 243"/>
          <p:cNvPicPr preferRelativeResize="0"/>
          <p:nvPr/>
        </p:nvPicPr>
        <p:blipFill rotWithShape="1">
          <a:blip r:embed="rId5">
            <a:alphaModFix/>
          </a:blip>
          <a:srcRect l="11020"/>
          <a:stretch/>
        </p:blipFill>
        <p:spPr>
          <a:xfrm rot="5400000">
            <a:off x="4029088" y="2384940"/>
            <a:ext cx="3107148" cy="2240402"/>
          </a:xfrm>
          <a:prstGeom prst="rect">
            <a:avLst/>
          </a:prstGeom>
          <a:solidFill>
            <a:srgbClr val="ECECEC"/>
          </a:solidFill>
          <a:ln w="88900" cap="sq" cmpd="sng">
            <a:solidFill>
              <a:srgbClr val="FFFFFF"/>
            </a:solidFill>
            <a:prstDash val="solid"/>
            <a:miter/>
            <a:headEnd type="none" w="med" len="med"/>
            <a:tailEnd type="none" w="med" len="med"/>
          </a:ln>
        </p:spPr>
      </p:pic>
    </p:spTree>
    <p:extLst>
      <p:ext uri="{BB962C8B-B14F-4D97-AF65-F5344CB8AC3E}">
        <p14:creationId xmlns:p14="http://schemas.microsoft.com/office/powerpoint/2010/main" val="939244985"/>
      </p:ext>
    </p:extLst>
  </p:cSld>
  <p:clrMapOvr>
    <a:masterClrMapping/>
  </p:clrMapOvr>
  <p:transition spd="slow">
    <p:cu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Shape 249"/>
          <p:cNvPicPr preferRelativeResize="0"/>
          <p:nvPr/>
        </p:nvPicPr>
        <p:blipFill rotWithShape="1">
          <a:blip r:embed="rId3">
            <a:alphaModFix/>
          </a:blip>
          <a:srcRect/>
          <a:stretch/>
        </p:blipFill>
        <p:spPr>
          <a:xfrm>
            <a:off x="14286" y="-12700"/>
            <a:ext cx="9129712" cy="6857999"/>
          </a:xfrm>
          <a:prstGeom prst="rect">
            <a:avLst/>
          </a:prstGeom>
          <a:noFill/>
          <a:ln>
            <a:noFill/>
          </a:ln>
        </p:spPr>
      </p:pic>
      <p:pic>
        <p:nvPicPr>
          <p:cNvPr id="1026" name="Picture 2" descr="https://scontent-ord1-1.xx.fbcdn.net/hphotos-xap1/v/t1.0-9/11855869_10153200313137690_1785056509715995623_n.jpg?oh=c2db91cd440f36005122dbbd6f9c86f8&amp;oe=56B8B0A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198" y="2133600"/>
            <a:ext cx="2395151" cy="2209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324600" y="1600199"/>
            <a:ext cx="2743200" cy="369332"/>
          </a:xfrm>
          <a:prstGeom prst="rect">
            <a:avLst/>
          </a:prstGeom>
          <a:solidFill>
            <a:schemeClr val="bg1"/>
          </a:solidFill>
        </p:spPr>
        <p:txBody>
          <a:bodyPr wrap="square" rtlCol="0">
            <a:spAutoFit/>
          </a:bodyPr>
          <a:lstStyle/>
          <a:p>
            <a:r>
              <a:rPr lang="en-US" sz="1800" dirty="0" smtClean="0"/>
              <a:t>Barbara &amp; Hans </a:t>
            </a:r>
            <a:r>
              <a:rPr lang="en-US" sz="1800" dirty="0" err="1" smtClean="0"/>
              <a:t>Lagoni</a:t>
            </a:r>
            <a:endParaRPr lang="en-US" sz="1800" dirty="0"/>
          </a:p>
        </p:txBody>
      </p:sp>
    </p:spTree>
    <p:extLst>
      <p:ext uri="{BB962C8B-B14F-4D97-AF65-F5344CB8AC3E}">
        <p14:creationId xmlns:p14="http://schemas.microsoft.com/office/powerpoint/2010/main" val="1495003249"/>
      </p:ext>
    </p:extLst>
  </p:cSld>
  <p:clrMapOvr>
    <a:masterClrMapping/>
  </p:clrMapOvr>
  <p:transition spd="slow">
    <p:cu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Shape 256"/>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3289935467"/>
      </p:ext>
    </p:extLst>
  </p:cSld>
  <p:clrMapOvr>
    <a:masterClrMapping/>
  </p:clrMapOvr>
  <p:transition spd="slow">
    <p:cu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Shape 262"/>
          <p:cNvPicPr preferRelativeResize="0"/>
          <p:nvPr/>
        </p:nvPicPr>
        <p:blipFill rotWithShape="1">
          <a:blip r:embed="rId3">
            <a:alphaModFix/>
          </a:blip>
          <a:srcRect/>
          <a:stretch/>
        </p:blipFill>
        <p:spPr>
          <a:xfrm>
            <a:off x="0" y="1"/>
            <a:ext cx="9129712" cy="6857999"/>
          </a:xfrm>
          <a:prstGeom prst="rect">
            <a:avLst/>
          </a:prstGeom>
          <a:noFill/>
          <a:ln>
            <a:noFill/>
          </a:ln>
        </p:spPr>
      </p:pic>
      <p:pic>
        <p:nvPicPr>
          <p:cNvPr id="263" name="Shape 263"/>
          <p:cNvPicPr preferRelativeResize="0"/>
          <p:nvPr/>
        </p:nvPicPr>
        <p:blipFill rotWithShape="1">
          <a:blip r:embed="rId4">
            <a:alphaModFix/>
          </a:blip>
          <a:srcRect/>
          <a:stretch/>
        </p:blipFill>
        <p:spPr>
          <a:xfrm>
            <a:off x="3376612" y="448734"/>
            <a:ext cx="5753100" cy="6409265"/>
          </a:xfrm>
          <a:prstGeom prst="rect">
            <a:avLst/>
          </a:prstGeom>
          <a:noFill/>
          <a:ln>
            <a:noFill/>
          </a:ln>
        </p:spPr>
      </p:pic>
      <p:pic>
        <p:nvPicPr>
          <p:cNvPr id="264" name="Shape 264"/>
          <p:cNvPicPr preferRelativeResize="0"/>
          <p:nvPr/>
        </p:nvPicPr>
        <p:blipFill rotWithShape="1">
          <a:blip r:embed="rId5">
            <a:alphaModFix/>
          </a:blip>
          <a:srcRect/>
          <a:stretch/>
        </p:blipFill>
        <p:spPr>
          <a:xfrm>
            <a:off x="0" y="1926167"/>
            <a:ext cx="3735386" cy="4931832"/>
          </a:xfrm>
          <a:prstGeom prst="rect">
            <a:avLst/>
          </a:prstGeom>
          <a:noFill/>
          <a:ln>
            <a:noFill/>
          </a:ln>
        </p:spPr>
      </p:pic>
    </p:spTree>
    <p:extLst>
      <p:ext uri="{BB962C8B-B14F-4D97-AF65-F5344CB8AC3E}">
        <p14:creationId xmlns:p14="http://schemas.microsoft.com/office/powerpoint/2010/main" val="219040666"/>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838200" y="304800"/>
            <a:ext cx="7067550" cy="971799"/>
          </a:xfrm>
          <a:prstGeom prst="rect">
            <a:avLst/>
          </a:prstGeom>
          <a:solidFill>
            <a:schemeClr val="accent5">
              <a:lumMod val="40000"/>
              <a:lumOff val="60000"/>
            </a:schemeClr>
          </a:solid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000" b="1" i="0" u="none" strike="noStrike" cap="none" baseline="0" dirty="0">
                <a:solidFill>
                  <a:schemeClr val="dk1"/>
                </a:solidFill>
                <a:latin typeface="Calibri"/>
                <a:ea typeface="Calibri"/>
                <a:cs typeface="Calibri"/>
                <a:sym typeface="Calibri"/>
              </a:rPr>
              <a:t>Free Membership Options</a:t>
            </a:r>
          </a:p>
        </p:txBody>
      </p:sp>
      <p:sp>
        <p:nvSpPr>
          <p:cNvPr id="123" name="Shape 123"/>
          <p:cNvSpPr txBox="1">
            <a:spLocks noGrp="1"/>
          </p:cNvSpPr>
          <p:nvPr>
            <p:ph type="body" idx="1"/>
          </p:nvPr>
        </p:nvSpPr>
        <p:spPr>
          <a:xfrm>
            <a:off x="307845" y="1336928"/>
            <a:ext cx="8207503" cy="5321421"/>
          </a:xfrm>
          <a:prstGeom prst="rect">
            <a:avLst/>
          </a:prstGeom>
          <a:noFill/>
          <a:ln>
            <a:noFill/>
          </a:ln>
        </p:spPr>
        <p:txBody>
          <a:bodyPr lIns="91425" tIns="45700" rIns="91425" bIns="45700" anchor="t" anchorCtr="0">
            <a:noAutofit/>
          </a:bodyPr>
          <a:lstStyle/>
          <a:p>
            <a:pPr marL="514350" marR="0" lvl="0" indent="-514350" algn="l" rtl="0">
              <a:spcBef>
                <a:spcPts val="0"/>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Life Strip  </a:t>
            </a:r>
            <a:r>
              <a:rPr lang="en-US" sz="2035" b="0" i="0" u="none" strike="noStrike" cap="none" baseline="0">
                <a:solidFill>
                  <a:schemeClr val="dk1"/>
                </a:solidFill>
                <a:latin typeface="Calibri"/>
                <a:ea typeface="Calibri"/>
                <a:cs typeface="Calibri"/>
                <a:sym typeface="Calibri"/>
              </a:rPr>
              <a:t>(114PV)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Vitalizer </a:t>
            </a:r>
            <a:r>
              <a:rPr lang="en-US" sz="2035" b="0" i="0" u="none" strike="noStrike" cap="none" baseline="0">
                <a:solidFill>
                  <a:schemeClr val="dk1"/>
                </a:solidFill>
                <a:latin typeface="Calibri"/>
                <a:ea typeface="Calibri"/>
                <a:cs typeface="Calibri"/>
                <a:sym typeface="Calibri"/>
              </a:rPr>
              <a:t>(55PV)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Life Plan </a:t>
            </a:r>
            <a:r>
              <a:rPr lang="en-US" sz="2035" b="0" i="0" u="none" strike="noStrike" cap="none" baseline="0">
                <a:solidFill>
                  <a:schemeClr val="dk1"/>
                </a:solidFill>
                <a:latin typeface="Calibri"/>
                <a:ea typeface="Calibri"/>
                <a:cs typeface="Calibri"/>
                <a:sym typeface="Calibri"/>
              </a:rPr>
              <a:t>( Life Shake &amp; Life Strip )	(166PV)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Vitalizing Plan </a:t>
            </a:r>
            <a:r>
              <a:rPr lang="en-US" sz="2035" b="0" i="0" u="none" strike="noStrike" cap="none" baseline="0">
                <a:solidFill>
                  <a:schemeClr val="dk1"/>
                </a:solidFill>
                <a:latin typeface="Calibri"/>
                <a:ea typeface="Calibri"/>
                <a:cs typeface="Calibri"/>
                <a:sym typeface="Calibri"/>
              </a:rPr>
              <a:t>( Life Shake a &amp; Vitalizer )  (111PV)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Rx for a Healthier Life with Life Strip </a:t>
            </a:r>
            <a:r>
              <a:rPr lang="en-US" sz="2035" b="0" i="0" u="none" strike="noStrike" cap="none" baseline="0">
                <a:solidFill>
                  <a:schemeClr val="dk1"/>
                </a:solidFill>
                <a:latin typeface="Calibri"/>
                <a:ea typeface="Calibri"/>
                <a:cs typeface="Calibri"/>
                <a:sym typeface="Calibri"/>
              </a:rPr>
              <a:t>( Nutriferon, Shake,  Strip ) (172PV)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Rx for a Healthier Life with Vitalizer </a:t>
            </a:r>
            <a:r>
              <a:rPr lang="en-US" sz="2035" b="0" i="0" u="none" strike="noStrike" cap="none" baseline="0">
                <a:solidFill>
                  <a:schemeClr val="dk1"/>
                </a:solidFill>
                <a:latin typeface="Calibri"/>
                <a:ea typeface="Calibri"/>
                <a:cs typeface="Calibri"/>
                <a:sym typeface="Calibri"/>
              </a:rPr>
              <a:t>( Nutriferon, Shake, strip ) (168PV)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Shaklee Life Shake Family Pack </a:t>
            </a:r>
            <a:r>
              <a:rPr lang="en-US" sz="2035" b="0" i="0" u="none" strike="noStrike" cap="none" baseline="0">
                <a:solidFill>
                  <a:schemeClr val="dk1"/>
                </a:solidFill>
                <a:latin typeface="Calibri"/>
                <a:ea typeface="Calibri"/>
                <a:cs typeface="Calibri"/>
                <a:sym typeface="Calibri"/>
              </a:rPr>
              <a:t>( 2 30- svg bags ) (111PV)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Shaklee 180 Turnaround kit</a:t>
            </a:r>
            <a:r>
              <a:rPr lang="en-US" sz="2035" b="0" i="0" u="none" strike="noStrike" cap="none" baseline="0">
                <a:solidFill>
                  <a:schemeClr val="dk1"/>
                </a:solidFill>
                <a:latin typeface="Calibri"/>
                <a:ea typeface="Calibri"/>
                <a:cs typeface="Calibri"/>
                <a:sym typeface="Calibri"/>
              </a:rPr>
              <a:t> (172PV)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Essentials Plan </a:t>
            </a:r>
            <a:r>
              <a:rPr lang="en-US" sz="2035" b="0" i="0" u="none" strike="noStrike" cap="none" baseline="0">
                <a:solidFill>
                  <a:schemeClr val="dk1"/>
                </a:solidFill>
                <a:latin typeface="Calibri"/>
                <a:ea typeface="Calibri"/>
                <a:cs typeface="Calibri"/>
                <a:sym typeface="Calibri"/>
              </a:rPr>
              <a:t>( Vita Lea 60,  (55PV)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Get Clean Kit </a:t>
            </a:r>
            <a:r>
              <a:rPr lang="en-US" sz="2035" b="0" i="0" u="none" strike="noStrike" cap="none" baseline="0">
                <a:solidFill>
                  <a:schemeClr val="dk1"/>
                </a:solidFill>
                <a:latin typeface="Calibri"/>
                <a:ea typeface="Calibri"/>
                <a:cs typeface="Calibri"/>
                <a:sym typeface="Calibri"/>
              </a:rPr>
              <a:t>(50PV)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Nutrition Therapy Skincare Kit </a:t>
            </a:r>
            <a:r>
              <a:rPr lang="en-US" sz="2035" b="0" i="0" u="none" strike="noStrike" cap="none" baseline="0">
                <a:solidFill>
                  <a:schemeClr val="dk1"/>
                </a:solidFill>
                <a:latin typeface="Calibri"/>
                <a:ea typeface="Calibri"/>
                <a:cs typeface="Calibri"/>
                <a:sym typeface="Calibri"/>
              </a:rPr>
              <a:t>(141PV)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Any 100 PV order</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All Gold Business Paks						</a:t>
            </a:r>
          </a:p>
          <a:p>
            <a:pPr marL="514350" marR="0" lvl="0" indent="-385127" algn="l" rtl="0">
              <a:spcBef>
                <a:spcPts val="407"/>
              </a:spcBef>
              <a:buClr>
                <a:schemeClr val="dk1"/>
              </a:buClr>
              <a:buFont typeface="Calibri"/>
              <a:buNone/>
            </a:pPr>
            <a:endParaRPr sz="2035" b="0" i="0" u="none" strike="noStrike" cap="none" baseline="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Shape 270"/>
          <p:cNvPicPr preferRelativeResize="0"/>
          <p:nvPr/>
        </p:nvPicPr>
        <p:blipFill rotWithShape="1">
          <a:blip r:embed="rId3">
            <a:alphaModFix/>
          </a:blip>
          <a:srcRect/>
          <a:stretch/>
        </p:blipFill>
        <p:spPr>
          <a:xfrm>
            <a:off x="0" y="1"/>
            <a:ext cx="9129712" cy="6857999"/>
          </a:xfrm>
          <a:prstGeom prst="rect">
            <a:avLst/>
          </a:prstGeom>
          <a:noFill/>
          <a:ln>
            <a:noFill/>
          </a:ln>
        </p:spPr>
      </p:pic>
    </p:spTree>
    <p:extLst>
      <p:ext uri="{BB962C8B-B14F-4D97-AF65-F5344CB8AC3E}">
        <p14:creationId xmlns:p14="http://schemas.microsoft.com/office/powerpoint/2010/main" val="2076493553"/>
      </p:ext>
    </p:extLst>
  </p:cSld>
  <p:clrMapOvr>
    <a:masterClrMapping/>
  </p:clrMapOvr>
  <p:transition spd="slow">
    <p:cu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Shape 276"/>
          <p:cNvPicPr preferRelativeResize="0"/>
          <p:nvPr/>
        </p:nvPicPr>
        <p:blipFill rotWithShape="1">
          <a:blip r:embed="rId3">
            <a:alphaModFix/>
          </a:blip>
          <a:srcRect/>
          <a:stretch/>
        </p:blipFill>
        <p:spPr>
          <a:xfrm>
            <a:off x="14286" y="-12700"/>
            <a:ext cx="9129712" cy="6857999"/>
          </a:xfrm>
          <a:prstGeom prst="rect">
            <a:avLst/>
          </a:prstGeom>
          <a:noFill/>
          <a:ln>
            <a:noFill/>
          </a:ln>
        </p:spPr>
      </p:pic>
      <p:pic>
        <p:nvPicPr>
          <p:cNvPr id="277" name="Shape 277"/>
          <p:cNvPicPr preferRelativeResize="0"/>
          <p:nvPr/>
        </p:nvPicPr>
        <p:blipFill rotWithShape="1">
          <a:blip r:embed="rId4">
            <a:alphaModFix/>
          </a:blip>
          <a:srcRect/>
          <a:stretch/>
        </p:blipFill>
        <p:spPr>
          <a:xfrm>
            <a:off x="4462463" y="88900"/>
            <a:ext cx="3889375" cy="5975349"/>
          </a:xfrm>
          <a:prstGeom prst="rect">
            <a:avLst/>
          </a:prstGeom>
          <a:solidFill>
            <a:srgbClr val="ECECEC"/>
          </a:solidFill>
          <a:ln w="88900" cap="sq" cmpd="sng">
            <a:solidFill>
              <a:srgbClr val="FFFFFF"/>
            </a:solidFill>
            <a:prstDash val="solid"/>
            <a:miter/>
            <a:headEnd type="none" w="med" len="med"/>
            <a:tailEnd type="none" w="med" len="med"/>
          </a:ln>
        </p:spPr>
      </p:pic>
    </p:spTree>
    <p:extLst>
      <p:ext uri="{BB962C8B-B14F-4D97-AF65-F5344CB8AC3E}">
        <p14:creationId xmlns:p14="http://schemas.microsoft.com/office/powerpoint/2010/main" val="642312892"/>
      </p:ext>
    </p:extLst>
  </p:cSld>
  <p:clrMapOvr>
    <a:masterClrMapping/>
  </p:clrMapOvr>
  <p:transition spd="slow">
    <p:cu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pic>
        <p:nvPicPr>
          <p:cNvPr id="283" name="Shape 283"/>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4196403887"/>
      </p:ext>
    </p:extLst>
  </p:cSld>
  <p:clrMapOvr>
    <a:masterClrMapping/>
  </p:clrMapOvr>
  <p:transition spd="slow">
    <p:cu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89" name="Shape 289"/>
          <p:cNvPicPr preferRelativeResize="0"/>
          <p:nvPr/>
        </p:nvPicPr>
        <p:blipFill rotWithShape="1">
          <a:blip r:embed="rId3">
            <a:alphaModFix/>
          </a:blip>
          <a:srcRect/>
          <a:stretch/>
        </p:blipFill>
        <p:spPr>
          <a:xfrm>
            <a:off x="14286" y="1"/>
            <a:ext cx="9129712" cy="6857999"/>
          </a:xfrm>
          <a:prstGeom prst="rect">
            <a:avLst/>
          </a:prstGeom>
          <a:noFill/>
          <a:ln>
            <a:noFill/>
          </a:ln>
        </p:spPr>
      </p:pic>
    </p:spTree>
    <p:extLst>
      <p:ext uri="{BB962C8B-B14F-4D97-AF65-F5344CB8AC3E}">
        <p14:creationId xmlns:p14="http://schemas.microsoft.com/office/powerpoint/2010/main" val="3751476366"/>
      </p:ext>
    </p:extLst>
  </p:cSld>
  <p:clrMapOvr>
    <a:masterClrMapping/>
  </p:clrMapOvr>
  <p:transition spd="slow">
    <p:cu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pic>
        <p:nvPicPr>
          <p:cNvPr id="295" name="Shape 295"/>
          <p:cNvPicPr preferRelativeResize="0"/>
          <p:nvPr/>
        </p:nvPicPr>
        <p:blipFill rotWithShape="1">
          <a:blip r:embed="rId3">
            <a:alphaModFix/>
          </a:blip>
          <a:srcRect/>
          <a:stretch/>
        </p:blipFill>
        <p:spPr>
          <a:xfrm>
            <a:off x="14286" y="1"/>
            <a:ext cx="9129712" cy="6857999"/>
          </a:xfrm>
          <a:prstGeom prst="rect">
            <a:avLst/>
          </a:prstGeom>
          <a:noFill/>
          <a:ln>
            <a:noFill/>
          </a:ln>
        </p:spPr>
      </p:pic>
      <p:pic>
        <p:nvPicPr>
          <p:cNvPr id="296" name="Shape 296"/>
          <p:cNvPicPr preferRelativeResize="0"/>
          <p:nvPr/>
        </p:nvPicPr>
        <p:blipFill rotWithShape="1">
          <a:blip r:embed="rId4">
            <a:alphaModFix/>
          </a:blip>
          <a:srcRect/>
          <a:stretch/>
        </p:blipFill>
        <p:spPr>
          <a:xfrm>
            <a:off x="4419600" y="698500"/>
            <a:ext cx="4419600" cy="4787900"/>
          </a:xfrm>
          <a:prstGeom prst="rect">
            <a:avLst/>
          </a:prstGeom>
          <a:solidFill>
            <a:srgbClr val="ECECEC"/>
          </a:solidFill>
          <a:ln w="88900" cap="sq" cmpd="sng">
            <a:solidFill>
              <a:srgbClr val="FFFFFF"/>
            </a:solidFill>
            <a:prstDash val="solid"/>
            <a:miter/>
            <a:headEnd type="none" w="med" len="med"/>
            <a:tailEnd type="none" w="med" len="med"/>
          </a:ln>
        </p:spPr>
      </p:pic>
    </p:spTree>
    <p:extLst>
      <p:ext uri="{BB962C8B-B14F-4D97-AF65-F5344CB8AC3E}">
        <p14:creationId xmlns:p14="http://schemas.microsoft.com/office/powerpoint/2010/main" val="2661266386"/>
      </p:ext>
    </p:extLst>
  </p:cSld>
  <p:clrMapOvr>
    <a:masterClrMapping/>
  </p:clrMapOvr>
  <p:transition spd="slow">
    <p:cu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txBox="1">
            <a:spLocks noGrp="1"/>
          </p:cNvSpPr>
          <p:nvPr>
            <p:ph type="body" idx="1"/>
          </p:nvPr>
        </p:nvSpPr>
        <p:spPr>
          <a:xfrm>
            <a:off x="731133" y="1635725"/>
            <a:ext cx="7955665" cy="4733966"/>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Make a list of people to invite to listen to today’s Business Opportunity presentation </a:t>
            </a:r>
            <a:r>
              <a:rPr lang="en-US" sz="2400" b="0" i="0" u="none" strike="noStrike" cap="none" baseline="0" dirty="0" smtClean="0">
                <a:solidFill>
                  <a:schemeClr val="tx1"/>
                </a:solidFill>
                <a:latin typeface="Calibri"/>
                <a:ea typeface="Calibri"/>
                <a:cs typeface="Calibri"/>
                <a:sym typeface="Calibri"/>
              </a:rPr>
              <a:t>(Will </a:t>
            </a:r>
            <a:r>
              <a:rPr lang="en-US" sz="2400" b="0" i="0" u="none" strike="noStrike" cap="none" baseline="0" dirty="0">
                <a:solidFill>
                  <a:schemeClr val="tx1"/>
                </a:solidFill>
                <a:latin typeface="Calibri"/>
                <a:ea typeface="Calibri"/>
                <a:cs typeface="Calibri"/>
                <a:sym typeface="Calibri"/>
              </a:rPr>
              <a:t>be archived at BetterFutureStartsToday.com  and BobsFiles.net ) </a:t>
            </a:r>
          </a:p>
          <a:p>
            <a:pPr marL="0" marR="0" lvl="0" indent="0" algn="l" rtl="0">
              <a:lnSpc>
                <a:spcPct val="90000"/>
              </a:lnSpc>
              <a:spcBef>
                <a:spcPts val="480"/>
              </a:spcBef>
              <a:buClr>
                <a:srgbClr val="6F6E6F"/>
              </a:buClr>
              <a:buSzPct val="25000"/>
              <a:buFont typeface="Arial"/>
              <a:buNone/>
            </a:pPr>
            <a:r>
              <a:rPr lang="en-US" sz="2400" b="0" i="1" u="none" strike="noStrike" cap="none" baseline="0" dirty="0">
                <a:solidFill>
                  <a:schemeClr val="tx1"/>
                </a:solidFill>
                <a:latin typeface="Calibri"/>
                <a:ea typeface="Calibri"/>
                <a:cs typeface="Calibri"/>
                <a:sym typeface="Calibri"/>
              </a:rPr>
              <a:t>	If I were to send you a link to hear the story of 2 of my colleagues and their experience starting a home business…</a:t>
            </a:r>
          </a:p>
          <a:p>
            <a:pPr marL="0" marR="0" lvl="0" indent="0" algn="l" rtl="0">
              <a:lnSpc>
                <a:spcPct val="90000"/>
              </a:lnSpc>
              <a:spcBef>
                <a:spcPts val="480"/>
              </a:spcBef>
              <a:buClr>
                <a:srgbClr val="6F6E6F"/>
              </a:buClr>
              <a:buSzPct val="25000"/>
              <a:buFont typeface="Arial"/>
              <a:buNone/>
            </a:pPr>
            <a:r>
              <a:rPr lang="en-US" sz="2400" b="0" i="1" u="none" strike="noStrike" cap="none" baseline="0" dirty="0">
                <a:solidFill>
                  <a:schemeClr val="tx1"/>
                </a:solidFill>
                <a:latin typeface="Calibri"/>
                <a:ea typeface="Calibri"/>
                <a:cs typeface="Calibri"/>
                <a:sym typeface="Calibri"/>
              </a:rPr>
              <a:t>Would you be able to listen to it and give me feedback?</a:t>
            </a:r>
          </a:p>
          <a:p>
            <a:pPr marL="0" marR="0" lvl="0" indent="0" algn="l" rtl="0">
              <a:lnSpc>
                <a:spcPct val="90000"/>
              </a:lnSpc>
              <a:spcBef>
                <a:spcPts val="480"/>
              </a:spcBef>
              <a:buClr>
                <a:srgbClr val="6F6E6F"/>
              </a:buClr>
              <a:buSzPct val="25000"/>
              <a:buFont typeface="Arial"/>
              <a:buNone/>
            </a:pPr>
            <a:r>
              <a:rPr lang="en-US" sz="2400" b="0" i="1" u="none" strike="noStrike" cap="none" baseline="0" dirty="0">
                <a:solidFill>
                  <a:schemeClr val="tx1"/>
                </a:solidFill>
                <a:latin typeface="Calibri"/>
                <a:ea typeface="Calibri"/>
                <a:cs typeface="Calibri"/>
                <a:sym typeface="Calibri"/>
              </a:rPr>
              <a:t>It is about 30 minutes and I’d very much appreciate your sharing with me who comes to mind whom you think would want to know about a home business … including yourself…</a:t>
            </a:r>
          </a:p>
          <a:p>
            <a:pPr marL="342900" marR="0" lvl="0" indent="-342900" algn="l" rtl="0">
              <a:lnSpc>
                <a:spcPct val="90000"/>
              </a:lnSpc>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Select a word track of how you would like to represent what you do.</a:t>
            </a:r>
          </a:p>
          <a:p>
            <a:pPr marL="342900" marR="0" lvl="0" indent="-342900" algn="l" rtl="0">
              <a:lnSpc>
                <a:spcPct val="90000"/>
              </a:lnSpc>
              <a:spcBef>
                <a:spcPts val="480"/>
              </a:spcBef>
              <a:buClr>
                <a:srgbClr val="6F6E6F"/>
              </a:buClr>
              <a:buSzPct val="100000"/>
              <a:buFont typeface="Arial"/>
              <a:buChar char="•"/>
            </a:pPr>
            <a:r>
              <a:rPr lang="en-US" sz="2400" dirty="0" smtClean="0">
                <a:solidFill>
                  <a:schemeClr val="tx1"/>
                </a:solidFill>
              </a:rPr>
              <a:t>Invite lots of people </a:t>
            </a:r>
            <a:r>
              <a:rPr lang="en-US" sz="2400" b="0" i="0" u="none" strike="noStrike" cap="none" baseline="0" dirty="0" smtClean="0">
                <a:solidFill>
                  <a:schemeClr val="tx1"/>
                </a:solidFill>
                <a:latin typeface="Calibri"/>
                <a:ea typeface="Calibri"/>
                <a:cs typeface="Calibri"/>
                <a:sym typeface="Calibri"/>
              </a:rPr>
              <a:t>to </a:t>
            </a:r>
            <a:r>
              <a:rPr lang="en-US" sz="2400" b="0" i="0" u="none" strike="noStrike" cap="none" baseline="0" dirty="0">
                <a:solidFill>
                  <a:schemeClr val="tx1"/>
                </a:solidFill>
                <a:latin typeface="Calibri"/>
                <a:ea typeface="Calibri"/>
                <a:cs typeface="Calibri"/>
                <a:sym typeface="Calibri"/>
              </a:rPr>
              <a:t>Fall Regional </a:t>
            </a:r>
            <a:r>
              <a:rPr lang="en-US" sz="2400" b="0" i="0" u="none" strike="noStrike" cap="none" baseline="0" dirty="0" smtClean="0">
                <a:solidFill>
                  <a:schemeClr val="tx1"/>
                </a:solidFill>
                <a:latin typeface="Calibri"/>
                <a:ea typeface="Calibri"/>
                <a:cs typeface="Calibri"/>
                <a:sym typeface="Calibri"/>
              </a:rPr>
              <a:t>Conferences </a:t>
            </a:r>
            <a:endParaRPr lang="en-US" sz="2400" b="0" i="0" u="none" strike="noStrike" cap="none" baseline="0" dirty="0">
              <a:solidFill>
                <a:schemeClr val="tx1"/>
              </a:solidFill>
              <a:latin typeface="Calibri"/>
              <a:ea typeface="Calibri"/>
              <a:cs typeface="Calibri"/>
              <a:sym typeface="Calibri"/>
            </a:endParaRPr>
          </a:p>
        </p:txBody>
      </p:sp>
      <p:sp>
        <p:nvSpPr>
          <p:cNvPr id="269" name="Shape 269"/>
          <p:cNvSpPr txBox="1">
            <a:spLocks noGrp="1"/>
          </p:cNvSpPr>
          <p:nvPr>
            <p:ph type="title"/>
          </p:nvPr>
        </p:nvSpPr>
        <p:spPr>
          <a:xfrm>
            <a:off x="457200" y="319266"/>
            <a:ext cx="8229600"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Action Steps for Session #11</a:t>
            </a:r>
            <a:br>
              <a:rPr lang="en-US" sz="3200" b="0" i="0" u="none" strike="noStrike" cap="none" baseline="0">
                <a:solidFill>
                  <a:schemeClr val="dk1"/>
                </a:solidFill>
                <a:latin typeface="Calibri"/>
                <a:ea typeface="Calibri"/>
                <a:cs typeface="Calibri"/>
                <a:sym typeface="Calibri"/>
              </a:rPr>
            </a:br>
            <a:r>
              <a:rPr lang="en-US" sz="3200" b="0" i="0" u="none" strike="noStrike" cap="none" baseline="0">
                <a:solidFill>
                  <a:schemeClr val="dk1"/>
                </a:solidFill>
                <a:latin typeface="Calibri"/>
                <a:ea typeface="Calibri"/>
                <a:cs typeface="Calibri"/>
                <a:sym typeface="Calibri"/>
              </a:rPr>
              <a:t> Business Opportunity</a:t>
            </a:r>
          </a:p>
        </p:txBody>
      </p:sp>
    </p:spTree>
  </p:cSld>
  <p:clrMapOvr>
    <a:masterClrMapping/>
  </p:clrMapOvr>
  <p:transition spd="slow">
    <p:cu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body" idx="1"/>
          </p:nvPr>
        </p:nvSpPr>
        <p:spPr>
          <a:xfrm>
            <a:off x="457200" y="1802842"/>
            <a:ext cx="8229600" cy="4624577"/>
          </a:xfrm>
          <a:prstGeom prst="rect">
            <a:avLst/>
          </a:prstGeom>
          <a:no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Clr>
                <a:srgbClr val="6F6E6F"/>
              </a:buClr>
              <a:buFont typeface="Arial"/>
              <a:buNone/>
            </a:pPr>
            <a:endParaRPr sz="2600" b="0" i="0" u="none" strike="noStrike" cap="none" baseline="0" dirty="0">
              <a:solidFill>
                <a:srgbClr val="6F6E6F"/>
              </a:solidFill>
              <a:latin typeface="Calibri"/>
              <a:ea typeface="Calibri"/>
              <a:cs typeface="Calibri"/>
              <a:sym typeface="Calibri"/>
            </a:endParaRPr>
          </a:p>
          <a:p>
            <a:pPr marL="342900" marR="0" lvl="0" indent="-342900" algn="l" rtl="0">
              <a:spcBef>
                <a:spcPts val="560"/>
              </a:spcBef>
              <a:buClr>
                <a:srgbClr val="6F6E6F"/>
              </a:buClr>
              <a:buSzPct val="100000"/>
              <a:buFont typeface="Arial"/>
              <a:buChar char="•"/>
            </a:pPr>
            <a:r>
              <a:rPr lang="en-US" sz="2800" b="0" i="0" u="none" strike="noStrike" cap="none" baseline="0" dirty="0">
                <a:solidFill>
                  <a:schemeClr val="tx1"/>
                </a:solidFill>
                <a:latin typeface="Calibri"/>
                <a:ea typeface="Calibri"/>
                <a:cs typeface="Calibri"/>
                <a:sym typeface="Calibri"/>
              </a:rPr>
              <a:t>Session 12 – The Art of Closing and Next Steps 11-12</a:t>
            </a:r>
          </a:p>
          <a:p>
            <a:pPr marL="0" marR="0" lvl="0" indent="0" algn="l" rtl="0">
              <a:spcBef>
                <a:spcPts val="560"/>
              </a:spcBef>
              <a:buClr>
                <a:srgbClr val="6F6E6F"/>
              </a:buClr>
              <a:buFont typeface="Arial"/>
              <a:buNone/>
            </a:pPr>
            <a:endParaRPr sz="2800" b="0" i="0" u="none" strike="noStrike" cap="none" baseline="0" dirty="0">
              <a:solidFill>
                <a:schemeClr val="tx1"/>
              </a:solidFill>
              <a:latin typeface="Calibri"/>
              <a:ea typeface="Calibri"/>
              <a:cs typeface="Calibri"/>
              <a:sym typeface="Calibri"/>
            </a:endParaRPr>
          </a:p>
          <a:p>
            <a:pPr marL="342900" marR="0" lvl="0" indent="-342900" algn="l" rtl="0">
              <a:spcBef>
                <a:spcPts val="560"/>
              </a:spcBef>
              <a:buClr>
                <a:srgbClr val="6F6E6F"/>
              </a:buClr>
              <a:buSzPct val="100000"/>
              <a:buFont typeface="Arial"/>
              <a:buChar char="•"/>
            </a:pPr>
            <a:r>
              <a:rPr lang="en-US" sz="2800" b="0" i="0" u="none" strike="noStrike" cap="none" baseline="0" dirty="0">
                <a:solidFill>
                  <a:schemeClr val="tx1"/>
                </a:solidFill>
                <a:latin typeface="Calibri"/>
                <a:ea typeface="Calibri"/>
                <a:cs typeface="Calibri"/>
                <a:sym typeface="Calibri"/>
              </a:rPr>
              <a:t>Session 13 – There’s Plenty of Time… Really! 11-19</a:t>
            </a:r>
          </a:p>
          <a:p>
            <a:pPr marL="0" marR="0" lvl="0" indent="0" algn="l" rtl="0">
              <a:spcBef>
                <a:spcPts val="560"/>
              </a:spcBef>
              <a:buClr>
                <a:srgbClr val="6F6E6F"/>
              </a:buClr>
              <a:buFont typeface="Arial"/>
              <a:buNone/>
            </a:pPr>
            <a:endParaRPr sz="2800" b="0" i="0" u="none" strike="noStrike" cap="none" baseline="0" dirty="0">
              <a:solidFill>
                <a:schemeClr val="tx1"/>
              </a:solidFill>
              <a:latin typeface="Calibri"/>
              <a:ea typeface="Calibri"/>
              <a:cs typeface="Calibri"/>
              <a:sym typeface="Calibri"/>
            </a:endParaRPr>
          </a:p>
          <a:p>
            <a:pPr marL="342900" marR="0" lvl="0" indent="-342900" algn="l" rtl="0">
              <a:spcBef>
                <a:spcPts val="560"/>
              </a:spcBef>
              <a:buClr>
                <a:srgbClr val="6F6E6F"/>
              </a:buClr>
              <a:buSzPct val="100000"/>
              <a:buFont typeface="Arial"/>
              <a:buChar char="•"/>
            </a:pPr>
            <a:r>
              <a:rPr lang="en-US" sz="2800" b="0" i="0" u="none" strike="noStrike" cap="none" baseline="0" dirty="0">
                <a:solidFill>
                  <a:schemeClr val="accent6">
                    <a:lumMod val="75000"/>
                  </a:schemeClr>
                </a:solidFill>
                <a:latin typeface="Calibri"/>
                <a:ea typeface="Calibri"/>
                <a:cs typeface="Calibri"/>
                <a:sym typeface="Calibri"/>
              </a:rPr>
              <a:t>Nov 26 – Happy Thanksgiving .. No Webinar</a:t>
            </a:r>
          </a:p>
          <a:p>
            <a:pPr marL="0" marR="0" lvl="0" indent="0" algn="l" rtl="0">
              <a:spcBef>
                <a:spcPts val="560"/>
              </a:spcBef>
              <a:buClr>
                <a:srgbClr val="6F6E6F"/>
              </a:buClr>
              <a:buFont typeface="Arial"/>
              <a:buNone/>
            </a:pPr>
            <a:endParaRPr sz="2800" b="0" i="0" u="none" strike="noStrike" cap="none" baseline="0" dirty="0">
              <a:solidFill>
                <a:schemeClr val="tx1"/>
              </a:solidFill>
              <a:latin typeface="Calibri"/>
              <a:ea typeface="Calibri"/>
              <a:cs typeface="Calibri"/>
              <a:sym typeface="Calibri"/>
            </a:endParaRPr>
          </a:p>
          <a:p>
            <a:pPr marL="342900" marR="0" lvl="0" indent="-342900" algn="l" rtl="0">
              <a:spcBef>
                <a:spcPts val="560"/>
              </a:spcBef>
              <a:buClr>
                <a:srgbClr val="6F6E6F"/>
              </a:buClr>
              <a:buSzPct val="100000"/>
              <a:buFont typeface="Arial"/>
              <a:buChar char="•"/>
            </a:pPr>
            <a:r>
              <a:rPr lang="en-US" sz="2800" b="0" i="0" u="none" strike="noStrike" cap="none" baseline="0" dirty="0">
                <a:solidFill>
                  <a:schemeClr val="tx1"/>
                </a:solidFill>
                <a:latin typeface="Calibri"/>
                <a:ea typeface="Calibri"/>
                <a:cs typeface="Calibri"/>
                <a:sym typeface="Calibri"/>
              </a:rPr>
              <a:t>Final Session 14 – Margaret </a:t>
            </a:r>
            <a:r>
              <a:rPr lang="en-US" sz="2800" b="0" i="0" u="none" strike="noStrike" cap="none" baseline="0" dirty="0" err="1">
                <a:solidFill>
                  <a:schemeClr val="tx1"/>
                </a:solidFill>
                <a:latin typeface="Calibri"/>
                <a:ea typeface="Calibri"/>
                <a:cs typeface="Calibri"/>
                <a:sym typeface="Calibri"/>
              </a:rPr>
              <a:t>Trost</a:t>
            </a:r>
            <a:r>
              <a:rPr lang="en-US" sz="2800" b="0" i="0" u="none" strike="noStrike" cap="none" baseline="0" dirty="0">
                <a:solidFill>
                  <a:schemeClr val="tx1"/>
                </a:solidFill>
                <a:latin typeface="Calibri"/>
                <a:ea typeface="Calibri"/>
                <a:cs typeface="Calibri"/>
                <a:sym typeface="Calibri"/>
              </a:rPr>
              <a:t>  Dec 3 </a:t>
            </a:r>
          </a:p>
          <a:p>
            <a:pPr marL="342900" marR="0" lvl="0" indent="-165100" algn="l" rtl="0">
              <a:spcBef>
                <a:spcPts val="560"/>
              </a:spcBef>
              <a:buClr>
                <a:srgbClr val="6F6E6F"/>
              </a:buClr>
              <a:buFont typeface="Arial"/>
              <a:buNone/>
            </a:pPr>
            <a:endParaRPr sz="2800" b="0" i="0" u="none" strike="noStrike" cap="none" baseline="0" dirty="0">
              <a:solidFill>
                <a:srgbClr val="6F6E6F"/>
              </a:solidFill>
              <a:latin typeface="Calibri"/>
              <a:ea typeface="Calibri"/>
              <a:cs typeface="Calibri"/>
              <a:sym typeface="Calibri"/>
            </a:endParaRPr>
          </a:p>
          <a:p>
            <a:pPr marL="0" marR="0" lvl="0" indent="0" algn="l" rtl="0">
              <a:spcBef>
                <a:spcPts val="560"/>
              </a:spcBef>
              <a:buClr>
                <a:srgbClr val="6F6E6F"/>
              </a:buClr>
              <a:buFont typeface="Arial"/>
              <a:buNone/>
            </a:pPr>
            <a:endParaRPr sz="2800" b="0" i="0" u="none" strike="noStrike" cap="none" baseline="0" dirty="0">
              <a:solidFill>
                <a:srgbClr val="6F6E6F"/>
              </a:solidFill>
              <a:latin typeface="Calibri"/>
              <a:ea typeface="Calibri"/>
              <a:cs typeface="Calibri"/>
              <a:sym typeface="Calibri"/>
            </a:endParaRPr>
          </a:p>
          <a:p>
            <a:pPr marL="0" marR="0" lvl="0" indent="0" algn="l" rtl="0">
              <a:spcBef>
                <a:spcPts val="560"/>
              </a:spcBef>
              <a:buClr>
                <a:srgbClr val="6F6E6F"/>
              </a:buClr>
              <a:buFont typeface="Arial"/>
              <a:buNone/>
            </a:pPr>
            <a:endParaRPr sz="2800" b="0" i="0" u="none" strike="noStrike" cap="none" baseline="0" dirty="0">
              <a:solidFill>
                <a:srgbClr val="6F6E6F"/>
              </a:solidFill>
              <a:latin typeface="Calibri"/>
              <a:ea typeface="Calibri"/>
              <a:cs typeface="Calibri"/>
              <a:sym typeface="Calibri"/>
            </a:endParaRPr>
          </a:p>
          <a:p>
            <a:pPr marL="342900" marR="0" lvl="0" indent="-165100" algn="l" rtl="0">
              <a:spcBef>
                <a:spcPts val="560"/>
              </a:spcBef>
              <a:buClr>
                <a:srgbClr val="6F6E6F"/>
              </a:buClr>
              <a:buFont typeface="Arial"/>
              <a:buNone/>
            </a:pPr>
            <a:endParaRPr sz="2800" b="0" i="0" u="none" strike="noStrike" cap="none" baseline="0" dirty="0">
              <a:solidFill>
                <a:srgbClr val="6F6E6F"/>
              </a:solidFill>
              <a:latin typeface="Calibri"/>
              <a:ea typeface="Calibri"/>
              <a:cs typeface="Calibri"/>
              <a:sym typeface="Calibri"/>
            </a:endParaRPr>
          </a:p>
        </p:txBody>
      </p:sp>
      <p:sp>
        <p:nvSpPr>
          <p:cNvPr id="275" name="Shape 275"/>
          <p:cNvSpPr txBox="1">
            <a:spLocks noGrp="1"/>
          </p:cNvSpPr>
          <p:nvPr>
            <p:ph type="title"/>
          </p:nvPr>
        </p:nvSpPr>
        <p:spPr>
          <a:xfrm>
            <a:off x="457199" y="659841"/>
            <a:ext cx="7970094"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Coming Up </a:t>
            </a:r>
            <a:br>
              <a:rPr lang="en-US" sz="3200" b="0" i="0" u="none" strike="noStrike" cap="none" baseline="0">
                <a:solidFill>
                  <a:schemeClr val="dk1"/>
                </a:solidFill>
                <a:latin typeface="Calibri"/>
                <a:ea typeface="Calibri"/>
                <a:cs typeface="Calibri"/>
                <a:sym typeface="Calibri"/>
              </a:rPr>
            </a:br>
            <a:r>
              <a:rPr lang="en-US" sz="3200" b="0" i="0" u="none" strike="noStrike" cap="none" baseline="0">
                <a:solidFill>
                  <a:schemeClr val="dk1"/>
                </a:solidFill>
                <a:latin typeface="Calibri"/>
                <a:ea typeface="Calibri"/>
                <a:cs typeface="Calibri"/>
                <a:sym typeface="Calibri"/>
              </a:rPr>
              <a:t>November/ December 2015 Training Topics</a:t>
            </a:r>
          </a:p>
        </p:txBody>
      </p:sp>
    </p:spTree>
  </p:cSld>
  <p:clrMapOvr>
    <a:masterClrMapping/>
  </p:clrMapOvr>
  <p:transition spd="slow">
    <p:cut/>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2" y="7773"/>
            <a:ext cx="9144000" cy="109696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en-US" b="1" dirty="0" smtClean="0">
                <a:ln/>
                <a:solidFill>
                  <a:schemeClr val="accent3"/>
                </a:solidFill>
              </a:rPr>
              <a:t>Subscriptions Open Now</a:t>
            </a:r>
            <a:endParaRPr lang="en-US" b="1" dirty="0">
              <a:ln/>
              <a:solidFill>
                <a:schemeClr val="accent3"/>
              </a:solidFill>
            </a:endParaRPr>
          </a:p>
        </p:txBody>
      </p:sp>
      <p:pic>
        <p:nvPicPr>
          <p:cNvPr id="4" name="Picture 3"/>
          <p:cNvPicPr>
            <a:picLocks noChangeAspect="1"/>
          </p:cNvPicPr>
          <p:nvPr/>
        </p:nvPicPr>
        <p:blipFill>
          <a:blip r:embed="rId2"/>
          <a:stretch>
            <a:fillRect/>
          </a:stretch>
        </p:blipFill>
        <p:spPr>
          <a:xfrm>
            <a:off x="381000" y="1776421"/>
            <a:ext cx="4419600" cy="2378765"/>
          </a:xfrm>
          <a:prstGeom prst="rect">
            <a:avLst/>
          </a:prstGeom>
        </p:spPr>
      </p:pic>
      <p:pic>
        <p:nvPicPr>
          <p:cNvPr id="5" name="Picture 4"/>
          <p:cNvPicPr>
            <a:picLocks noChangeAspect="1"/>
          </p:cNvPicPr>
          <p:nvPr/>
        </p:nvPicPr>
        <p:blipFill>
          <a:blip r:embed="rId3"/>
          <a:stretch>
            <a:fillRect/>
          </a:stretch>
        </p:blipFill>
        <p:spPr>
          <a:xfrm>
            <a:off x="3124200" y="4392478"/>
            <a:ext cx="5562600" cy="1556769"/>
          </a:xfrm>
          <a:prstGeom prst="rect">
            <a:avLst/>
          </a:prstGeom>
        </p:spPr>
      </p:pic>
      <p:sp>
        <p:nvSpPr>
          <p:cNvPr id="6" name="TextBox 5"/>
          <p:cNvSpPr txBox="1"/>
          <p:nvPr/>
        </p:nvSpPr>
        <p:spPr>
          <a:xfrm>
            <a:off x="-12032" y="831243"/>
            <a:ext cx="9143999" cy="707886"/>
          </a:xfrm>
          <a:prstGeom prst="rect">
            <a:avLst/>
          </a:prstGeom>
          <a:noFill/>
        </p:spPr>
        <p:txBody>
          <a:bodyPr wrap="square" rtlCol="0">
            <a:spAutoFit/>
          </a:bodyPr>
          <a:lstStyle/>
          <a:p>
            <a:pPr algn="ctr"/>
            <a:r>
              <a:rPr lang="en-US" sz="2000" b="1" dirty="0" smtClean="0">
                <a:ln w="6600">
                  <a:solidFill>
                    <a:schemeClr val="accent2"/>
                  </a:solidFill>
                  <a:prstDash val="solid"/>
                </a:ln>
                <a:solidFill>
                  <a:srgbClr val="FF0000"/>
                </a:solidFill>
                <a:effectLst>
                  <a:outerShdw blurRad="50800" dist="38100" algn="l" rotWithShape="0">
                    <a:prstClr val="black">
                      <a:alpha val="40000"/>
                    </a:prstClr>
                  </a:outerShdw>
                </a:effectLst>
                <a:latin typeface="+mj-lt"/>
              </a:rPr>
              <a:t>For Two Hours Only</a:t>
            </a:r>
          </a:p>
          <a:p>
            <a:pPr algn="ctr"/>
            <a:r>
              <a:rPr lang="en-US" sz="2000" dirty="0" smtClean="0">
                <a:latin typeface="+mj-lt"/>
              </a:rPr>
              <a:t>Subscriptions close automatically at 1:30PM Eastern.</a:t>
            </a:r>
            <a:endParaRPr lang="en-US" sz="2000" dirty="0">
              <a:latin typeface="+mj-lt"/>
            </a:endParaRPr>
          </a:p>
        </p:txBody>
      </p:sp>
      <p:sp>
        <p:nvSpPr>
          <p:cNvPr id="7" name="TextBox 6"/>
          <p:cNvSpPr txBox="1"/>
          <p:nvPr/>
        </p:nvSpPr>
        <p:spPr>
          <a:xfrm>
            <a:off x="685800" y="6186539"/>
            <a:ext cx="78486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u="sng" dirty="0" smtClean="0">
                <a:ln w="0"/>
                <a:solidFill>
                  <a:schemeClr val="accent1"/>
                </a:solidFill>
                <a:effectLst>
                  <a:outerShdw blurRad="38100" dist="25400" dir="5400000" algn="ctr" rotWithShape="0">
                    <a:srgbClr val="6E747A">
                      <a:alpha val="43000"/>
                    </a:srgbClr>
                  </a:outerShdw>
                </a:effectLst>
              </a:rPr>
              <a:t>Subscribe NOW here</a:t>
            </a:r>
            <a:r>
              <a:rPr lang="en-US" dirty="0" smtClean="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http://bit.ly/bhsubscribe</a:t>
            </a:r>
          </a:p>
        </p:txBody>
      </p:sp>
      <p:sp>
        <p:nvSpPr>
          <p:cNvPr id="8" name="TextBox 7"/>
          <p:cNvSpPr txBox="1"/>
          <p:nvPr/>
        </p:nvSpPr>
        <p:spPr>
          <a:xfrm>
            <a:off x="5105400" y="1821891"/>
            <a:ext cx="3733800"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Largest Shaklee Media Library online</a:t>
            </a:r>
          </a:p>
          <a:p>
            <a:pPr marL="285750" indent="-285750">
              <a:buFont typeface="Arial" panose="020B0604020202020204" pitchFamily="34" charset="0"/>
              <a:buChar char="•"/>
            </a:pPr>
            <a:r>
              <a:rPr lang="en-US" sz="1600" dirty="0" smtClean="0"/>
              <a:t>Over 500 Shaklee audio/video recordings and growing weekly</a:t>
            </a:r>
          </a:p>
          <a:p>
            <a:pPr marL="285750" indent="-285750">
              <a:buFont typeface="Arial" panose="020B0604020202020204" pitchFamily="34" charset="0"/>
              <a:buChar char="•"/>
            </a:pPr>
            <a:r>
              <a:rPr lang="en-US" sz="1600" dirty="0" smtClean="0"/>
              <a:t>Automated Learn &amp; Earn Program</a:t>
            </a:r>
          </a:p>
          <a:p>
            <a:pPr marL="285750" indent="-285750">
              <a:buFont typeface="Arial" panose="020B0604020202020204" pitchFamily="34" charset="0"/>
              <a:buChar char="•"/>
            </a:pPr>
            <a:r>
              <a:rPr lang="en-US" sz="1600" dirty="0" smtClean="0"/>
              <a:t>Dedicated Shaklee Business Resource Website</a:t>
            </a:r>
          </a:p>
          <a:p>
            <a:pPr marL="285750" indent="-285750">
              <a:buFont typeface="Arial" panose="020B0604020202020204" pitchFamily="34" charset="0"/>
              <a:buChar char="•"/>
            </a:pPr>
            <a:r>
              <a:rPr lang="en-US" sz="1600" dirty="0" smtClean="0"/>
              <a:t>Four Shaklee Podcasts</a:t>
            </a:r>
          </a:p>
          <a:p>
            <a:pPr marL="285750" indent="-285750">
              <a:buFont typeface="Arial" panose="020B0604020202020204" pitchFamily="34" charset="0"/>
              <a:buChar char="•"/>
            </a:pPr>
            <a:r>
              <a:rPr lang="en-US" sz="1600" dirty="0" smtClean="0"/>
              <a:t>Video archive of Training webinars the day they are recorded</a:t>
            </a:r>
          </a:p>
          <a:p>
            <a:pPr marL="285750" indent="-285750">
              <a:buFont typeface="Arial" panose="020B0604020202020204" pitchFamily="34" charset="0"/>
              <a:buChar char="•"/>
            </a:pPr>
            <a:r>
              <a:rPr lang="en-US" sz="1600" dirty="0" smtClean="0"/>
              <a:t>And much, much more…</a:t>
            </a:r>
          </a:p>
          <a:p>
            <a:pPr marL="285750" indent="-285750">
              <a:buFont typeface="Arial" panose="020B0604020202020204" pitchFamily="34" charset="0"/>
              <a:buChar char="•"/>
            </a:pPr>
            <a:endParaRPr lang="en-US" sz="1600" dirty="0"/>
          </a:p>
        </p:txBody>
      </p:sp>
      <p:sp>
        <p:nvSpPr>
          <p:cNvPr id="9" name="TextBox 8"/>
          <p:cNvSpPr txBox="1"/>
          <p:nvPr/>
        </p:nvSpPr>
        <p:spPr>
          <a:xfrm>
            <a:off x="381000" y="4383359"/>
            <a:ext cx="2743200" cy="1754326"/>
          </a:xfrm>
          <a:prstGeom prst="rect">
            <a:avLst/>
          </a:prstGeom>
          <a:noFill/>
        </p:spPr>
        <p:txBody>
          <a:bodyPr wrap="square" rtlCol="0">
            <a:spAutoFit/>
          </a:bodyPr>
          <a:lstStyle/>
          <a:p>
            <a:r>
              <a:rPr lang="en-US" b="1" dirty="0" smtClean="0">
                <a:solidFill>
                  <a:srgbClr val="00B050"/>
                </a:solidFill>
              </a:rPr>
              <a:t>The archived video of this presentation goes on the Better Future website </a:t>
            </a:r>
            <a:r>
              <a:rPr lang="en-US" b="1" dirty="0">
                <a:solidFill>
                  <a:srgbClr val="00B050"/>
                </a:solidFill>
              </a:rPr>
              <a:t>and in the </a:t>
            </a:r>
            <a:r>
              <a:rPr lang="en-US" b="1" dirty="0" smtClean="0">
                <a:solidFill>
                  <a:srgbClr val="00B050"/>
                </a:solidFill>
              </a:rPr>
              <a:t>Podcast the day it is recorded, it goes on </a:t>
            </a:r>
            <a:r>
              <a:rPr lang="en-US" b="1" dirty="0" err="1" smtClean="0">
                <a:solidFill>
                  <a:srgbClr val="00B050"/>
                </a:solidFill>
              </a:rPr>
              <a:t>bobsfiles</a:t>
            </a:r>
            <a:r>
              <a:rPr lang="en-US" b="1" dirty="0" smtClean="0">
                <a:solidFill>
                  <a:srgbClr val="00B050"/>
                </a:solidFill>
              </a:rPr>
              <a:t> one week later.</a:t>
            </a:r>
            <a:endParaRPr lang="en-US" b="1" dirty="0">
              <a:solidFill>
                <a:srgbClr val="00B050"/>
              </a:solidFill>
            </a:endParaRPr>
          </a:p>
        </p:txBody>
      </p:sp>
    </p:spTree>
    <p:extLst>
      <p:ext uri="{BB962C8B-B14F-4D97-AF65-F5344CB8AC3E}">
        <p14:creationId xmlns:p14="http://schemas.microsoft.com/office/powerpoint/2010/main" val="26888414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628650" y="365137"/>
            <a:ext cx="7886700" cy="597062"/>
          </a:xfrm>
          <a:prstGeom prst="rect">
            <a:avLst/>
          </a:prstGeom>
          <a:solidFill>
            <a:schemeClr val="accent5">
              <a:lumMod val="40000"/>
              <a:lumOff val="60000"/>
            </a:schemeClr>
          </a:solid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1" i="0" u="none" strike="noStrike" cap="none" baseline="0" dirty="0">
                <a:solidFill>
                  <a:schemeClr val="dk1"/>
                </a:solidFill>
                <a:latin typeface="Calibri"/>
                <a:ea typeface="Calibri"/>
                <a:cs typeface="Calibri"/>
                <a:sym typeface="Calibri"/>
              </a:rPr>
              <a:t>6 Free Shipping Deals    .. Good until Nov 20</a:t>
            </a:r>
          </a:p>
        </p:txBody>
      </p:sp>
      <p:sp>
        <p:nvSpPr>
          <p:cNvPr id="129" name="Shape 129"/>
          <p:cNvSpPr txBox="1">
            <a:spLocks noGrp="1"/>
          </p:cNvSpPr>
          <p:nvPr>
            <p:ph type="body" idx="1"/>
          </p:nvPr>
        </p:nvSpPr>
        <p:spPr>
          <a:xfrm>
            <a:off x="413570" y="1124507"/>
            <a:ext cx="8497012" cy="4806615"/>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Life Plan  </a:t>
            </a:r>
            <a:r>
              <a:rPr lang="en-US" sz="2400" b="0" i="0" u="none" strike="noStrike" cap="none" baseline="0" dirty="0">
                <a:solidFill>
                  <a:schemeClr val="dk1"/>
                </a:solidFill>
                <a:latin typeface="Calibri"/>
                <a:ea typeface="Calibri"/>
                <a:cs typeface="Calibri"/>
                <a:sym typeface="Calibri"/>
              </a:rPr>
              <a:t>( Shaklee Life Strip and 2 canisters Shake )   $244.25 soy  $266.75 non-soy</a:t>
            </a:r>
          </a:p>
          <a:p>
            <a:pPr marL="0" marR="0" lvl="0" indent="0" algn="l" rtl="0">
              <a:spcBef>
                <a:spcPts val="48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Vitalizing Plan  </a:t>
            </a:r>
            <a:r>
              <a:rPr lang="en-US" sz="2400" b="0" i="0" u="none" strike="noStrike" cap="none" baseline="0" dirty="0">
                <a:solidFill>
                  <a:schemeClr val="dk1"/>
                </a:solidFill>
                <a:latin typeface="Calibri"/>
                <a:ea typeface="Calibri"/>
                <a:cs typeface="Calibri"/>
                <a:sym typeface="Calibri"/>
              </a:rPr>
              <a:t>( </a:t>
            </a:r>
            <a:r>
              <a:rPr lang="en-US" sz="2400" b="0" i="0" u="none" strike="noStrike" cap="none" baseline="0" dirty="0" err="1">
                <a:solidFill>
                  <a:schemeClr val="dk1"/>
                </a:solidFill>
                <a:latin typeface="Calibri"/>
                <a:ea typeface="Calibri"/>
                <a:cs typeface="Calibri"/>
                <a:sym typeface="Calibri"/>
              </a:rPr>
              <a:t>Vitalizer</a:t>
            </a:r>
            <a:r>
              <a:rPr lang="en-US" sz="2400" b="0" i="0" u="none" strike="noStrike" cap="none" baseline="0" dirty="0">
                <a:solidFill>
                  <a:schemeClr val="dk1"/>
                </a:solidFill>
                <a:latin typeface="Calibri"/>
                <a:ea typeface="Calibri"/>
                <a:cs typeface="Calibri"/>
                <a:sym typeface="Calibri"/>
              </a:rPr>
              <a:t> and 2 canisters of Shake)	 $ 159.95 soy   $183.65  non-soy</a:t>
            </a:r>
          </a:p>
          <a:p>
            <a:pPr marL="0" marR="0" lvl="0" indent="0" algn="l" rtl="0">
              <a:spcBef>
                <a:spcPts val="48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Essentials Plan </a:t>
            </a:r>
            <a:r>
              <a:rPr lang="en-US" sz="2400" b="0" i="0" u="none" strike="noStrike" cap="none" baseline="0" dirty="0">
                <a:solidFill>
                  <a:schemeClr val="dk1"/>
                </a:solidFill>
                <a:latin typeface="Calibri"/>
                <a:ea typeface="Calibri"/>
                <a:cs typeface="Calibri"/>
                <a:sym typeface="Calibri"/>
              </a:rPr>
              <a:t>(  Vita Lea 60 tabs, Omega 90 cap, Life Shake canister ) $69.45 to $76.45							                    </a:t>
            </a:r>
            <a:r>
              <a:rPr lang="en-US" sz="2400" b="0" i="0" u="none" strike="noStrike" cap="none" baseline="0" dirty="0" smtClean="0">
                <a:solidFill>
                  <a:schemeClr val="dk1"/>
                </a:solidFill>
                <a:latin typeface="Calibri"/>
                <a:ea typeface="Calibri"/>
                <a:cs typeface="Calibri"/>
                <a:sym typeface="Calibri"/>
              </a:rPr>
              <a:t>						</a:t>
            </a:r>
            <a:r>
              <a:rPr lang="en-US" sz="2400" b="0" i="0" u="none" strike="noStrike" cap="none" baseline="0" dirty="0" err="1" smtClean="0">
                <a:solidFill>
                  <a:schemeClr val="dk1"/>
                </a:solidFill>
                <a:latin typeface="Calibri"/>
                <a:ea typeface="Calibri"/>
                <a:cs typeface="Calibri"/>
                <a:sym typeface="Calibri"/>
              </a:rPr>
              <a:t>becky</a:t>
            </a:r>
            <a:endParaRPr lang="en-US" sz="2400" b="0" i="0" u="none" strike="noStrike" cap="none" baseline="0" dirty="0">
              <a:solidFill>
                <a:schemeClr val="dk1"/>
              </a:solidFill>
              <a:latin typeface="Calibri"/>
              <a:ea typeface="Calibri"/>
              <a:cs typeface="Calibri"/>
              <a:sym typeface="Calibri"/>
            </a:endParaRPr>
          </a:p>
          <a:p>
            <a:pPr marL="0" marR="0" lvl="0" indent="0" algn="l" rtl="0">
              <a:spcBef>
                <a:spcPts val="480"/>
              </a:spcBef>
              <a:buClr>
                <a:schemeClr val="dk1"/>
              </a:buClr>
              <a:buSzPct val="25000"/>
              <a:buFont typeface="Arial"/>
              <a:buNone/>
            </a:pPr>
            <a:r>
              <a:rPr lang="en-US" sz="2400" b="1" i="0" u="none" strike="noStrike" cap="none" baseline="0" dirty="0" smtClean="0">
                <a:solidFill>
                  <a:schemeClr val="dk1"/>
                </a:solidFill>
                <a:latin typeface="Calibri"/>
                <a:ea typeface="Calibri"/>
                <a:cs typeface="Calibri"/>
                <a:sym typeface="Calibri"/>
              </a:rPr>
              <a:t>Rx </a:t>
            </a:r>
            <a:r>
              <a:rPr lang="en-US" sz="2400" b="1" i="0" u="none" strike="noStrike" cap="none" baseline="0" dirty="0">
                <a:solidFill>
                  <a:schemeClr val="dk1"/>
                </a:solidFill>
                <a:latin typeface="Calibri"/>
                <a:ea typeface="Calibri"/>
                <a:cs typeface="Calibri"/>
                <a:sym typeface="Calibri"/>
              </a:rPr>
              <a:t>for Healthier Life   </a:t>
            </a:r>
            <a:r>
              <a:rPr lang="en-US" sz="2400" b="0" i="0" u="none" strike="noStrike" cap="none" baseline="0" dirty="0">
                <a:solidFill>
                  <a:schemeClr val="dk1"/>
                </a:solidFill>
                <a:latin typeface="Calibri"/>
                <a:ea typeface="Calibri"/>
                <a:cs typeface="Calibri"/>
                <a:sym typeface="Calibri"/>
              </a:rPr>
              <a:t>-- all versions 	(from $244.05  to $261.61 )</a:t>
            </a:r>
          </a:p>
          <a:p>
            <a:pPr marL="0" marR="0" lvl="0" indent="0" algn="l" rtl="0">
              <a:spcBef>
                <a:spcPts val="48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Shaklee Life Shake Family Pack   </a:t>
            </a:r>
            <a:r>
              <a:rPr lang="en-US" sz="2400" b="0" i="0" u="none" strike="noStrike" cap="none" baseline="0" dirty="0">
                <a:solidFill>
                  <a:schemeClr val="dk1"/>
                </a:solidFill>
                <a:latin typeface="Calibri"/>
                <a:ea typeface="Calibri"/>
                <a:cs typeface="Calibri"/>
                <a:sym typeface="Calibri"/>
              </a:rPr>
              <a:t>( 2 bags of Life Shake )     $159.95 soy  or $204.95 non-soy</a:t>
            </a:r>
            <a:r>
              <a:rPr lang="en-US" sz="2000" b="0" i="0" u="none" strike="noStrike" cap="none" baseline="0" dirty="0">
                <a:solidFill>
                  <a:schemeClr val="dk1"/>
                </a:solidFill>
                <a:latin typeface="Calibri"/>
                <a:ea typeface="Calibri"/>
                <a:cs typeface="Calibri"/>
                <a:sym typeface="Calibri"/>
              </a:rPr>
              <a:t>( save additional  $11 by ordering on </a:t>
            </a:r>
            <a:r>
              <a:rPr lang="en-US" sz="2000" b="0" i="0" u="none" strike="noStrike" cap="none" baseline="0" dirty="0" err="1">
                <a:solidFill>
                  <a:schemeClr val="dk1"/>
                </a:solidFill>
                <a:latin typeface="Calibri"/>
                <a:ea typeface="Calibri"/>
                <a:cs typeface="Calibri"/>
                <a:sym typeface="Calibri"/>
              </a:rPr>
              <a:t>autoship</a:t>
            </a:r>
            <a:r>
              <a:rPr lang="en-US" sz="2000" b="0" i="0" u="none" strike="noStrike" cap="none" baseline="0" dirty="0">
                <a:solidFill>
                  <a:schemeClr val="dk1"/>
                </a:solidFill>
                <a:latin typeface="Calibri"/>
                <a:ea typeface="Calibri"/>
                <a:cs typeface="Calibri"/>
                <a:sym typeface="Calibri"/>
              </a:rPr>
              <a:t> ) </a:t>
            </a:r>
          </a:p>
          <a:p>
            <a:pPr marL="0" marR="0" lvl="0" indent="0" algn="l" rtl="0">
              <a:spcBef>
                <a:spcPts val="48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Shaklee 180 </a:t>
            </a:r>
            <a:r>
              <a:rPr lang="en-US" sz="2400" b="1" i="0" u="none" strike="noStrike" cap="none" baseline="0" dirty="0" err="1">
                <a:solidFill>
                  <a:schemeClr val="dk1"/>
                </a:solidFill>
                <a:latin typeface="Calibri"/>
                <a:ea typeface="Calibri"/>
                <a:cs typeface="Calibri"/>
                <a:sym typeface="Calibri"/>
              </a:rPr>
              <a:t>TurnAround</a:t>
            </a:r>
            <a:r>
              <a:rPr lang="en-US" sz="2400" b="1" i="0" u="none" strike="noStrike" cap="none" baseline="0" dirty="0">
                <a:solidFill>
                  <a:schemeClr val="dk1"/>
                </a:solidFill>
                <a:latin typeface="Calibri"/>
                <a:ea typeface="Calibri"/>
                <a:cs typeface="Calibri"/>
                <a:sym typeface="Calibri"/>
              </a:rPr>
              <a:t> Kit   </a:t>
            </a:r>
            <a:r>
              <a:rPr lang="en-US" sz="2400" b="0" i="0" u="none" strike="noStrike" cap="none" baseline="0" dirty="0">
                <a:solidFill>
                  <a:schemeClr val="dk1"/>
                </a:solidFill>
                <a:latin typeface="Calibri"/>
                <a:ea typeface="Calibri"/>
                <a:cs typeface="Calibri"/>
                <a:sym typeface="Calibri"/>
              </a:rPr>
              <a:t>$ 269.95 soy  or  $305.50 non-soy</a:t>
            </a:r>
          </a:p>
        </p:txBody>
      </p:sp>
      <p:sp>
        <p:nvSpPr>
          <p:cNvPr id="130" name="Shape 130"/>
          <p:cNvSpPr txBox="1"/>
          <p:nvPr/>
        </p:nvSpPr>
        <p:spPr>
          <a:xfrm>
            <a:off x="745593" y="5638800"/>
            <a:ext cx="7740923" cy="830996"/>
          </a:xfrm>
          <a:prstGeom prst="rect">
            <a:avLst/>
          </a:prstGeom>
          <a:noFill/>
          <a:ln w="57150" cap="flat" cmpd="sng">
            <a:solidFill>
              <a:schemeClr val="accent5">
                <a:lumMod val="60000"/>
                <a:lumOff val="40000"/>
              </a:schemeClr>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Tip – To save our members even more – add cleaning  and laundry products to the Free shipping order </a:t>
            </a:r>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Shape 135"/>
          <p:cNvPicPr preferRelativeResize="0"/>
          <p:nvPr/>
        </p:nvPicPr>
        <p:blipFill rotWithShape="1">
          <a:blip r:embed="rId3">
            <a:alphaModFix/>
          </a:blip>
          <a:srcRect/>
          <a:stretch/>
        </p:blipFill>
        <p:spPr>
          <a:xfrm>
            <a:off x="601572" y="1902941"/>
            <a:ext cx="1554025" cy="1463546"/>
          </a:xfrm>
          <a:prstGeom prst="rect">
            <a:avLst/>
          </a:prstGeom>
          <a:noFill/>
          <a:ln>
            <a:noFill/>
          </a:ln>
        </p:spPr>
      </p:pic>
      <p:pic>
        <p:nvPicPr>
          <p:cNvPr id="136" name="Shape 136"/>
          <p:cNvPicPr preferRelativeResize="0"/>
          <p:nvPr/>
        </p:nvPicPr>
        <p:blipFill rotWithShape="1">
          <a:blip r:embed="rId4">
            <a:alphaModFix/>
          </a:blip>
          <a:srcRect/>
          <a:stretch/>
        </p:blipFill>
        <p:spPr>
          <a:xfrm>
            <a:off x="6441560" y="1738002"/>
            <a:ext cx="1378697" cy="1721419"/>
          </a:xfrm>
          <a:prstGeom prst="rect">
            <a:avLst/>
          </a:prstGeom>
          <a:noFill/>
          <a:ln>
            <a:noFill/>
          </a:ln>
        </p:spPr>
      </p:pic>
      <p:pic>
        <p:nvPicPr>
          <p:cNvPr id="137" name="Shape 137"/>
          <p:cNvPicPr preferRelativeResize="0"/>
          <p:nvPr/>
        </p:nvPicPr>
        <p:blipFill rotWithShape="1">
          <a:blip r:embed="rId5">
            <a:alphaModFix/>
          </a:blip>
          <a:srcRect/>
          <a:stretch/>
        </p:blipFill>
        <p:spPr>
          <a:xfrm>
            <a:off x="4887667" y="4512121"/>
            <a:ext cx="3972791" cy="2345883"/>
          </a:xfrm>
          <a:prstGeom prst="rect">
            <a:avLst/>
          </a:prstGeom>
          <a:noFill/>
          <a:ln>
            <a:noFill/>
          </a:ln>
        </p:spPr>
      </p:pic>
      <p:pic>
        <p:nvPicPr>
          <p:cNvPr id="138" name="Shape 138"/>
          <p:cNvPicPr preferRelativeResize="0"/>
          <p:nvPr/>
        </p:nvPicPr>
        <p:blipFill rotWithShape="1">
          <a:blip r:embed="rId6">
            <a:alphaModFix/>
          </a:blip>
          <a:srcRect/>
          <a:stretch/>
        </p:blipFill>
        <p:spPr>
          <a:xfrm>
            <a:off x="651689" y="4796217"/>
            <a:ext cx="2368636" cy="2061787"/>
          </a:xfrm>
          <a:prstGeom prst="rect">
            <a:avLst/>
          </a:prstGeom>
          <a:noFill/>
          <a:ln>
            <a:noFill/>
          </a:ln>
        </p:spPr>
      </p:pic>
      <p:pic>
        <p:nvPicPr>
          <p:cNvPr id="139" name="Shape 139"/>
          <p:cNvPicPr preferRelativeResize="0"/>
          <p:nvPr/>
        </p:nvPicPr>
        <p:blipFill rotWithShape="1">
          <a:blip r:embed="rId7">
            <a:alphaModFix/>
          </a:blip>
          <a:srcRect/>
          <a:stretch/>
        </p:blipFill>
        <p:spPr>
          <a:xfrm>
            <a:off x="5916776" y="3058222"/>
            <a:ext cx="1389649" cy="1896846"/>
          </a:xfrm>
          <a:prstGeom prst="rect">
            <a:avLst/>
          </a:prstGeom>
          <a:noFill/>
          <a:ln>
            <a:noFill/>
          </a:ln>
        </p:spPr>
      </p:pic>
      <p:pic>
        <p:nvPicPr>
          <p:cNvPr id="140" name="Shape 140"/>
          <p:cNvPicPr preferRelativeResize="0"/>
          <p:nvPr/>
        </p:nvPicPr>
        <p:blipFill rotWithShape="1">
          <a:blip r:embed="rId8">
            <a:alphaModFix/>
          </a:blip>
          <a:srcRect/>
          <a:stretch/>
        </p:blipFill>
        <p:spPr>
          <a:xfrm>
            <a:off x="965000" y="3258750"/>
            <a:ext cx="1453765" cy="1662711"/>
          </a:xfrm>
          <a:prstGeom prst="rect">
            <a:avLst/>
          </a:prstGeom>
          <a:noFill/>
          <a:ln>
            <a:noFill/>
          </a:ln>
        </p:spPr>
      </p:pic>
      <p:pic>
        <p:nvPicPr>
          <p:cNvPr id="141" name="Shape 141"/>
          <p:cNvPicPr preferRelativeResize="0"/>
          <p:nvPr/>
        </p:nvPicPr>
        <p:blipFill rotWithShape="1">
          <a:blip r:embed="rId9">
            <a:alphaModFix/>
          </a:blip>
          <a:srcRect/>
          <a:stretch/>
        </p:blipFill>
        <p:spPr>
          <a:xfrm>
            <a:off x="3195777" y="1353636"/>
            <a:ext cx="1892401" cy="1949845"/>
          </a:xfrm>
          <a:prstGeom prst="rect">
            <a:avLst/>
          </a:prstGeom>
          <a:noFill/>
          <a:ln>
            <a:noFill/>
          </a:ln>
        </p:spPr>
      </p:pic>
      <p:sp>
        <p:nvSpPr>
          <p:cNvPr id="142" name="Shape 142"/>
          <p:cNvSpPr txBox="1">
            <a:spLocks noGrp="1"/>
          </p:cNvSpPr>
          <p:nvPr>
            <p:ph type="title"/>
          </p:nvPr>
        </p:nvSpPr>
        <p:spPr>
          <a:xfrm>
            <a:off x="601572" y="344357"/>
            <a:ext cx="7920516" cy="787970"/>
          </a:xfrm>
          <a:prstGeom prst="rect">
            <a:avLst/>
          </a:prstGeom>
          <a:noFill/>
          <a:ln w="9525" cap="flat" cmpd="sng">
            <a:solidFill>
              <a:srgbClr val="36609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1" i="0" u="none" strike="noStrike" cap="none" baseline="0">
                <a:solidFill>
                  <a:schemeClr val="dk1"/>
                </a:solidFill>
                <a:latin typeface="Calibri"/>
                <a:ea typeface="Calibri"/>
                <a:cs typeface="Calibri"/>
                <a:sym typeface="Calibri"/>
              </a:rPr>
              <a:t>Free Shipping </a:t>
            </a:r>
            <a:r>
              <a:rPr lang="en-US" sz="3240" b="1" i="1" u="sng" strike="noStrike" cap="none" baseline="0">
                <a:solidFill>
                  <a:schemeClr val="dk1"/>
                </a:solidFill>
                <a:latin typeface="Calibri"/>
                <a:ea typeface="Calibri"/>
                <a:cs typeface="Calibri"/>
                <a:sym typeface="Calibri"/>
              </a:rPr>
              <a:t>AND</a:t>
            </a:r>
            <a:r>
              <a:rPr lang="en-US" sz="3240" b="1" i="0" u="none" strike="noStrike" cap="none" baseline="0">
                <a:solidFill>
                  <a:schemeClr val="dk1"/>
                </a:solidFill>
                <a:latin typeface="Calibri"/>
                <a:ea typeface="Calibri"/>
                <a:cs typeface="Calibri"/>
                <a:sym typeface="Calibri"/>
              </a:rPr>
              <a:t> Free Membership Options</a:t>
            </a:r>
          </a:p>
        </p:txBody>
      </p:sp>
      <p:sp>
        <p:nvSpPr>
          <p:cNvPr id="143" name="Shape 143"/>
          <p:cNvSpPr txBox="1">
            <a:spLocks noGrp="1"/>
          </p:cNvSpPr>
          <p:nvPr>
            <p:ph type="body" idx="1"/>
          </p:nvPr>
        </p:nvSpPr>
        <p:spPr>
          <a:xfrm>
            <a:off x="363441" y="1437201"/>
            <a:ext cx="8497009" cy="5420807"/>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Life Plan</a:t>
            </a:r>
            <a:r>
              <a:rPr lang="en-US" sz="2400" b="0" i="0" u="none" strike="noStrike" cap="none" baseline="0" dirty="0">
                <a:solidFill>
                  <a:schemeClr val="dk1"/>
                </a:solidFill>
                <a:latin typeface="Calibri"/>
                <a:ea typeface="Calibri"/>
                <a:cs typeface="Calibri"/>
                <a:sym typeface="Calibri"/>
              </a:rPr>
              <a:t>(166PV) </a:t>
            </a:r>
            <a:r>
              <a:rPr lang="en-US" sz="2400" b="1" i="0" u="none" strike="noStrike" cap="none" baseline="0" dirty="0">
                <a:solidFill>
                  <a:schemeClr val="dk1"/>
                </a:solidFill>
                <a:latin typeface="Calibri"/>
                <a:ea typeface="Calibri"/>
                <a:cs typeface="Calibri"/>
                <a:sym typeface="Calibri"/>
              </a:rPr>
              <a:t>Vitalizing Plan</a:t>
            </a:r>
            <a:r>
              <a:rPr lang="en-US" sz="2400" b="0" i="0" u="none" strike="noStrike" cap="none" baseline="0" dirty="0">
                <a:solidFill>
                  <a:schemeClr val="dk1"/>
                </a:solidFill>
                <a:latin typeface="Calibri"/>
                <a:ea typeface="Calibri"/>
                <a:cs typeface="Calibri"/>
                <a:sym typeface="Calibri"/>
              </a:rPr>
              <a:t>(111PV)  </a:t>
            </a:r>
            <a:r>
              <a:rPr lang="en-US" sz="2400" b="1" i="0" u="none" strike="noStrike" cap="none" baseline="0" dirty="0">
                <a:solidFill>
                  <a:schemeClr val="dk1"/>
                </a:solidFill>
                <a:latin typeface="Calibri"/>
                <a:ea typeface="Calibri"/>
                <a:cs typeface="Calibri"/>
                <a:sym typeface="Calibri"/>
              </a:rPr>
              <a:t>Essentials Plan </a:t>
            </a:r>
            <a:r>
              <a:rPr lang="en-US" sz="2400" b="0" i="0" u="none" strike="noStrike" cap="none" baseline="0" dirty="0">
                <a:solidFill>
                  <a:schemeClr val="dk1"/>
                </a:solidFill>
                <a:latin typeface="Calibri"/>
                <a:ea typeface="Calibri"/>
                <a:cs typeface="Calibri"/>
                <a:sym typeface="Calibri"/>
              </a:rPr>
              <a:t>(55PV)	</a:t>
            </a:r>
            <a:r>
              <a:rPr lang="en-US" sz="2400" b="1" i="0" u="none" strike="noStrike" cap="none" baseline="0" dirty="0">
                <a:solidFill>
                  <a:schemeClr val="dk1"/>
                </a:solidFill>
                <a:latin typeface="Calibri"/>
                <a:ea typeface="Calibri"/>
                <a:cs typeface="Calibri"/>
                <a:sym typeface="Calibri"/>
              </a:rPr>
              <a:t>											</a:t>
            </a:r>
          </a:p>
          <a:p>
            <a:pPr marL="0" marR="0" lvl="0" indent="0" algn="l" rtl="0">
              <a:spcBef>
                <a:spcPts val="360"/>
              </a:spcBef>
              <a:buClr>
                <a:schemeClr val="dk1"/>
              </a:buClr>
              <a:buFont typeface="Arial"/>
              <a:buNone/>
            </a:pPr>
            <a:endParaRPr sz="1800" b="0" i="0" u="none" strike="noStrike" cap="none" baseline="0" dirty="0">
              <a:solidFill>
                <a:schemeClr val="dk1"/>
              </a:solidFill>
              <a:latin typeface="Calibri"/>
              <a:ea typeface="Calibri"/>
              <a:cs typeface="Calibri"/>
              <a:sym typeface="Calibri"/>
            </a:endParaRPr>
          </a:p>
          <a:p>
            <a:pPr marL="0" marR="0" lvl="0" indent="0" algn="l" rtl="0">
              <a:spcBef>
                <a:spcPts val="360"/>
              </a:spcBef>
              <a:buClr>
                <a:schemeClr val="dk1"/>
              </a:buClr>
              <a:buFont typeface="Arial"/>
              <a:buNone/>
            </a:pPr>
            <a:endParaRPr sz="1800" b="0" i="0" u="none" strike="noStrike" cap="none" baseline="0" dirty="0">
              <a:solidFill>
                <a:schemeClr val="dk1"/>
              </a:solidFill>
              <a:latin typeface="Calibri"/>
              <a:ea typeface="Calibri"/>
              <a:cs typeface="Calibri"/>
              <a:sym typeface="Calibri"/>
            </a:endParaRPr>
          </a:p>
          <a:p>
            <a:pPr marL="0" marR="0" lvl="0" indent="0" algn="l" rtl="0">
              <a:spcBef>
                <a:spcPts val="360"/>
              </a:spcBef>
              <a:buClr>
                <a:schemeClr val="dk1"/>
              </a:buClr>
              <a:buFont typeface="Arial"/>
              <a:buNone/>
            </a:pPr>
            <a:endParaRPr sz="1800" b="1" i="0" u="none" strike="noStrike" cap="none" baseline="0" dirty="0">
              <a:solidFill>
                <a:schemeClr val="dk1"/>
              </a:solidFill>
              <a:latin typeface="Calibri"/>
              <a:ea typeface="Calibri"/>
              <a:cs typeface="Calibri"/>
              <a:sym typeface="Calibri"/>
            </a:endParaRPr>
          </a:p>
          <a:p>
            <a:pPr marL="0" marR="0" lvl="0" indent="0" algn="l" rtl="0">
              <a:spcBef>
                <a:spcPts val="480"/>
              </a:spcBef>
              <a:buClr>
                <a:schemeClr val="dk1"/>
              </a:buClr>
              <a:buSzPct val="25000"/>
              <a:buFont typeface="Arial"/>
              <a:buNone/>
            </a:pPr>
            <a:r>
              <a:rPr lang="en-US" sz="2000" b="1" i="0" u="none" strike="noStrike" cap="none" baseline="0" dirty="0">
                <a:solidFill>
                  <a:schemeClr val="dk1"/>
                </a:solidFill>
                <a:latin typeface="Calibri"/>
                <a:ea typeface="Calibri"/>
                <a:cs typeface="Calibri"/>
                <a:sym typeface="Calibri"/>
              </a:rPr>
              <a:t>Rx for a Healthier Life </a:t>
            </a:r>
            <a:r>
              <a:rPr lang="en-US" sz="2400" b="1" i="0" u="none" strike="noStrike" cap="none" baseline="0" dirty="0">
                <a:solidFill>
                  <a:schemeClr val="dk1"/>
                </a:solidFill>
                <a:latin typeface="Calibri"/>
                <a:ea typeface="Calibri"/>
                <a:cs typeface="Calibri"/>
                <a:sym typeface="Calibri"/>
              </a:rPr>
              <a:t>	   		</a:t>
            </a:r>
            <a:r>
              <a:rPr lang="en-US" sz="2400" b="1" i="0" u="none" strike="noStrike" cap="none" baseline="0" dirty="0" smtClean="0">
                <a:solidFill>
                  <a:schemeClr val="dk1"/>
                </a:solidFill>
                <a:latin typeface="Calibri"/>
                <a:ea typeface="Calibri"/>
                <a:cs typeface="Calibri"/>
                <a:sym typeface="Calibri"/>
              </a:rPr>
              <a:t>	</a:t>
            </a:r>
            <a:r>
              <a:rPr lang="en-US" sz="2000" b="1" i="0" u="none" strike="noStrike" cap="none" baseline="0" dirty="0" smtClean="0">
                <a:solidFill>
                  <a:schemeClr val="dk1"/>
                </a:solidFill>
                <a:latin typeface="Calibri"/>
                <a:ea typeface="Calibri"/>
                <a:cs typeface="Calibri"/>
                <a:sym typeface="Calibri"/>
              </a:rPr>
              <a:t>Rx </a:t>
            </a:r>
            <a:r>
              <a:rPr lang="en-US" sz="2000" b="1" i="0" u="none" strike="noStrike" cap="none" baseline="0" dirty="0">
                <a:solidFill>
                  <a:schemeClr val="dk1"/>
                </a:solidFill>
                <a:latin typeface="Calibri"/>
                <a:ea typeface="Calibri"/>
                <a:cs typeface="Calibri"/>
                <a:sym typeface="Calibri"/>
              </a:rPr>
              <a:t>for a Healthier </a:t>
            </a:r>
            <a:r>
              <a:rPr lang="en-US" sz="2000" b="1" i="0" u="none" strike="noStrike" cap="none" baseline="0" dirty="0" err="1" smtClean="0">
                <a:solidFill>
                  <a:schemeClr val="dk1"/>
                </a:solidFill>
                <a:latin typeface="Calibri"/>
                <a:ea typeface="Calibri"/>
                <a:cs typeface="Calibri"/>
                <a:sym typeface="Calibri"/>
              </a:rPr>
              <a:t>LifeStrip</a:t>
            </a:r>
            <a:r>
              <a:rPr lang="en-US" sz="2000" b="1" i="0" u="none" strike="noStrike" cap="none" baseline="0" dirty="0" smtClean="0">
                <a:solidFill>
                  <a:schemeClr val="dk1"/>
                </a:solidFill>
                <a:latin typeface="Calibri"/>
                <a:ea typeface="Calibri"/>
                <a:cs typeface="Calibri"/>
                <a:sym typeface="Calibri"/>
              </a:rPr>
              <a:t> </a:t>
            </a:r>
            <a:r>
              <a:rPr lang="en-US" sz="2000" b="0" i="0" u="none" strike="noStrike" cap="none" baseline="0" dirty="0">
                <a:solidFill>
                  <a:schemeClr val="dk1"/>
                </a:solidFill>
                <a:latin typeface="Calibri"/>
                <a:ea typeface="Calibri"/>
                <a:cs typeface="Calibri"/>
                <a:sym typeface="Calibri"/>
              </a:rPr>
              <a:t>(172PV) </a:t>
            </a:r>
            <a:r>
              <a:rPr lang="en-US" sz="2000" b="1" i="0" u="none" strike="noStrike" cap="none" baseline="0" dirty="0">
                <a:solidFill>
                  <a:schemeClr val="dk1"/>
                </a:solidFill>
                <a:latin typeface="Calibri"/>
                <a:ea typeface="Calibri"/>
                <a:cs typeface="Calibri"/>
                <a:sym typeface="Calibri"/>
              </a:rPr>
              <a:t>	 </a:t>
            </a:r>
            <a:r>
              <a:rPr lang="en-US" sz="2000" b="1" i="0" u="none" strike="noStrike" cap="none" baseline="0" dirty="0" smtClean="0">
                <a:solidFill>
                  <a:schemeClr val="dk1"/>
                </a:solidFill>
                <a:latin typeface="Calibri"/>
                <a:ea typeface="Calibri"/>
                <a:cs typeface="Calibri"/>
                <a:sym typeface="Calibri"/>
              </a:rPr>
              <a:t>with Life Strip   </a:t>
            </a:r>
            <a:r>
              <a:rPr lang="en-US" sz="2000" b="1" i="0" u="none" strike="noStrike" cap="none" baseline="0" dirty="0">
                <a:solidFill>
                  <a:schemeClr val="dk1"/>
                </a:solidFill>
                <a:latin typeface="Calibri"/>
                <a:ea typeface="Calibri"/>
                <a:cs typeface="Calibri"/>
                <a:sym typeface="Calibri"/>
              </a:rPr>
              <a:t>					</a:t>
            </a:r>
            <a:r>
              <a:rPr lang="en-US" sz="2000" b="1" i="0" u="none" strike="noStrike" cap="none" baseline="0" dirty="0" err="1" smtClean="0">
                <a:solidFill>
                  <a:schemeClr val="dk1"/>
                </a:solidFill>
                <a:latin typeface="Calibri"/>
                <a:ea typeface="Calibri"/>
                <a:cs typeface="Calibri"/>
                <a:sym typeface="Calibri"/>
              </a:rPr>
              <a:t>Vitalizer</a:t>
            </a:r>
            <a:r>
              <a:rPr lang="en-US" sz="2000" b="0" i="0" u="none" strike="noStrike" cap="none" baseline="0" dirty="0" smtClean="0">
                <a:solidFill>
                  <a:schemeClr val="dk1"/>
                </a:solidFill>
                <a:latin typeface="Calibri"/>
                <a:ea typeface="Calibri"/>
                <a:cs typeface="Calibri"/>
                <a:sym typeface="Calibri"/>
              </a:rPr>
              <a:t> </a:t>
            </a:r>
            <a:r>
              <a:rPr lang="en-US" sz="2000" b="0" i="0" u="none" strike="noStrike" cap="none" baseline="0" dirty="0">
                <a:solidFill>
                  <a:schemeClr val="dk1"/>
                </a:solidFill>
                <a:latin typeface="Calibri"/>
                <a:ea typeface="Calibri"/>
                <a:cs typeface="Calibri"/>
                <a:sym typeface="Calibri"/>
              </a:rPr>
              <a:t>(168PV)</a:t>
            </a:r>
          </a:p>
          <a:p>
            <a:pPr marL="0" marR="0" lvl="0" indent="0" algn="l" rtl="0">
              <a:spcBef>
                <a:spcPts val="400"/>
              </a:spcBef>
              <a:buClr>
                <a:schemeClr val="dk1"/>
              </a:buClr>
              <a:buSzPct val="25000"/>
              <a:buFont typeface="Arial"/>
              <a:buNone/>
            </a:pPr>
            <a:r>
              <a:rPr lang="en-US" sz="2000" b="0" i="0" u="none" strike="noStrike" cap="none" baseline="0" dirty="0">
                <a:solidFill>
                  <a:schemeClr val="dk1"/>
                </a:solidFill>
                <a:latin typeface="Calibri"/>
                <a:ea typeface="Calibri"/>
                <a:cs typeface="Calibri"/>
                <a:sym typeface="Calibri"/>
              </a:rPr>
              <a:t>                                                    </a:t>
            </a:r>
          </a:p>
          <a:p>
            <a:pPr marL="514350" marR="0" lvl="0" indent="-400050" algn="l" rtl="0">
              <a:spcBef>
                <a:spcPts val="360"/>
              </a:spcBef>
              <a:buClr>
                <a:schemeClr val="dk1"/>
              </a:buClr>
              <a:buFont typeface="Calibri"/>
              <a:buNone/>
            </a:pPr>
            <a:endParaRPr sz="1800" b="1" i="0" u="none" strike="noStrike" cap="none" baseline="0" dirty="0">
              <a:solidFill>
                <a:schemeClr val="dk1"/>
              </a:solidFill>
              <a:latin typeface="Calibri"/>
              <a:ea typeface="Calibri"/>
              <a:cs typeface="Calibri"/>
              <a:sym typeface="Calibri"/>
            </a:endParaRPr>
          </a:p>
          <a:p>
            <a:pPr marL="0" marR="0" lvl="0" indent="0" algn="l" rtl="0">
              <a:spcBef>
                <a:spcPts val="360"/>
              </a:spcBef>
              <a:buClr>
                <a:schemeClr val="dk1"/>
              </a:buClr>
              <a:buFont typeface="Arial"/>
              <a:buNone/>
            </a:pPr>
            <a:endParaRPr sz="1800" b="1" i="0" u="none" strike="noStrike" cap="none" baseline="0" dirty="0">
              <a:solidFill>
                <a:schemeClr val="dk1"/>
              </a:solidFill>
              <a:latin typeface="Calibri"/>
              <a:ea typeface="Calibri"/>
              <a:cs typeface="Calibri"/>
              <a:sym typeface="Calibri"/>
            </a:endParaRPr>
          </a:p>
          <a:p>
            <a:pPr marL="0" marR="0" lvl="0" indent="0" algn="l" rtl="0">
              <a:spcBef>
                <a:spcPts val="48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Turnaround Kit </a:t>
            </a:r>
            <a:r>
              <a:rPr lang="en-US" sz="2400" b="0" i="0" u="none" strike="noStrike" cap="none" baseline="0" dirty="0">
                <a:solidFill>
                  <a:schemeClr val="dk1"/>
                </a:solidFill>
                <a:latin typeface="Calibri"/>
                <a:ea typeface="Calibri"/>
                <a:cs typeface="Calibri"/>
                <a:sym typeface="Calibri"/>
              </a:rPr>
              <a:t> (172 PV)						</a:t>
            </a:r>
            <a:r>
              <a:rPr lang="en-US" sz="2400" b="1" i="0" u="none" strike="noStrike" cap="none" baseline="0" dirty="0">
                <a:solidFill>
                  <a:schemeClr val="dk1"/>
                </a:solidFill>
                <a:latin typeface="Calibri"/>
                <a:ea typeface="Calibri"/>
                <a:cs typeface="Calibri"/>
                <a:sym typeface="Calibri"/>
              </a:rPr>
              <a:t>Any Gold Kit</a:t>
            </a:r>
          </a:p>
        </p:txBody>
      </p:sp>
      <p:pic>
        <p:nvPicPr>
          <p:cNvPr id="144" name="Shape 144"/>
          <p:cNvPicPr preferRelativeResize="0"/>
          <p:nvPr/>
        </p:nvPicPr>
        <p:blipFill rotWithShape="1">
          <a:blip r:embed="rId10">
            <a:alphaModFix/>
          </a:blip>
          <a:srcRect/>
          <a:stretch/>
        </p:blipFill>
        <p:spPr>
          <a:xfrm>
            <a:off x="6409339" y="1847065"/>
            <a:ext cx="1443158" cy="1443158"/>
          </a:xfrm>
          <a:prstGeom prst="rect">
            <a:avLst/>
          </a:prstGeom>
          <a:noFill/>
          <a:ln>
            <a:noFill/>
          </a:ln>
        </p:spPr>
      </p:pic>
      <p:pic>
        <p:nvPicPr>
          <p:cNvPr id="145" name="Shape 145"/>
          <p:cNvPicPr preferRelativeResize="0"/>
          <p:nvPr/>
        </p:nvPicPr>
        <p:blipFill rotWithShape="1">
          <a:blip r:embed="rId11">
            <a:alphaModFix/>
          </a:blip>
          <a:srcRect/>
          <a:stretch/>
        </p:blipFill>
        <p:spPr>
          <a:xfrm>
            <a:off x="3499439" y="3258760"/>
            <a:ext cx="1765662" cy="1765662"/>
          </a:xfrm>
          <a:prstGeom prst="rect">
            <a:avLst/>
          </a:prstGeom>
          <a:noFill/>
          <a:ln>
            <a:noFill/>
          </a:ln>
        </p:spPr>
      </p:pic>
      <p:sp>
        <p:nvSpPr>
          <p:cNvPr id="146" name="Shape 146"/>
          <p:cNvSpPr/>
          <p:nvPr/>
        </p:nvSpPr>
        <p:spPr>
          <a:xfrm>
            <a:off x="2616291" y="4447862"/>
            <a:ext cx="3594402"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b="1" i="0" u="none" strike="noStrike" cap="none" baseline="0">
                <a:solidFill>
                  <a:schemeClr val="dk1"/>
                </a:solidFill>
                <a:latin typeface="Calibri"/>
                <a:ea typeface="Calibri"/>
                <a:cs typeface="Calibri"/>
                <a:sym typeface="Calibri"/>
              </a:rPr>
              <a:t>Family Shake Pack (111PV</a:t>
            </a:r>
            <a:r>
              <a:rPr lang="en-US" sz="2400" b="0" i="0" u="none" strike="noStrike" cap="none" baseline="0">
                <a:solidFill>
                  <a:schemeClr val="dk1"/>
                </a:solidFill>
                <a:latin typeface="Calibri"/>
                <a:ea typeface="Calibri"/>
                <a:cs typeface="Calibri"/>
                <a:sym typeface="Calibri"/>
              </a:rPr>
              <a:t>)</a:t>
            </a:r>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899" y="365125"/>
            <a:ext cx="8619699" cy="1423011"/>
          </a:xfrm>
          <a:ln w="38100">
            <a:solidFill>
              <a:srgbClr val="FF0000"/>
            </a:solidFill>
          </a:ln>
        </p:spPr>
        <p:txBody>
          <a:bodyPr>
            <a:normAutofit fontScale="90000"/>
          </a:bodyPr>
          <a:lstStyle/>
          <a:p>
            <a:r>
              <a:rPr lang="en-US" sz="3600" b="1" dirty="0" smtClean="0"/>
              <a:t>$10 Deals—</a:t>
            </a:r>
            <a:r>
              <a:rPr lang="en-US" sz="3200" b="1" dirty="0" smtClean="0"/>
              <a:t/>
            </a:r>
            <a:br>
              <a:rPr lang="en-US" sz="3200" b="1" dirty="0" smtClean="0"/>
            </a:br>
            <a:r>
              <a:rPr lang="en-US" sz="3100" b="1" dirty="0" smtClean="0"/>
              <a:t>With the Purchase of  these 3 Collections ( all can be customized with flavor of shake and </a:t>
            </a:r>
            <a:r>
              <a:rPr lang="en-US" sz="3100" b="1" dirty="0" err="1" smtClean="0"/>
              <a:t>Vitalizer</a:t>
            </a:r>
            <a:r>
              <a:rPr lang="en-US" sz="3100" b="1" dirty="0" smtClean="0"/>
              <a:t> options)</a:t>
            </a:r>
            <a:endParaRPr lang="en-US" sz="3100" b="1" dirty="0"/>
          </a:p>
        </p:txBody>
      </p:sp>
      <p:sp>
        <p:nvSpPr>
          <p:cNvPr id="3" name="Content Placeholder 2"/>
          <p:cNvSpPr>
            <a:spLocks noGrp="1"/>
          </p:cNvSpPr>
          <p:nvPr>
            <p:ph idx="1"/>
          </p:nvPr>
        </p:nvSpPr>
        <p:spPr>
          <a:xfrm>
            <a:off x="628650" y="2018071"/>
            <a:ext cx="7886700" cy="4641743"/>
          </a:xfrm>
        </p:spPr>
        <p:txBody>
          <a:bodyPr>
            <a:normAutofit fontScale="62500" lnSpcReduction="20000"/>
          </a:bodyPr>
          <a:lstStyle/>
          <a:p>
            <a:pPr marL="0" indent="0">
              <a:buNone/>
            </a:pPr>
            <a:r>
              <a:rPr lang="en-US" sz="2400" dirty="0" smtClean="0"/>
              <a:t> </a:t>
            </a:r>
            <a:r>
              <a:rPr lang="en-US" sz="2400" b="1" dirty="0" smtClean="0"/>
              <a:t>Deal # 1 </a:t>
            </a:r>
          </a:p>
          <a:p>
            <a:r>
              <a:rPr lang="en-US" sz="2600" b="1" dirty="0" smtClean="0"/>
              <a:t>Life Plan   #</a:t>
            </a:r>
            <a:r>
              <a:rPr lang="en-US" sz="2600" b="1" dirty="0"/>
              <a:t>89383 </a:t>
            </a:r>
            <a:endParaRPr lang="en-US" sz="2600" b="1" dirty="0" smtClean="0"/>
          </a:p>
          <a:p>
            <a:pPr marL="0" indent="0">
              <a:buNone/>
            </a:pPr>
            <a:r>
              <a:rPr lang="en-US" sz="2800" dirty="0" smtClean="0"/>
              <a:t>	</a:t>
            </a:r>
            <a:r>
              <a:rPr lang="en-US" sz="2600" dirty="0" smtClean="0"/>
              <a:t>(Life Shake (30 day supply) and Life Strip)</a:t>
            </a:r>
          </a:p>
          <a:p>
            <a:r>
              <a:rPr lang="en-US" sz="2600" b="1" dirty="0" smtClean="0"/>
              <a:t>Rx for Healthier Life with Life Strip  #89401</a:t>
            </a:r>
          </a:p>
          <a:p>
            <a:pPr marL="0" indent="0">
              <a:buNone/>
            </a:pPr>
            <a:r>
              <a:rPr lang="en-US" sz="2400" dirty="0" smtClean="0"/>
              <a:t>	(</a:t>
            </a:r>
            <a:r>
              <a:rPr lang="en-US" sz="2400" dirty="0" err="1" smtClean="0"/>
              <a:t>Nutriferon</a:t>
            </a:r>
            <a:r>
              <a:rPr lang="en-US" sz="2400" dirty="0" smtClean="0"/>
              <a:t>, Life Strip and Life Shake )</a:t>
            </a:r>
          </a:p>
          <a:p>
            <a:r>
              <a:rPr lang="en-US" sz="2600" b="1" dirty="0" smtClean="0"/>
              <a:t>Rx for Healthier Life with </a:t>
            </a:r>
            <a:r>
              <a:rPr lang="en-US" sz="2600" b="1" dirty="0" err="1" smtClean="0"/>
              <a:t>Vitalizer</a:t>
            </a:r>
            <a:r>
              <a:rPr lang="en-US" sz="2600" b="1" dirty="0" smtClean="0"/>
              <a:t>   # </a:t>
            </a:r>
            <a:r>
              <a:rPr lang="en-US" sz="2600" b="1" dirty="0"/>
              <a:t>89070 </a:t>
            </a:r>
            <a:r>
              <a:rPr lang="en-US" sz="2600" dirty="0" smtClean="0"/>
              <a:t>	</a:t>
            </a:r>
          </a:p>
          <a:p>
            <a:pPr marL="0" indent="0">
              <a:buNone/>
            </a:pPr>
            <a:r>
              <a:rPr lang="en-US" sz="2400" dirty="0" smtClean="0"/>
              <a:t>	(</a:t>
            </a:r>
            <a:r>
              <a:rPr lang="en-US" sz="2400" dirty="0" err="1" smtClean="0"/>
              <a:t>Nutriferon</a:t>
            </a:r>
            <a:r>
              <a:rPr lang="en-US" sz="2400" dirty="0"/>
              <a:t>, Life Shake, </a:t>
            </a:r>
            <a:r>
              <a:rPr lang="en-US" sz="2400" dirty="0" err="1"/>
              <a:t>Vivix</a:t>
            </a:r>
            <a:r>
              <a:rPr lang="en-US" sz="2400" dirty="0"/>
              <a:t> Liquid and </a:t>
            </a:r>
            <a:r>
              <a:rPr lang="en-US" sz="2400" dirty="0" err="1" smtClean="0"/>
              <a:t>Vitalizer</a:t>
            </a:r>
            <a:r>
              <a:rPr lang="en-US" sz="2400" dirty="0" smtClean="0"/>
              <a:t>)</a:t>
            </a:r>
          </a:p>
          <a:p>
            <a:r>
              <a:rPr lang="en-US" sz="2400" b="1" dirty="0"/>
              <a:t>K</a:t>
            </a:r>
            <a:r>
              <a:rPr lang="en-US" sz="2400" b="1" dirty="0" smtClean="0"/>
              <a:t>osher  #89080 </a:t>
            </a:r>
          </a:p>
          <a:p>
            <a:pPr marL="0" indent="0">
              <a:buNone/>
            </a:pPr>
            <a:r>
              <a:rPr lang="en-US" sz="2400" b="1" dirty="0"/>
              <a:t>	</a:t>
            </a:r>
            <a:r>
              <a:rPr lang="en-US" sz="2400" dirty="0" smtClean="0"/>
              <a:t>(shake, </a:t>
            </a:r>
            <a:r>
              <a:rPr lang="en-US" sz="2400" dirty="0" err="1" smtClean="0"/>
              <a:t>Vivix</a:t>
            </a:r>
            <a:r>
              <a:rPr lang="en-US" sz="2400" dirty="0" smtClean="0"/>
              <a:t>, V Lea, </a:t>
            </a:r>
            <a:r>
              <a:rPr lang="en-US" sz="2400" dirty="0" err="1" smtClean="0"/>
              <a:t>Nutriferon</a:t>
            </a:r>
            <a:r>
              <a:rPr lang="en-US" sz="2400" dirty="0" smtClean="0"/>
              <a:t>, </a:t>
            </a:r>
            <a:r>
              <a:rPr lang="en-US" sz="2400" dirty="0" err="1" smtClean="0"/>
              <a:t>Osteo</a:t>
            </a:r>
            <a:r>
              <a:rPr lang="en-US" sz="2400" dirty="0" smtClean="0"/>
              <a:t> Matric and B Complex )</a:t>
            </a:r>
          </a:p>
          <a:p>
            <a:pPr marL="0" indent="0">
              <a:buNone/>
            </a:pPr>
            <a:r>
              <a:rPr lang="en-US" sz="2900" b="1" dirty="0" smtClean="0">
                <a:solidFill>
                  <a:srgbClr val="FF0000"/>
                </a:solidFill>
              </a:rPr>
              <a:t>You receive a coupon which can be used to purchase  any product priced at $100 or less  .. For Just $10 DOLLARS !!!</a:t>
            </a:r>
          </a:p>
          <a:p>
            <a:pPr marL="0" indent="0">
              <a:buNone/>
            </a:pPr>
            <a:r>
              <a:rPr lang="en-US" sz="2400" b="1" dirty="0" smtClean="0"/>
              <a:t>Deal #2</a:t>
            </a:r>
          </a:p>
          <a:p>
            <a:r>
              <a:rPr lang="en-US" sz="2900" b="1" dirty="0" smtClean="0"/>
              <a:t>Shaklee Life Strip	     21293     or 21294 ( iron)</a:t>
            </a:r>
            <a:endParaRPr lang="en-US" sz="2900" b="1" dirty="0"/>
          </a:p>
          <a:p>
            <a:r>
              <a:rPr lang="en-US" sz="2900" dirty="0" smtClean="0"/>
              <a:t>When you purchase </a:t>
            </a:r>
            <a:r>
              <a:rPr lang="en-US" sz="2900" b="1" dirty="0" err="1" smtClean="0"/>
              <a:t>Vivix</a:t>
            </a:r>
            <a:r>
              <a:rPr lang="en-US" sz="2900" b="1" dirty="0" smtClean="0"/>
              <a:t> and </a:t>
            </a:r>
            <a:r>
              <a:rPr lang="en-US" sz="2900" b="1" dirty="0" err="1" smtClean="0"/>
              <a:t>Vitalizer</a:t>
            </a:r>
            <a:r>
              <a:rPr lang="en-US" sz="2900" b="1" dirty="0" smtClean="0"/>
              <a:t>  use special item code # 89090</a:t>
            </a:r>
          </a:p>
          <a:p>
            <a:pPr marL="0" indent="0">
              <a:buNone/>
            </a:pPr>
            <a:r>
              <a:rPr lang="en-US" sz="2600" b="1" dirty="0" smtClean="0">
                <a:solidFill>
                  <a:srgbClr val="FF0000"/>
                </a:solidFill>
              </a:rPr>
              <a:t>You receive a coupon for any flavor </a:t>
            </a:r>
            <a:r>
              <a:rPr lang="en-US" sz="2600" b="1" dirty="0">
                <a:solidFill>
                  <a:srgbClr val="FF0000"/>
                </a:solidFill>
              </a:rPr>
              <a:t>S</a:t>
            </a:r>
            <a:r>
              <a:rPr lang="en-US" sz="2600" b="1" dirty="0" smtClean="0">
                <a:solidFill>
                  <a:srgbClr val="FF0000"/>
                </a:solidFill>
              </a:rPr>
              <a:t>haklee Life Shake for only $10 DOLLARS !!!</a:t>
            </a:r>
            <a:r>
              <a:rPr lang="en-US" sz="2400" dirty="0" smtClean="0">
                <a:solidFill>
                  <a:srgbClr val="FF0000"/>
                </a:solidFill>
              </a:rPr>
              <a:t>								</a:t>
            </a:r>
            <a:endParaRPr lang="en-US" sz="2400" dirty="0">
              <a:solidFill>
                <a:srgbClr val="FF0000"/>
              </a:solidFill>
            </a:endParaRPr>
          </a:p>
        </p:txBody>
      </p:sp>
    </p:spTree>
    <p:extLst>
      <p:ext uri="{BB962C8B-B14F-4D97-AF65-F5344CB8AC3E}">
        <p14:creationId xmlns:p14="http://schemas.microsoft.com/office/powerpoint/2010/main" val="8754595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533400" y="2971800"/>
            <a:ext cx="8229600" cy="3645431"/>
          </a:xfrm>
        </p:spPr>
        <p:txBody>
          <a:bodyPr/>
          <a:lstStyle/>
          <a:p>
            <a:pPr marL="127000" indent="0">
              <a:buNone/>
            </a:pPr>
            <a:r>
              <a:rPr lang="en-US" i="1" dirty="0" smtClean="0">
                <a:solidFill>
                  <a:schemeClr val="tx1"/>
                </a:solidFill>
              </a:rPr>
              <a:t>“The </a:t>
            </a:r>
            <a:r>
              <a:rPr lang="en-US" i="1" dirty="0">
                <a:solidFill>
                  <a:schemeClr val="tx1"/>
                </a:solidFill>
              </a:rPr>
              <a:t>first time I met Heather, I thought that her experience, knowledge and skills were a perfect fit for our Shaklee </a:t>
            </a:r>
            <a:r>
              <a:rPr lang="en-US" i="1" dirty="0" smtClean="0">
                <a:solidFill>
                  <a:schemeClr val="tx1"/>
                </a:solidFill>
              </a:rPr>
              <a:t>family… Most </a:t>
            </a:r>
            <a:r>
              <a:rPr lang="en-US" i="1" dirty="0">
                <a:solidFill>
                  <a:schemeClr val="tx1"/>
                </a:solidFill>
              </a:rPr>
              <a:t>importantly, Heather is an executive of the highest caliber who has 20 years of experience in the direct selling </a:t>
            </a:r>
            <a:r>
              <a:rPr lang="en-US" i="1" dirty="0" smtClean="0">
                <a:solidFill>
                  <a:schemeClr val="tx1"/>
                </a:solidFill>
              </a:rPr>
              <a:t>industry… </a:t>
            </a:r>
            <a:endParaRPr lang="en-US" i="1" dirty="0">
              <a:solidFill>
                <a:schemeClr val="tx1"/>
              </a:solidFill>
            </a:endParaRPr>
          </a:p>
          <a:p>
            <a:pPr marL="127000" indent="0">
              <a:buNone/>
            </a:pPr>
            <a:r>
              <a:rPr lang="en-US" i="1" dirty="0" smtClean="0">
                <a:solidFill>
                  <a:schemeClr val="tx1"/>
                </a:solidFill>
              </a:rPr>
              <a:t>Heather </a:t>
            </a:r>
            <a:r>
              <a:rPr lang="en-US" i="1" dirty="0">
                <a:solidFill>
                  <a:schemeClr val="tx1"/>
                </a:solidFill>
              </a:rPr>
              <a:t>is a delightful human being that I know you will all enjoy being around. She has a wonderful husband and two terrific young girls, all of whom are excited to move to the San Francisco Bay Area from Southern </a:t>
            </a:r>
            <a:r>
              <a:rPr lang="en-US" i="1" dirty="0" smtClean="0">
                <a:solidFill>
                  <a:schemeClr val="tx1"/>
                </a:solidFill>
              </a:rPr>
              <a:t>California…</a:t>
            </a:r>
            <a:r>
              <a:rPr lang="en-US" i="1" dirty="0">
                <a:solidFill>
                  <a:schemeClr val="tx1"/>
                </a:solidFill>
              </a:rPr>
              <a:t/>
            </a:r>
            <a:br>
              <a:rPr lang="en-US" i="1" dirty="0">
                <a:solidFill>
                  <a:schemeClr val="tx1"/>
                </a:solidFill>
              </a:rPr>
            </a:br>
            <a:r>
              <a:rPr lang="en-US" i="1" dirty="0" smtClean="0">
                <a:solidFill>
                  <a:schemeClr val="tx1"/>
                </a:solidFill>
              </a:rPr>
              <a:t>Her official </a:t>
            </a:r>
            <a:r>
              <a:rPr lang="en-US" i="1" dirty="0">
                <a:solidFill>
                  <a:schemeClr val="tx1"/>
                </a:solidFill>
              </a:rPr>
              <a:t>start date is D​</a:t>
            </a:r>
            <a:r>
              <a:rPr lang="en-US" i="1" dirty="0" err="1">
                <a:solidFill>
                  <a:schemeClr val="tx1"/>
                </a:solidFill>
              </a:rPr>
              <a:t>ecember</a:t>
            </a:r>
            <a:r>
              <a:rPr lang="en-US" i="1" dirty="0">
                <a:solidFill>
                  <a:schemeClr val="tx1"/>
                </a:solidFill>
              </a:rPr>
              <a:t> 1st, but she is so excited to meet the Shaklee Family that she will be traveling with me to each of our Regional Conferences this month</a:t>
            </a:r>
            <a:r>
              <a:rPr lang="en-US" i="1" dirty="0" smtClean="0">
                <a:solidFill>
                  <a:schemeClr val="tx1"/>
                </a:solidFill>
              </a:rPr>
              <a:t>!”           </a:t>
            </a:r>
            <a:r>
              <a:rPr lang="en-US" dirty="0" smtClean="0">
                <a:solidFill>
                  <a:schemeClr val="tx1"/>
                </a:solidFill>
              </a:rPr>
              <a:t>--Roger Barnett</a:t>
            </a:r>
            <a:r>
              <a:rPr lang="en-US" dirty="0">
                <a:solidFill>
                  <a:schemeClr val="tx1"/>
                </a:solidFill>
              </a:rPr>
              <a:t/>
            </a:r>
            <a:br>
              <a:rPr lang="en-US" dirty="0">
                <a:solidFill>
                  <a:schemeClr val="tx1"/>
                </a:solidFill>
              </a:rPr>
            </a:br>
            <a:endParaRPr lang="en-US" dirty="0">
              <a:solidFill>
                <a:schemeClr val="tx1"/>
              </a:solidFill>
            </a:endParaRPr>
          </a:p>
        </p:txBody>
      </p:sp>
      <p:sp>
        <p:nvSpPr>
          <p:cNvPr id="3" name="Title 2"/>
          <p:cNvSpPr>
            <a:spLocks noGrp="1"/>
          </p:cNvSpPr>
          <p:nvPr>
            <p:ph type="title"/>
          </p:nvPr>
        </p:nvSpPr>
        <p:spPr>
          <a:xfrm>
            <a:off x="3657600" y="1083204"/>
            <a:ext cx="5029200" cy="1143000"/>
          </a:xfrm>
        </p:spPr>
        <p:txBody>
          <a:bodyPr/>
          <a:lstStyle/>
          <a:p>
            <a:r>
              <a:rPr lang="en-US" b="1" dirty="0"/>
              <a:t>Welcome Heather Chastain</a:t>
            </a:r>
            <a:r>
              <a:rPr lang="en-US" dirty="0"/>
              <a:t/>
            </a:r>
            <a:br>
              <a:rPr lang="en-US" dirty="0"/>
            </a:br>
            <a:r>
              <a:rPr lang="en-US" sz="3200" dirty="0" smtClean="0"/>
              <a:t>President of U.S. and Canada</a:t>
            </a:r>
            <a:endParaRPr lang="en-US" sz="3200" dirty="0"/>
          </a:p>
        </p:txBody>
      </p:sp>
      <p:pic>
        <p:nvPicPr>
          <p:cNvPr id="4" name="Picture 3" descr="Displaying "/>
          <p:cNvPicPr/>
          <p:nvPr/>
        </p:nvPicPr>
        <p:blipFill>
          <a:blip r:embed="rId2">
            <a:extLst>
              <a:ext uri="{28A0092B-C50C-407E-A947-70E740481C1C}">
                <a14:useLocalDpi xmlns:a14="http://schemas.microsoft.com/office/drawing/2010/main" val="0"/>
              </a:ext>
            </a:extLst>
          </a:blip>
          <a:srcRect/>
          <a:stretch>
            <a:fillRect/>
          </a:stretch>
        </p:blipFill>
        <p:spPr bwMode="auto">
          <a:xfrm>
            <a:off x="990600" y="228600"/>
            <a:ext cx="2057400" cy="2743200"/>
          </a:xfrm>
          <a:prstGeom prst="rect">
            <a:avLst/>
          </a:prstGeom>
          <a:noFill/>
          <a:ln>
            <a:noFill/>
          </a:ln>
        </p:spPr>
      </p:pic>
    </p:spTree>
    <p:extLst>
      <p:ext uri="{BB962C8B-B14F-4D97-AF65-F5344CB8AC3E}">
        <p14:creationId xmlns:p14="http://schemas.microsoft.com/office/powerpoint/2010/main" val="14503284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410</TotalTime>
  <Words>1863</Words>
  <Application>Microsoft Office PowerPoint</Application>
  <PresentationFormat>On-screen Show (4:3)</PresentationFormat>
  <Paragraphs>264</Paragraphs>
  <Slides>57</Slides>
  <Notes>54</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Office Theme</vt:lpstr>
      <vt:lpstr>Monday Wellness Webinars </vt:lpstr>
      <vt:lpstr>Online Marketing Strategies with Amy Hagerup</vt:lpstr>
      <vt:lpstr>How to create a video from   a power point presentation</vt:lpstr>
      <vt:lpstr>Creating 2-Minute Video</vt:lpstr>
      <vt:lpstr>Free Membership Options</vt:lpstr>
      <vt:lpstr>6 Free Shipping Deals    .. Good until Nov 20</vt:lpstr>
      <vt:lpstr>Free Shipping AND Free Membership Options</vt:lpstr>
      <vt:lpstr>$10 Deals— With the Purchase of  these 3 Collections ( all can be customized with flavor of shake and Vitalizer options)</vt:lpstr>
      <vt:lpstr>Welcome Heather Chastain President of U.S. and Canada</vt:lpstr>
      <vt:lpstr>100 DAYS TO AMAZING FALL BUSINESS TRAINING 2015</vt:lpstr>
      <vt:lpstr>November Strategies</vt:lpstr>
      <vt:lpstr>Shaklee November Regional Conferences ... Record Numbers Already Registered</vt:lpstr>
      <vt:lpstr>Objectives for Session # 11  Business Opportunity Presentation</vt:lpstr>
      <vt:lpstr>What To Say When Someone Asks… What Do You Do?</vt:lpstr>
      <vt:lpstr>PowerPoint Presentation</vt:lpstr>
      <vt:lpstr>PowerPoint Presentation</vt:lpstr>
      <vt:lpstr>PowerPoint Presentation</vt:lpstr>
      <vt:lpstr>What do you do?</vt:lpstr>
      <vt:lpstr>What is Shaklee?</vt:lpstr>
      <vt:lpstr>How do I share the business if I just started?</vt:lpstr>
      <vt:lpstr>Why isn’t Shaklee sold in stores? Or other push-back from bad experiences with other MLMs</vt:lpstr>
      <vt:lpstr>When we’ve spoken to them about the business and they have not pulled the trigger?</vt:lpstr>
      <vt:lpstr>PowerPoint Presentation</vt:lpstr>
      <vt:lpstr>PowerPoint Presentation</vt:lpstr>
      <vt:lpstr>Katie Odom, Senior Executive Coordinator</vt:lpstr>
      <vt:lpstr>Stephanie Bruce, Coordinator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Action Steps for Session #11  Business Opportunity</vt:lpstr>
      <vt:lpstr>Coming Up  November/ December 2015 Training Topics</vt:lpstr>
      <vt:lpstr>Subscriptions Open Now</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 </dc:title>
  <cp:lastModifiedBy> </cp:lastModifiedBy>
  <cp:revision>11</cp:revision>
  <cp:lastPrinted>2015-11-05T02:30:01Z</cp:lastPrinted>
  <dcterms:modified xsi:type="dcterms:W3CDTF">2015-11-05T16:19:03Z</dcterms:modified>
</cp:coreProperties>
</file>