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handoutMasterIdLst>
    <p:handoutMasterId r:id="rId42"/>
  </p:handoutMasterIdLst>
  <p:sldIdLst>
    <p:sldId id="278" r:id="rId2"/>
    <p:sldId id="416" r:id="rId3"/>
    <p:sldId id="417" r:id="rId4"/>
    <p:sldId id="418" r:id="rId5"/>
    <p:sldId id="471" r:id="rId6"/>
    <p:sldId id="445" r:id="rId7"/>
    <p:sldId id="342" r:id="rId8"/>
    <p:sldId id="378" r:id="rId9"/>
    <p:sldId id="345" r:id="rId10"/>
    <p:sldId id="475" r:id="rId11"/>
    <p:sldId id="446" r:id="rId12"/>
    <p:sldId id="448" r:id="rId13"/>
    <p:sldId id="449" r:id="rId14"/>
    <p:sldId id="450" r:id="rId15"/>
    <p:sldId id="451" r:id="rId16"/>
    <p:sldId id="452" r:id="rId17"/>
    <p:sldId id="453" r:id="rId18"/>
    <p:sldId id="454" r:id="rId19"/>
    <p:sldId id="455" r:id="rId20"/>
    <p:sldId id="456" r:id="rId21"/>
    <p:sldId id="457" r:id="rId22"/>
    <p:sldId id="458" r:id="rId23"/>
    <p:sldId id="459" r:id="rId24"/>
    <p:sldId id="460" r:id="rId25"/>
    <p:sldId id="461" r:id="rId26"/>
    <p:sldId id="462" r:id="rId27"/>
    <p:sldId id="358" r:id="rId28"/>
    <p:sldId id="435" r:id="rId29"/>
    <p:sldId id="436" r:id="rId30"/>
    <p:sldId id="437" r:id="rId31"/>
    <p:sldId id="440" r:id="rId32"/>
    <p:sldId id="439" r:id="rId33"/>
    <p:sldId id="443" r:id="rId34"/>
    <p:sldId id="314" r:id="rId35"/>
    <p:sldId id="444" r:id="rId36"/>
    <p:sldId id="476" r:id="rId37"/>
    <p:sldId id="473" r:id="rId38"/>
    <p:sldId id="474" r:id="rId39"/>
    <p:sldId id="472"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snapToObjects="1">
      <p:cViewPr varScale="1">
        <p:scale>
          <a:sx n="80" d="100"/>
          <a:sy n="80" d="100"/>
        </p:scale>
        <p:origin x="1824" y="84"/>
      </p:cViewPr>
      <p:guideLst>
        <p:guide orient="horz" pos="2160"/>
        <p:guide pos="2880"/>
      </p:guideLst>
    </p:cSldViewPr>
  </p:slideViewPr>
  <p:notesTextViewPr>
    <p:cViewPr>
      <p:scale>
        <a:sx n="100" d="100"/>
        <a:sy n="100" d="100"/>
      </p:scale>
      <p:origin x="0" y="0"/>
    </p:cViewPr>
  </p:notesTextViewPr>
  <p:sorterViewPr>
    <p:cViewPr>
      <p:scale>
        <a:sx n="124" d="100"/>
        <a:sy n="124" d="100"/>
      </p:scale>
      <p:origin x="0" y="637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FF20783-3226-7642-A738-6F9F72B494FE}" type="datetimeFigureOut">
              <a:rPr lang="en-US" smtClean="0"/>
              <a:t>10/23/2015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2EAEA2-C396-0D46-8861-B7B277687D4E}" type="datetimeFigureOut">
              <a:rPr lang="en-US" smtClean="0"/>
              <a:t>10/23/2015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42"/>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3"/>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10/23/2015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10/23/2015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10/23/2015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10/23/2015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10/23/2015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6"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6"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10/23/2015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47"/>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10/23/2015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10/23/2015</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myshaklee.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member.myshaklee.com/us/en/article/Save_with_Popular_AutoShip_Offers!-a4b1740e80677ae8ce7225952654ef89"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betterhealthin31days.com/____your" TargetMode="Externa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mailto:amy@hagerup.org" TargetMode="Externa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g"/></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www.screenpresso.com/" TargetMode="Externa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hyperlink" Target="http://www.youtube.com/amyhagerup" TargetMode="External"/><Relationship Id="rId2" Type="http://schemas.openxmlformats.org/officeDocument/2006/relationships/hyperlink" Target="http://screencastomatic.com/"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picmonkey.com/" TargetMode="External"/><Relationship Id="rId2" Type="http://schemas.openxmlformats.org/officeDocument/2006/relationships/hyperlink" Target="http://www.facebook.com/vitaminshepherd" TargetMode="Externa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11.jpg"/><Relationship Id="rId4" Type="http://schemas.openxmlformats.org/officeDocument/2006/relationships/image" Target="../media/image5.png"/><Relationship Id="rId9"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3" y="833165"/>
            <a:ext cx="8071108" cy="6024835"/>
          </a:xfrm>
        </p:spPr>
        <p:txBody>
          <a:bodyPr>
            <a:normAutofit/>
          </a:bodyPr>
          <a:lstStyle/>
          <a:p>
            <a:pPr marL="0" indent="0">
              <a:buNone/>
            </a:pPr>
            <a:r>
              <a:rPr lang="en-US" dirty="0" smtClean="0">
                <a:solidFill>
                  <a:schemeClr val="tx1"/>
                </a:solidFill>
              </a:rPr>
              <a:t>October </a:t>
            </a:r>
            <a:r>
              <a:rPr lang="en-US" dirty="0">
                <a:solidFill>
                  <a:schemeClr val="tx1"/>
                </a:solidFill>
              </a:rPr>
              <a:t>19  -- Shaklee Supplements – Key to Long Term Health   Bob </a:t>
            </a:r>
            <a:r>
              <a:rPr lang="en-US" dirty="0" smtClean="0">
                <a:solidFill>
                  <a:schemeClr val="tx1"/>
                </a:solidFill>
              </a:rPr>
              <a:t>				Ferguson, Senior Master Coordinator</a:t>
            </a:r>
            <a:endParaRPr lang="en-US" dirty="0">
              <a:solidFill>
                <a:schemeClr val="tx1"/>
              </a:solidFill>
            </a:endParaRPr>
          </a:p>
          <a:p>
            <a:pPr marL="0" indent="0">
              <a:buNone/>
            </a:pPr>
            <a:r>
              <a:rPr lang="en-US" dirty="0">
                <a:solidFill>
                  <a:schemeClr val="tx1"/>
                </a:solidFill>
              </a:rPr>
              <a:t>October 26 -- The Power of the Profession .. for Speech Pathologists   Becky </a:t>
            </a:r>
            <a:r>
              <a:rPr lang="en-US" dirty="0" smtClean="0">
                <a:solidFill>
                  <a:schemeClr val="tx1"/>
                </a:solidFill>
              </a:rPr>
              <a:t>		Choate</a:t>
            </a:r>
          </a:p>
          <a:p>
            <a:pPr marL="0" indent="0">
              <a:buNone/>
            </a:pPr>
            <a:endParaRPr lang="en-US" sz="1000" dirty="0" smtClean="0">
              <a:solidFill>
                <a:schemeClr val="tx1"/>
              </a:solidFill>
            </a:endParaRPr>
          </a:p>
          <a:p>
            <a:pPr marL="0" indent="0">
              <a:buNone/>
            </a:pPr>
            <a:r>
              <a:rPr lang="en-US" dirty="0" smtClean="0">
                <a:solidFill>
                  <a:schemeClr val="tx1"/>
                </a:solidFill>
              </a:rPr>
              <a:t>Nov 2 – Presidential Master Gary Burke  on Benefits of Home Businesses</a:t>
            </a:r>
          </a:p>
          <a:p>
            <a:pPr marL="0" indent="0">
              <a:buNone/>
            </a:pPr>
            <a:r>
              <a:rPr lang="en-US" dirty="0" smtClean="0">
                <a:solidFill>
                  <a:schemeClr val="tx1"/>
                </a:solidFill>
              </a:rPr>
              <a:t>Nov 9 – Nutritional  Connections to Headaches</a:t>
            </a:r>
          </a:p>
          <a:p>
            <a:pPr marL="0" indent="0">
              <a:buNone/>
            </a:pPr>
            <a:r>
              <a:rPr lang="en-US" dirty="0" smtClean="0">
                <a:solidFill>
                  <a:schemeClr val="tx1"/>
                </a:solidFill>
              </a:rPr>
              <a:t>Nov 16 – The Epidemic of Irritable Bowel Disorders </a:t>
            </a:r>
          </a:p>
          <a:p>
            <a:pPr marL="0" indent="0">
              <a:buNone/>
            </a:pPr>
            <a:r>
              <a:rPr lang="en-US" dirty="0" smtClean="0">
                <a:solidFill>
                  <a:schemeClr val="tx1"/>
                </a:solidFill>
              </a:rPr>
              <a:t>Nov 23 – Feeding Our Families for Good Health and Academic Excellence</a:t>
            </a:r>
          </a:p>
          <a:p>
            <a:pPr marL="0" indent="0">
              <a:buNone/>
            </a:pPr>
            <a:endParaRPr lang="en-US" sz="1000" dirty="0">
              <a:solidFill>
                <a:schemeClr val="tx1"/>
              </a:solidFill>
            </a:endParaRPr>
          </a:p>
          <a:p>
            <a:pPr marL="0" indent="0">
              <a:buNone/>
            </a:pPr>
            <a:r>
              <a:rPr lang="en-US" dirty="0" smtClean="0">
                <a:solidFill>
                  <a:schemeClr val="tx1"/>
                </a:solidFill>
              </a:rPr>
              <a:t>Dec 7  -- Gary Burke, Presidential Master  </a:t>
            </a:r>
            <a:r>
              <a:rPr lang="en-US" dirty="0">
                <a:solidFill>
                  <a:schemeClr val="tx1"/>
                </a:solidFill>
              </a:rPr>
              <a:t>and </a:t>
            </a:r>
            <a:r>
              <a:rPr lang="en-US" dirty="0" smtClean="0">
                <a:solidFill>
                  <a:schemeClr val="tx1"/>
                </a:solidFill>
              </a:rPr>
              <a:t>master teacher</a:t>
            </a:r>
            <a:r>
              <a:rPr lang="en-US" dirty="0">
                <a:solidFill>
                  <a:schemeClr val="tx1"/>
                </a:solidFill>
              </a:rPr>
              <a:t>, </a:t>
            </a:r>
            <a:r>
              <a:rPr lang="en-US" dirty="0" smtClean="0">
                <a:solidFill>
                  <a:schemeClr val="tx1"/>
                </a:solidFill>
              </a:rPr>
              <a:t> </a:t>
            </a:r>
            <a:r>
              <a:rPr lang="en-US" dirty="0">
                <a:solidFill>
                  <a:schemeClr val="tx1"/>
                </a:solidFill>
              </a:rPr>
              <a:t>will  review the key benefits of a Shaklee Home business </a:t>
            </a:r>
            <a:r>
              <a:rPr lang="en-US" dirty="0" smtClean="0">
                <a:solidFill>
                  <a:schemeClr val="tx1"/>
                </a:solidFill>
              </a:rPr>
              <a:t>that </a:t>
            </a:r>
            <a:r>
              <a:rPr lang="en-US" dirty="0">
                <a:solidFill>
                  <a:schemeClr val="tx1"/>
                </a:solidFill>
              </a:rPr>
              <a:t>has helped 	him 	and his wife, Faye, generate a $400,000 income .. and the story of what he has 	learned along the way</a:t>
            </a:r>
          </a:p>
          <a:p>
            <a:pPr marL="0" indent="0">
              <a:buNone/>
            </a:pPr>
            <a:endParaRPr lang="en-US" dirty="0"/>
          </a:p>
          <a:p>
            <a:pPr marL="0" indent="0">
              <a:buNone/>
            </a:pPr>
            <a:endParaRPr lang="en-US" dirty="0"/>
          </a:p>
        </p:txBody>
      </p:sp>
      <p:sp>
        <p:nvSpPr>
          <p:cNvPr id="3" name="Title 2"/>
          <p:cNvSpPr>
            <a:spLocks noGrp="1"/>
          </p:cNvSpPr>
          <p:nvPr>
            <p:ph type="title"/>
          </p:nvPr>
        </p:nvSpPr>
        <p:spPr>
          <a:xfrm>
            <a:off x="457200" y="190253"/>
            <a:ext cx="8229600" cy="642921"/>
          </a:xfrm>
        </p:spPr>
        <p:txBody>
          <a:bodyPr>
            <a:normAutofit/>
          </a:bodyPr>
          <a:lstStyle/>
          <a:p>
            <a:r>
              <a:rPr lang="en-US" sz="3600" dirty="0" smtClean="0"/>
              <a:t>Monday Wellness Webinars </a:t>
            </a:r>
            <a:endParaRPr lang="en-US" sz="3600" dirty="0"/>
          </a:p>
        </p:txBody>
      </p:sp>
    </p:spTree>
    <p:extLst>
      <p:ext uri="{BB962C8B-B14F-4D97-AF65-F5344CB8AC3E}">
        <p14:creationId xmlns:p14="http://schemas.microsoft.com/office/powerpoint/2010/main" val="17283600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cdn.quotesgram.com/img/1/27/1948875872-1106b7ec178b06fac2eba1268a094d1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441" y="182562"/>
            <a:ext cx="5293783" cy="39703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b-i.forbesimg.com/ekaterinawalter/files/2013/12/rohn-300x28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425" y="3149600"/>
            <a:ext cx="3161488" cy="29718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www.customerserviceskillsbook.com/wordpress/wp-content/uploads/2013/08/Quote-on-Customer-Loyalty-Chip-Bell-300x3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9074" y="3533775"/>
            <a:ext cx="3324225" cy="33242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s-media-cache-ak0.pinimg.com/236x/57/7e/ab/577eab4e02fd485379bdd262c7d9be5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6851" y="367506"/>
            <a:ext cx="3316409" cy="31337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759700" y="4635500"/>
            <a:ext cx="1054100" cy="369332"/>
          </a:xfrm>
          <a:prstGeom prst="rect">
            <a:avLst/>
          </a:prstGeom>
          <a:noFill/>
        </p:spPr>
        <p:txBody>
          <a:bodyPr wrap="square" rtlCol="0">
            <a:spAutoFit/>
          </a:bodyPr>
          <a:lstStyle/>
          <a:p>
            <a:r>
              <a:rPr lang="en-US" dirty="0" smtClean="0"/>
              <a:t>Lisa</a:t>
            </a:r>
            <a:endParaRPr lang="en-US" dirty="0"/>
          </a:p>
        </p:txBody>
      </p:sp>
    </p:spTree>
    <p:extLst>
      <p:ext uri="{BB962C8B-B14F-4D97-AF65-F5344CB8AC3E}">
        <p14:creationId xmlns:p14="http://schemas.microsoft.com/office/powerpoint/2010/main" val="38879197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4639"/>
            <a:ext cx="2912533" cy="792161"/>
          </a:xfrm>
          <a:solidFill>
            <a:schemeClr val="bg1"/>
          </a:solidFill>
        </p:spPr>
        <p:txBody>
          <a:bodyPr>
            <a:normAutofit/>
          </a:bodyPr>
          <a:lstStyle/>
          <a:p>
            <a:r>
              <a:rPr lang="en-US" sz="3200" dirty="0" smtClean="0"/>
              <a:t>It’s Our Job</a:t>
            </a:r>
            <a:endParaRPr lang="en-US" sz="3200" dirty="0"/>
          </a:p>
        </p:txBody>
      </p:sp>
      <p:sp>
        <p:nvSpPr>
          <p:cNvPr id="3" name="Content Placeholder 2"/>
          <p:cNvSpPr>
            <a:spLocks noGrp="1"/>
          </p:cNvSpPr>
          <p:nvPr>
            <p:ph idx="1"/>
          </p:nvPr>
        </p:nvSpPr>
        <p:spPr>
          <a:xfrm>
            <a:off x="440266" y="1219202"/>
            <a:ext cx="7546806" cy="2057399"/>
          </a:xfrm>
          <a:solidFill>
            <a:schemeClr val="bg1"/>
          </a:solidFill>
          <a:ln>
            <a:solidFill>
              <a:schemeClr val="accent5">
                <a:lumMod val="50000"/>
              </a:schemeClr>
            </a:solidFill>
          </a:ln>
        </p:spPr>
        <p:txBody>
          <a:bodyPr>
            <a:normAutofit lnSpcReduction="10000"/>
          </a:bodyPr>
          <a:lstStyle/>
          <a:p>
            <a:pPr marL="0" indent="0">
              <a:buNone/>
            </a:pPr>
            <a:r>
              <a:rPr lang="en-US" sz="2400" dirty="0" smtClean="0"/>
              <a:t>People become Shaklee members for 3 reasons:</a:t>
            </a:r>
          </a:p>
          <a:p>
            <a:r>
              <a:rPr lang="en-US" sz="2400" dirty="0" smtClean="0"/>
              <a:t>To purchase Shaklee products at a member discount</a:t>
            </a:r>
          </a:p>
          <a:p>
            <a:r>
              <a:rPr lang="en-US" sz="2400" dirty="0" smtClean="0"/>
              <a:t>To have access to  OUR health resources, guidance and special promotions.</a:t>
            </a:r>
          </a:p>
          <a:p>
            <a:r>
              <a:rPr lang="en-US" sz="2400" dirty="0" smtClean="0"/>
              <a:t>To receive GREAT SERVICE.</a:t>
            </a:r>
            <a:r>
              <a:rPr lang="en-US" sz="2400" dirty="0"/>
              <a:t>	</a:t>
            </a:r>
            <a:r>
              <a:rPr lang="en-US" sz="2400" dirty="0" smtClean="0"/>
              <a:t>		                           Katie</a:t>
            </a:r>
            <a:endParaRPr lang="en-US" sz="2400" dirty="0"/>
          </a:p>
        </p:txBody>
      </p:sp>
      <p:sp>
        <p:nvSpPr>
          <p:cNvPr id="5" name="TextBox 4"/>
          <p:cNvSpPr txBox="1"/>
          <p:nvPr/>
        </p:nvSpPr>
        <p:spPr>
          <a:xfrm>
            <a:off x="1642533" y="3276601"/>
            <a:ext cx="5300133" cy="1569660"/>
          </a:xfrm>
          <a:prstGeom prst="rect">
            <a:avLst/>
          </a:prstGeom>
          <a:solidFill>
            <a:schemeClr val="bg1"/>
          </a:solidFill>
          <a:ln>
            <a:solidFill>
              <a:schemeClr val="accent5">
                <a:lumMod val="50000"/>
              </a:schemeClr>
            </a:solidFill>
          </a:ln>
        </p:spPr>
        <p:txBody>
          <a:bodyPr wrap="square" rtlCol="0">
            <a:spAutoFit/>
          </a:bodyPr>
          <a:lstStyle/>
          <a:p>
            <a:r>
              <a:rPr lang="en-US" sz="2400" dirty="0" smtClean="0"/>
              <a:t>People do business with people they …</a:t>
            </a:r>
          </a:p>
          <a:p>
            <a:r>
              <a:rPr lang="en-US" sz="2400" dirty="0" smtClean="0"/>
              <a:t>Know</a:t>
            </a:r>
          </a:p>
          <a:p>
            <a:r>
              <a:rPr lang="en-US" sz="2400" dirty="0" smtClean="0"/>
              <a:t>And like</a:t>
            </a:r>
          </a:p>
          <a:p>
            <a:r>
              <a:rPr lang="en-US" sz="2400" dirty="0" smtClean="0"/>
              <a:t>And trust.</a:t>
            </a:r>
            <a:endParaRPr lang="en-US" sz="2400" dirty="0"/>
          </a:p>
        </p:txBody>
      </p:sp>
      <p:sp>
        <p:nvSpPr>
          <p:cNvPr id="6" name="TextBox 5"/>
          <p:cNvSpPr txBox="1"/>
          <p:nvPr/>
        </p:nvSpPr>
        <p:spPr>
          <a:xfrm>
            <a:off x="423333" y="5029202"/>
            <a:ext cx="8094133" cy="1569660"/>
          </a:xfrm>
          <a:prstGeom prst="rect">
            <a:avLst/>
          </a:prstGeom>
          <a:solidFill>
            <a:schemeClr val="bg1"/>
          </a:solidFill>
          <a:ln>
            <a:solidFill>
              <a:schemeClr val="accent5">
                <a:lumMod val="75000"/>
              </a:schemeClr>
            </a:solidFill>
          </a:ln>
        </p:spPr>
        <p:txBody>
          <a:bodyPr wrap="square" rtlCol="0">
            <a:spAutoFit/>
          </a:bodyPr>
          <a:lstStyle/>
          <a:p>
            <a:r>
              <a:rPr lang="en-US" sz="2400" dirty="0" smtClean="0"/>
              <a:t>It is our job to teach new members about each remarkable Shaklee product and how it makes their life healthier.. And </a:t>
            </a:r>
          </a:p>
          <a:p>
            <a:r>
              <a:rPr lang="en-US" sz="2400" dirty="0"/>
              <a:t>a</a:t>
            </a:r>
            <a:r>
              <a:rPr lang="en-US" sz="2400" dirty="0" smtClean="0"/>
              <a:t>bout ways to share with others what they are learning to earn additional discounts, And benefits of a Shaklee business.</a:t>
            </a:r>
            <a:endParaRPr lang="en-US" sz="2400" dirty="0"/>
          </a:p>
        </p:txBody>
      </p:sp>
    </p:spTree>
    <p:extLst>
      <p:ext uri="{BB962C8B-B14F-4D97-AF65-F5344CB8AC3E}">
        <p14:creationId xmlns:p14="http://schemas.microsoft.com/office/powerpoint/2010/main" val="29608154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a:ln>
            <a:solidFill>
              <a:schemeClr val="accent5">
                <a:lumMod val="75000"/>
              </a:schemeClr>
            </a:solidFill>
          </a:ln>
        </p:spPr>
        <p:txBody>
          <a:bodyPr>
            <a:normAutofit fontScale="90000"/>
          </a:bodyPr>
          <a:lstStyle/>
          <a:p>
            <a:r>
              <a:rPr lang="en-US" sz="3600" dirty="0" smtClean="0"/>
              <a:t>New Member Appointments 					</a:t>
            </a:r>
            <a:r>
              <a:rPr lang="en-US" sz="3600" dirty="0"/>
              <a:t> </a:t>
            </a:r>
            <a:r>
              <a:rPr lang="en-US" sz="3600" dirty="0" smtClean="0"/>
              <a:t>  	</a:t>
            </a:r>
            <a:r>
              <a:rPr lang="en-US" sz="3100" dirty="0" smtClean="0"/>
              <a:t>Some Statistics to Encourage You To</a:t>
            </a:r>
            <a:r>
              <a:rPr lang="en-US" sz="3100" dirty="0"/>
              <a:t> </a:t>
            </a:r>
            <a:r>
              <a:rPr lang="en-US" sz="3100" dirty="0" smtClean="0"/>
              <a:t>Conduct Them</a:t>
            </a:r>
            <a:endParaRPr lang="en-US" sz="3100" dirty="0"/>
          </a:p>
        </p:txBody>
      </p:sp>
      <p:sp>
        <p:nvSpPr>
          <p:cNvPr id="3" name="Content Placeholder 2"/>
          <p:cNvSpPr>
            <a:spLocks noGrp="1"/>
          </p:cNvSpPr>
          <p:nvPr>
            <p:ph idx="1"/>
          </p:nvPr>
        </p:nvSpPr>
        <p:spPr/>
        <p:txBody>
          <a:bodyPr>
            <a:normAutofit lnSpcReduction="10000"/>
          </a:bodyPr>
          <a:lstStyle/>
          <a:p>
            <a:r>
              <a:rPr lang="en-US" sz="2600" dirty="0" smtClean="0"/>
              <a:t>Harper joined as a distributor in December 2005</a:t>
            </a:r>
          </a:p>
          <a:p>
            <a:r>
              <a:rPr lang="en-US" sz="2600" dirty="0"/>
              <a:t>B</a:t>
            </a:r>
            <a:r>
              <a:rPr lang="en-US" sz="2600" dirty="0" smtClean="0"/>
              <a:t>ecame a Director in March 2011</a:t>
            </a:r>
          </a:p>
          <a:p>
            <a:r>
              <a:rPr lang="en-US" sz="2600" dirty="0" smtClean="0"/>
              <a:t>Began building a business in January 2012</a:t>
            </a:r>
          </a:p>
          <a:p>
            <a:r>
              <a:rPr lang="en-US" sz="2600" dirty="0"/>
              <a:t>B</a:t>
            </a:r>
            <a:r>
              <a:rPr lang="en-US" sz="2600" dirty="0" smtClean="0"/>
              <a:t>egan doing New Member Appointments in April 2014</a:t>
            </a:r>
          </a:p>
          <a:p>
            <a:endParaRPr lang="en-US" dirty="0"/>
          </a:p>
          <a:p>
            <a:pPr marL="0" indent="0">
              <a:buNone/>
            </a:pPr>
            <a:r>
              <a:rPr lang="en-US" sz="2600" dirty="0" smtClean="0"/>
              <a:t>	It’s never too late to start creating powerful duplicable systems or creating improved customer care.</a:t>
            </a:r>
          </a:p>
          <a:p>
            <a:pPr marL="0" indent="0">
              <a:buNone/>
            </a:pPr>
            <a:r>
              <a:rPr lang="en-US" sz="2600" dirty="0" smtClean="0"/>
              <a:t>	 I since have made a goal to do member update appointments with all my previous members as well. </a:t>
            </a:r>
            <a:r>
              <a:rPr lang="en-US" dirty="0" smtClean="0"/>
              <a:t>		                   															</a:t>
            </a:r>
            <a:r>
              <a:rPr lang="en-US" sz="2600" dirty="0" smtClean="0"/>
              <a:t>Harper</a:t>
            </a:r>
            <a:endParaRPr lang="en-US" sz="2600" dirty="0"/>
          </a:p>
        </p:txBody>
      </p:sp>
    </p:spTree>
    <p:extLst>
      <p:ext uri="{BB962C8B-B14F-4D97-AF65-F5344CB8AC3E}">
        <p14:creationId xmlns:p14="http://schemas.microsoft.com/office/powerpoint/2010/main" val="5973913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7874000" cy="588961"/>
          </a:xfrm>
          <a:solidFill>
            <a:schemeClr val="accent5">
              <a:lumMod val="20000"/>
              <a:lumOff val="80000"/>
            </a:schemeClr>
          </a:solidFill>
          <a:ln>
            <a:solidFill>
              <a:schemeClr val="accent5">
                <a:lumMod val="75000"/>
              </a:schemeClr>
            </a:solidFill>
          </a:ln>
        </p:spPr>
        <p:txBody>
          <a:bodyPr>
            <a:normAutofit fontScale="90000"/>
          </a:bodyPr>
          <a:lstStyle/>
          <a:p>
            <a:r>
              <a:rPr lang="en-US" sz="3600" dirty="0" smtClean="0"/>
              <a:t> Setting Up The New Member Appointment</a:t>
            </a:r>
            <a:endParaRPr lang="en-US" sz="3600" dirty="0"/>
          </a:p>
        </p:txBody>
      </p:sp>
      <p:sp>
        <p:nvSpPr>
          <p:cNvPr id="3" name="Content Placeholder 2"/>
          <p:cNvSpPr>
            <a:spLocks noGrp="1"/>
          </p:cNvSpPr>
          <p:nvPr>
            <p:ph idx="1"/>
          </p:nvPr>
        </p:nvSpPr>
        <p:spPr>
          <a:xfrm>
            <a:off x="498474" y="1032933"/>
            <a:ext cx="7556313" cy="5375681"/>
          </a:xfrm>
        </p:spPr>
        <p:txBody>
          <a:bodyPr>
            <a:normAutofit fontScale="70000" lnSpcReduction="20000"/>
          </a:bodyPr>
          <a:lstStyle/>
          <a:p>
            <a:r>
              <a:rPr lang="en-US" dirty="0"/>
              <a:t>Ideally</a:t>
            </a:r>
            <a:r>
              <a:rPr lang="en-US" dirty="0" smtClean="0"/>
              <a:t>, schedule the New Member Orientation as soon as </a:t>
            </a:r>
            <a:r>
              <a:rPr lang="en-US" dirty="0"/>
              <a:t>someone becomes a </a:t>
            </a:r>
            <a:r>
              <a:rPr lang="en-US" dirty="0" smtClean="0"/>
              <a:t>member</a:t>
            </a:r>
            <a:r>
              <a:rPr lang="en-US" dirty="0"/>
              <a:t>.</a:t>
            </a:r>
          </a:p>
          <a:p>
            <a:pPr marL="0" indent="0">
              <a:buNone/>
            </a:pPr>
            <a:r>
              <a:rPr lang="en-US" i="1" dirty="0" smtClean="0"/>
              <a:t>	“</a:t>
            </a:r>
            <a:r>
              <a:rPr lang="en-US" i="1" dirty="0"/>
              <a:t>Can we set up a time to chat briefly next week when </a:t>
            </a:r>
            <a:r>
              <a:rPr lang="en-US" i="1" dirty="0" smtClean="0"/>
              <a:t>your </a:t>
            </a:r>
            <a:r>
              <a:rPr lang="en-US" i="1" dirty="0"/>
              <a:t>order arrives? I want to make sure you received everything </a:t>
            </a:r>
            <a:r>
              <a:rPr lang="en-US" i="1" dirty="0" smtClean="0"/>
              <a:t>and if </a:t>
            </a:r>
            <a:r>
              <a:rPr lang="en-US" i="1" dirty="0"/>
              <a:t>you </a:t>
            </a:r>
            <a:r>
              <a:rPr lang="en-US" i="1" dirty="0" smtClean="0"/>
              <a:t> have any </a:t>
            </a:r>
            <a:r>
              <a:rPr lang="en-US" i="1" dirty="0"/>
              <a:t>questions</a:t>
            </a:r>
            <a:r>
              <a:rPr lang="en-US" i="1" dirty="0" smtClean="0"/>
              <a:t>.</a:t>
            </a:r>
          </a:p>
          <a:p>
            <a:pPr marL="0" indent="0">
              <a:buNone/>
            </a:pPr>
            <a:r>
              <a:rPr lang="en-US" i="1" dirty="0" smtClean="0"/>
              <a:t> 	 </a:t>
            </a:r>
            <a:r>
              <a:rPr lang="en-US" i="1" dirty="0"/>
              <a:t>I also would like to go over some information to help you maximize your Shaklee membership</a:t>
            </a:r>
            <a:r>
              <a:rPr lang="en-US" i="1" dirty="0" smtClean="0"/>
              <a:t>.</a:t>
            </a:r>
          </a:p>
          <a:p>
            <a:pPr marL="0" indent="0">
              <a:buNone/>
            </a:pPr>
            <a:r>
              <a:rPr lang="en-US" i="1" dirty="0" smtClean="0"/>
              <a:t> 	I want to make sure you know about all the discounts and specials that are available to you with your membership. It should only take about 15 minutes.”</a:t>
            </a:r>
          </a:p>
          <a:p>
            <a:pPr marL="0" indent="0">
              <a:buNone/>
            </a:pPr>
            <a:endParaRPr lang="en-US" dirty="0" smtClean="0"/>
          </a:p>
          <a:p>
            <a:r>
              <a:rPr lang="en-US" dirty="0" smtClean="0"/>
              <a:t>Or when a past member places an order:</a:t>
            </a:r>
          </a:p>
          <a:p>
            <a:pPr marL="0" indent="0">
              <a:buNone/>
            </a:pPr>
            <a:r>
              <a:rPr lang="en-US" i="1" dirty="0" smtClean="0"/>
              <a:t>	“</a:t>
            </a:r>
            <a:r>
              <a:rPr lang="en-US" i="1" dirty="0"/>
              <a:t>Can we set up a time to chat briefly next week when </a:t>
            </a:r>
            <a:r>
              <a:rPr lang="en-US" i="1" dirty="0" smtClean="0"/>
              <a:t>your order </a:t>
            </a:r>
            <a:r>
              <a:rPr lang="en-US" i="1" dirty="0"/>
              <a:t>arrives</a:t>
            </a:r>
            <a:r>
              <a:rPr lang="en-US" i="1" dirty="0" smtClean="0"/>
              <a:t>?</a:t>
            </a:r>
          </a:p>
          <a:p>
            <a:pPr marL="0" indent="0">
              <a:buNone/>
            </a:pPr>
            <a:r>
              <a:rPr lang="en-US" i="1" dirty="0" smtClean="0"/>
              <a:t>	 I have recently put together some information that I want to make sure you have available to maximize your Shaklee membership. It should only take about 15 minutes</a:t>
            </a:r>
            <a:r>
              <a:rPr lang="en-US" dirty="0" smtClean="0"/>
              <a:t>.”</a:t>
            </a:r>
            <a:endParaRPr lang="en-US" dirty="0"/>
          </a:p>
        </p:txBody>
      </p:sp>
    </p:spTree>
    <p:extLst>
      <p:ext uri="{BB962C8B-B14F-4D97-AF65-F5344CB8AC3E}">
        <p14:creationId xmlns:p14="http://schemas.microsoft.com/office/powerpoint/2010/main" val="38865204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98134"/>
            <a:ext cx="8229600" cy="4128040"/>
          </a:xfrm>
        </p:spPr>
        <p:txBody>
          <a:bodyPr>
            <a:normAutofit/>
          </a:bodyPr>
          <a:lstStyle/>
          <a:p>
            <a:pPr marL="0" indent="0">
              <a:buNone/>
            </a:pPr>
            <a:r>
              <a:rPr lang="en-US" sz="2400" dirty="0" smtClean="0">
                <a:solidFill>
                  <a:schemeClr val="tx1"/>
                </a:solidFill>
              </a:rPr>
              <a:t>A few days before the call, send the </a:t>
            </a:r>
            <a:r>
              <a:rPr lang="en-US" sz="2400" dirty="0">
                <a:solidFill>
                  <a:schemeClr val="tx1"/>
                </a:solidFill>
              </a:rPr>
              <a:t>N</a:t>
            </a:r>
            <a:r>
              <a:rPr lang="en-US" sz="2400" dirty="0" smtClean="0">
                <a:solidFill>
                  <a:schemeClr val="tx1"/>
                </a:solidFill>
              </a:rPr>
              <a:t>ew </a:t>
            </a:r>
            <a:r>
              <a:rPr lang="en-US" sz="2400" dirty="0">
                <a:solidFill>
                  <a:schemeClr val="tx1"/>
                </a:solidFill>
              </a:rPr>
              <a:t>M</a:t>
            </a:r>
            <a:r>
              <a:rPr lang="en-US" sz="2400" dirty="0" smtClean="0">
                <a:solidFill>
                  <a:schemeClr val="tx1"/>
                </a:solidFill>
              </a:rPr>
              <a:t>ember </a:t>
            </a:r>
            <a:r>
              <a:rPr lang="en-US" sz="2400" dirty="0">
                <a:solidFill>
                  <a:schemeClr val="tx1"/>
                </a:solidFill>
              </a:rPr>
              <a:t>P</a:t>
            </a:r>
            <a:r>
              <a:rPr lang="en-US" sz="2400" dirty="0" smtClean="0">
                <a:solidFill>
                  <a:schemeClr val="tx1"/>
                </a:solidFill>
              </a:rPr>
              <a:t>acket via e-mail and confirm the time you plan to call them.</a:t>
            </a:r>
          </a:p>
          <a:p>
            <a:pPr marL="0" indent="0">
              <a:buNone/>
            </a:pPr>
            <a:r>
              <a:rPr lang="en-US" sz="2400" dirty="0" smtClean="0">
                <a:solidFill>
                  <a:schemeClr val="tx1"/>
                </a:solidFill>
              </a:rPr>
              <a:t>Subject: Maximizing Your Shaklee Membership</a:t>
            </a:r>
          </a:p>
          <a:p>
            <a:pPr marL="0" indent="0">
              <a:buNone/>
            </a:pPr>
            <a:endParaRPr lang="en-US" sz="2400" dirty="0" smtClean="0">
              <a:solidFill>
                <a:schemeClr val="tx1"/>
              </a:solidFill>
            </a:endParaRPr>
          </a:p>
          <a:p>
            <a:pPr marL="0" indent="0">
              <a:buNone/>
            </a:pPr>
            <a:r>
              <a:rPr lang="en-US" sz="2400" i="1" dirty="0" smtClean="0">
                <a:solidFill>
                  <a:schemeClr val="tx1"/>
                </a:solidFill>
              </a:rPr>
              <a:t>Sarah,</a:t>
            </a:r>
          </a:p>
          <a:p>
            <a:pPr marL="0" indent="0">
              <a:buNone/>
            </a:pPr>
            <a:r>
              <a:rPr lang="en-US" sz="2400" i="1" dirty="0" smtClean="0">
                <a:solidFill>
                  <a:schemeClr val="tx1"/>
                </a:solidFill>
              </a:rPr>
              <a:t>These are some documents I will be reviewing when I call you at 2 p.m. CT on Monday. I am looking forward to helping you make the most out of your Shaklee membership.</a:t>
            </a:r>
            <a:endParaRPr lang="en-US" sz="2400" i="1" dirty="0">
              <a:solidFill>
                <a:schemeClr val="tx1"/>
              </a:solidFill>
            </a:endParaRPr>
          </a:p>
        </p:txBody>
      </p:sp>
      <p:sp>
        <p:nvSpPr>
          <p:cNvPr id="2" name="Title 1"/>
          <p:cNvSpPr>
            <a:spLocks noGrp="1"/>
          </p:cNvSpPr>
          <p:nvPr>
            <p:ph type="title"/>
          </p:nvPr>
        </p:nvSpPr>
        <p:spPr>
          <a:xfrm>
            <a:off x="457200" y="511705"/>
            <a:ext cx="8229600" cy="1143000"/>
          </a:xfrm>
          <a:ln w="38100">
            <a:solidFill>
              <a:schemeClr val="accent5">
                <a:lumMod val="75000"/>
              </a:schemeClr>
            </a:solidFill>
          </a:ln>
        </p:spPr>
        <p:txBody>
          <a:bodyPr>
            <a:normAutofit/>
          </a:bodyPr>
          <a:lstStyle/>
          <a:p>
            <a:r>
              <a:rPr lang="en-US" sz="3200" dirty="0" smtClean="0"/>
              <a:t>Confirm and Send Materials</a:t>
            </a:r>
            <a:endParaRPr lang="en-US" sz="3200" dirty="0"/>
          </a:p>
        </p:txBody>
      </p:sp>
    </p:spTree>
    <p:extLst>
      <p:ext uri="{BB962C8B-B14F-4D97-AF65-F5344CB8AC3E}">
        <p14:creationId xmlns:p14="http://schemas.microsoft.com/office/powerpoint/2010/main" val="9961350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0532" y="2108209"/>
            <a:ext cx="7552267" cy="3645431"/>
          </a:xfrm>
        </p:spPr>
        <p:txBody>
          <a:bodyPr>
            <a:normAutofit/>
          </a:bodyPr>
          <a:lstStyle/>
          <a:p>
            <a:r>
              <a:rPr lang="en-US" sz="2800" dirty="0" smtClean="0">
                <a:solidFill>
                  <a:schemeClr val="tx1"/>
                </a:solidFill>
              </a:rPr>
              <a:t>Share your heart/build a relationship</a:t>
            </a:r>
          </a:p>
          <a:p>
            <a:r>
              <a:rPr lang="en-US" sz="2800" dirty="0" smtClean="0">
                <a:solidFill>
                  <a:schemeClr val="tx1"/>
                </a:solidFill>
              </a:rPr>
              <a:t>Provide excellent service &amp; be an advocate</a:t>
            </a:r>
          </a:p>
          <a:p>
            <a:r>
              <a:rPr lang="en-US" sz="2800" dirty="0" smtClean="0">
                <a:solidFill>
                  <a:schemeClr val="tx1"/>
                </a:solidFill>
              </a:rPr>
              <a:t>Introduce them to all of the Shaklee product lines &amp; the Shaklee Difference </a:t>
            </a:r>
          </a:p>
          <a:p>
            <a:r>
              <a:rPr lang="en-US" sz="2800" dirty="0" smtClean="0">
                <a:solidFill>
                  <a:schemeClr val="tx1"/>
                </a:solidFill>
              </a:rPr>
              <a:t>Offer incentives for referrals </a:t>
            </a:r>
          </a:p>
          <a:p>
            <a:r>
              <a:rPr lang="en-US" sz="2800" dirty="0" smtClean="0">
                <a:solidFill>
                  <a:schemeClr val="tx1"/>
                </a:solidFill>
              </a:rPr>
              <a:t>Introduce benefits of the business opportunity  </a:t>
            </a:r>
          </a:p>
          <a:p>
            <a:pPr marL="0" indent="0">
              <a:buNone/>
            </a:pPr>
            <a:r>
              <a:rPr lang="en-US" dirty="0" smtClean="0">
                <a:solidFill>
                  <a:schemeClr val="tx1"/>
                </a:solidFill>
              </a:rPr>
              <a:t>                                                                                                              harper</a:t>
            </a:r>
          </a:p>
        </p:txBody>
      </p:sp>
      <p:sp>
        <p:nvSpPr>
          <p:cNvPr id="2" name="Title 1"/>
          <p:cNvSpPr>
            <a:spLocks noGrp="1"/>
          </p:cNvSpPr>
          <p:nvPr>
            <p:ph type="title"/>
          </p:nvPr>
        </p:nvSpPr>
        <p:spPr>
          <a:xfrm>
            <a:off x="457200" y="642938"/>
            <a:ext cx="8229600" cy="1143000"/>
          </a:xfrm>
          <a:ln w="38100">
            <a:solidFill>
              <a:schemeClr val="accent5">
                <a:lumMod val="75000"/>
              </a:schemeClr>
            </a:solidFill>
          </a:ln>
        </p:spPr>
        <p:txBody>
          <a:bodyPr>
            <a:normAutofit/>
          </a:bodyPr>
          <a:lstStyle/>
          <a:p>
            <a:r>
              <a:rPr lang="en-US" sz="3200" dirty="0" smtClean="0"/>
              <a:t>Objectives For New Member Appointment:</a:t>
            </a:r>
            <a:endParaRPr lang="en-US" sz="3200" dirty="0"/>
          </a:p>
        </p:txBody>
      </p:sp>
    </p:spTree>
    <p:extLst>
      <p:ext uri="{BB962C8B-B14F-4D97-AF65-F5344CB8AC3E}">
        <p14:creationId xmlns:p14="http://schemas.microsoft.com/office/powerpoint/2010/main" val="18516293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820032"/>
          </a:xfrm>
        </p:spPr>
        <p:txBody>
          <a:bodyPr/>
          <a:lstStyle/>
          <a:p>
            <a:r>
              <a:rPr lang="en-US" sz="3200" dirty="0" smtClean="0"/>
              <a:t>Maximizing Your Shaklee Membership</a:t>
            </a:r>
            <a:endParaRPr lang="en-US" sz="3200" dirty="0"/>
          </a:p>
        </p:txBody>
      </p:sp>
      <p:pic>
        <p:nvPicPr>
          <p:cNvPr id="5" name="Picture 4"/>
          <p:cNvPicPr/>
          <p:nvPr/>
        </p:nvPicPr>
        <p:blipFill rotWithShape="1">
          <a:blip r:embed="rId2">
            <a:extLst>
              <a:ext uri="{28A0092B-C50C-407E-A947-70E740481C1C}">
                <a14:useLocalDpi xmlns:a14="http://schemas.microsoft.com/office/drawing/2010/main" val="0"/>
              </a:ext>
            </a:extLst>
          </a:blip>
          <a:srcRect l="19444" t="6111" r="21667"/>
          <a:stretch/>
        </p:blipFill>
        <p:spPr bwMode="auto">
          <a:xfrm>
            <a:off x="4904909" y="1183754"/>
            <a:ext cx="2686050" cy="2857500"/>
          </a:xfrm>
          <a:prstGeom prst="rect">
            <a:avLst/>
          </a:prstGeom>
          <a:ln>
            <a:solidFill>
              <a:srgbClr val="4F6228"/>
            </a:solidFill>
          </a:ln>
          <a:extLst>
            <a:ext uri="{53640926-AAD7-44D8-BBD7-CCE9431645EC}">
              <a14:shadowObscured xmlns:a14="http://schemas.microsoft.com/office/drawing/2010/main"/>
            </a:ext>
          </a:extLst>
        </p:spPr>
      </p:pic>
      <p:sp>
        <p:nvSpPr>
          <p:cNvPr id="6" name="Text Box 2"/>
          <p:cNvSpPr txBox="1"/>
          <p:nvPr/>
        </p:nvSpPr>
        <p:spPr>
          <a:xfrm>
            <a:off x="713909" y="1183753"/>
            <a:ext cx="4051300" cy="5348215"/>
          </a:xfrm>
          <a:prstGeom prst="rect">
            <a:avLst/>
          </a:prstGeom>
          <a:noFill/>
          <a:ln>
            <a:solidFill>
              <a:schemeClr val="accent3">
                <a:lumMod val="50000"/>
              </a:schemeClr>
            </a:solid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115000"/>
              </a:lnSpc>
              <a:spcBef>
                <a:spcPts val="0"/>
              </a:spcBef>
              <a:spcAft>
                <a:spcPts val="1000"/>
              </a:spcAft>
            </a:pPr>
            <a:r>
              <a:rPr lang="en-US" sz="1600" dirty="0">
                <a:effectLst/>
                <a:latin typeface="Helvetica"/>
                <a:ea typeface="Calibri"/>
                <a:cs typeface="Times New Roman"/>
              </a:rPr>
              <a:t>Welcome to Shaklee! Thank you for allowing me to be a part of your life. My passion and mission is to to be a resource for you and an advocate for your health. Thank you for that privilege and for your support and trust. </a:t>
            </a:r>
            <a:endParaRPr lang="en-US" sz="1600" dirty="0">
              <a:effectLst/>
              <a:ea typeface="Calibri"/>
              <a:cs typeface="Times New Roman"/>
            </a:endParaRPr>
          </a:p>
          <a:p>
            <a:pPr marL="0" marR="0">
              <a:lnSpc>
                <a:spcPct val="115000"/>
              </a:lnSpc>
              <a:spcBef>
                <a:spcPts val="0"/>
              </a:spcBef>
              <a:spcAft>
                <a:spcPts val="1000"/>
              </a:spcAft>
            </a:pPr>
            <a:r>
              <a:rPr lang="en-US" sz="1600" dirty="0">
                <a:effectLst/>
                <a:latin typeface="Helvetica"/>
                <a:ea typeface="Calibri"/>
                <a:cs typeface="Times New Roman"/>
              </a:rPr>
              <a:t>The </a:t>
            </a:r>
            <a:r>
              <a:rPr lang="en-US" sz="1600">
                <a:effectLst/>
                <a:latin typeface="Helvetica"/>
                <a:ea typeface="Calibri"/>
                <a:cs typeface="Times New Roman"/>
              </a:rPr>
              <a:t>goal </a:t>
            </a:r>
            <a:r>
              <a:rPr lang="en-US" sz="1600" smtClean="0">
                <a:latin typeface="Helvetica"/>
                <a:ea typeface="Calibri"/>
                <a:cs typeface="Times New Roman"/>
              </a:rPr>
              <a:t>of </a:t>
            </a:r>
            <a:r>
              <a:rPr lang="en-US" sz="1600" smtClean="0">
                <a:effectLst/>
                <a:latin typeface="Helvetica"/>
                <a:ea typeface="Calibri"/>
                <a:cs typeface="Times New Roman"/>
              </a:rPr>
              <a:t> </a:t>
            </a:r>
            <a:r>
              <a:rPr lang="en-US" sz="1600" dirty="0">
                <a:effectLst/>
                <a:latin typeface="Helvetica"/>
                <a:ea typeface="Calibri"/>
                <a:cs typeface="Times New Roman"/>
              </a:rPr>
              <a:t>this information is to ensure you get the most out of your Shaklee membership by understanding how to use the discounts, programs and resources that are yours. Shaklee’s Use, Share or Build options are a great way to consider how you can benefit the most from all of what Shaklee provides. </a:t>
            </a:r>
            <a:endParaRPr lang="en-US" sz="1600" dirty="0">
              <a:effectLst/>
              <a:ea typeface="Calibri"/>
              <a:cs typeface="Times New Roman"/>
            </a:endParaRPr>
          </a:p>
          <a:p>
            <a:pPr marL="0" marR="0">
              <a:lnSpc>
                <a:spcPct val="115000"/>
              </a:lnSpc>
              <a:spcBef>
                <a:spcPts val="0"/>
              </a:spcBef>
              <a:spcAft>
                <a:spcPts val="1000"/>
              </a:spcAft>
            </a:pPr>
            <a:r>
              <a:rPr lang="en-US" sz="1600" dirty="0">
                <a:effectLst/>
                <a:latin typeface="Helvetica"/>
                <a:ea typeface="Calibri"/>
                <a:cs typeface="Times New Roman"/>
              </a:rPr>
              <a:t>I look forward to serving you and continuing on this health journey with you!</a:t>
            </a:r>
            <a:endParaRPr lang="en-US" sz="1600" dirty="0">
              <a:effectLst/>
              <a:ea typeface="Calibri"/>
              <a:cs typeface="Times New Roman"/>
            </a:endParaRPr>
          </a:p>
          <a:p>
            <a:pPr marL="0" marR="0">
              <a:lnSpc>
                <a:spcPct val="115000"/>
              </a:lnSpc>
              <a:spcBef>
                <a:spcPts val="0"/>
              </a:spcBef>
              <a:spcAft>
                <a:spcPts val="1000"/>
              </a:spcAft>
            </a:pPr>
            <a:r>
              <a:rPr lang="en-US" sz="1600" dirty="0">
                <a:effectLst/>
                <a:latin typeface="Lucida Handwriting"/>
                <a:ea typeface="Calibri"/>
                <a:cs typeface="Brush Script MT Italic"/>
              </a:rPr>
              <a:t>~ Harper Guerra</a:t>
            </a:r>
            <a:endParaRPr lang="en-US" sz="1600" dirty="0">
              <a:effectLst/>
              <a:ea typeface="Calibri"/>
              <a:cs typeface="Times New Roman"/>
            </a:endParaRPr>
          </a:p>
        </p:txBody>
      </p:sp>
      <p:sp>
        <p:nvSpPr>
          <p:cNvPr id="4" name="TextBox 3"/>
          <p:cNvSpPr txBox="1"/>
          <p:nvPr/>
        </p:nvSpPr>
        <p:spPr>
          <a:xfrm>
            <a:off x="5476556" y="3548864"/>
            <a:ext cx="3205061" cy="2031325"/>
          </a:xfrm>
          <a:prstGeom prst="rect">
            <a:avLst/>
          </a:prstGeom>
          <a:solidFill>
            <a:schemeClr val="accent1"/>
          </a:solidFill>
        </p:spPr>
        <p:txBody>
          <a:bodyPr wrap="square" rtlCol="0">
            <a:spAutoFit/>
          </a:bodyPr>
          <a:lstStyle/>
          <a:p>
            <a:r>
              <a:rPr lang="en-US" dirty="0" smtClean="0">
                <a:solidFill>
                  <a:schemeClr val="bg1"/>
                </a:solidFill>
              </a:rPr>
              <a:t>Tips:</a:t>
            </a:r>
          </a:p>
          <a:p>
            <a:r>
              <a:rPr lang="en-US" dirty="0" smtClean="0">
                <a:solidFill>
                  <a:schemeClr val="bg1"/>
                </a:solidFill>
              </a:rPr>
              <a:t>Weave in other product lines that they might not be aware of as you share.</a:t>
            </a:r>
            <a:br>
              <a:rPr lang="en-US" dirty="0" smtClean="0">
                <a:solidFill>
                  <a:schemeClr val="bg1"/>
                </a:solidFill>
              </a:rPr>
            </a:br>
            <a:r>
              <a:rPr lang="en-US" dirty="0" smtClean="0">
                <a:solidFill>
                  <a:schemeClr val="bg1"/>
                </a:solidFill>
              </a:rPr>
              <a:t/>
            </a:r>
            <a:br>
              <a:rPr lang="en-US" dirty="0" smtClean="0">
                <a:solidFill>
                  <a:schemeClr val="bg1"/>
                </a:solidFill>
              </a:rPr>
            </a:br>
            <a:r>
              <a:rPr lang="en-US" dirty="0" smtClean="0">
                <a:solidFill>
                  <a:schemeClr val="bg1"/>
                </a:solidFill>
              </a:rPr>
              <a:t>Weave in your story if you have not shared that already.</a:t>
            </a:r>
            <a:endParaRPr lang="en-US" dirty="0">
              <a:solidFill>
                <a:schemeClr val="bg1"/>
              </a:solidFill>
            </a:endParaRPr>
          </a:p>
        </p:txBody>
      </p:sp>
    </p:spTree>
    <p:extLst>
      <p:ext uri="{BB962C8B-B14F-4D97-AF65-F5344CB8AC3E}">
        <p14:creationId xmlns:p14="http://schemas.microsoft.com/office/powerpoint/2010/main" val="361255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13909" y="310453"/>
            <a:ext cx="7143796" cy="2585323"/>
          </a:xfrm>
          <a:prstGeom prst="rect">
            <a:avLst/>
          </a:prstGeom>
          <a:noFill/>
          <a:ln w="12700">
            <a:solidFill>
              <a:schemeClr val="accent5">
                <a:lumMod val="75000"/>
              </a:schemeClr>
            </a:solidFill>
          </a:ln>
        </p:spPr>
        <p:txBody>
          <a:bodyPr wrap="square" rtlCol="0">
            <a:spAutoFit/>
          </a:bodyPr>
          <a:lstStyle/>
          <a:p>
            <a:r>
              <a:rPr lang="en-US" b="1" dirty="0"/>
              <a:t>First, a little business:</a:t>
            </a:r>
          </a:p>
          <a:p>
            <a:pPr lvl="0"/>
            <a:r>
              <a:rPr lang="en-US" b="1" dirty="0"/>
              <a:t>Activate your account:</a:t>
            </a:r>
            <a:r>
              <a:rPr lang="en-US" dirty="0"/>
              <a:t> You should have received an e-mail from Shaklee with directions on how to do this.  If you go to </a:t>
            </a:r>
            <a:r>
              <a:rPr lang="en-US" dirty="0">
                <a:hlinkClick r:id="rId2"/>
              </a:rPr>
              <a:t>www.myshaklee.com</a:t>
            </a:r>
            <a:r>
              <a:rPr lang="en-US" dirty="0"/>
              <a:t>, then enter your member ID in the Activate your Membership box, you will be prompted to set up a password and then you are good to go! (Please let us know if you need your ID#) </a:t>
            </a:r>
          </a:p>
          <a:p>
            <a:pPr lvl="0"/>
            <a:r>
              <a:rPr lang="en-US" b="1" dirty="0"/>
              <a:t>Options for Ordering:</a:t>
            </a:r>
            <a:r>
              <a:rPr lang="en-US" dirty="0"/>
              <a:t> Call 1-800-SHAKLEE to place your order over the phone. (You must have your Shaklee ID# to order over the phone). Or contact me to place your order for you</a:t>
            </a:r>
            <a:r>
              <a:rPr lang="en-US" dirty="0" smtClean="0"/>
              <a:t>.</a:t>
            </a:r>
            <a:endParaRPr lang="en-US" dirty="0"/>
          </a:p>
        </p:txBody>
      </p:sp>
      <p:sp>
        <p:nvSpPr>
          <p:cNvPr id="7" name="TextBox 6"/>
          <p:cNvSpPr txBox="1"/>
          <p:nvPr/>
        </p:nvSpPr>
        <p:spPr>
          <a:xfrm>
            <a:off x="692381" y="3250079"/>
            <a:ext cx="8004914" cy="3139321"/>
          </a:xfrm>
          <a:prstGeom prst="rect">
            <a:avLst/>
          </a:prstGeom>
          <a:noFill/>
          <a:ln w="12700">
            <a:solidFill>
              <a:schemeClr val="accent5">
                <a:lumMod val="75000"/>
              </a:schemeClr>
            </a:solidFill>
          </a:ln>
        </p:spPr>
        <p:txBody>
          <a:bodyPr wrap="square" rtlCol="0">
            <a:spAutoFit/>
          </a:bodyPr>
          <a:lstStyle/>
          <a:p>
            <a:r>
              <a:rPr lang="en-US" b="1" dirty="0"/>
              <a:t>Member Benefits:</a:t>
            </a:r>
          </a:p>
          <a:p>
            <a:pPr lvl="0"/>
            <a:r>
              <a:rPr lang="en-US" b="1" dirty="0"/>
              <a:t>Membership Discount: </a:t>
            </a:r>
            <a:r>
              <a:rPr lang="en-US" dirty="0"/>
              <a:t>Your membership gives you a 15% discount on ALL Shaklee products. Membership also qualifies you for </a:t>
            </a:r>
            <a:r>
              <a:rPr lang="en-US" dirty="0" err="1"/>
              <a:t>AutoShip</a:t>
            </a:r>
            <a:r>
              <a:rPr lang="en-US" dirty="0"/>
              <a:t>, </a:t>
            </a:r>
            <a:r>
              <a:rPr lang="en-US" dirty="0" err="1"/>
              <a:t>AutoShip</a:t>
            </a:r>
            <a:r>
              <a:rPr lang="en-US" dirty="0"/>
              <a:t> discounts and special promotions.</a:t>
            </a:r>
          </a:p>
          <a:p>
            <a:pPr lvl="0"/>
            <a:r>
              <a:rPr lang="en-US" b="1" dirty="0"/>
              <a:t>Personal Nutrition and Health Consultation:</a:t>
            </a:r>
            <a:r>
              <a:rPr lang="en-US" dirty="0"/>
              <a:t> Also available to you as a part of our Shaklee family is a personal nutrition and health consultation (over the phone</a:t>
            </a:r>
            <a:r>
              <a:rPr lang="en-US" dirty="0" smtClean="0"/>
              <a:t>)</a:t>
            </a:r>
          </a:p>
          <a:p>
            <a:pPr lvl="0"/>
            <a:endParaRPr lang="en-US" dirty="0"/>
          </a:p>
          <a:p>
            <a:pPr lvl="0"/>
            <a:r>
              <a:rPr lang="en-US" b="1" dirty="0"/>
              <a:t>100% Guarantee:</a:t>
            </a:r>
            <a:r>
              <a:rPr lang="en-US" dirty="0"/>
              <a:t> Remember, all Shaklee products are 100% guaranteed, so let me know if you ever are not satisfied with a product. I would love to walk you through what may be the problem or get your money refunded if needed!</a:t>
            </a:r>
          </a:p>
          <a:p>
            <a:endParaRPr lang="en-US" dirty="0"/>
          </a:p>
        </p:txBody>
      </p:sp>
    </p:spTree>
    <p:extLst>
      <p:ext uri="{BB962C8B-B14F-4D97-AF65-F5344CB8AC3E}">
        <p14:creationId xmlns:p14="http://schemas.microsoft.com/office/powerpoint/2010/main" val="26514881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a:extLst>
              <a:ext uri="{28A0092B-C50C-407E-A947-70E740481C1C}">
                <a14:useLocalDpi xmlns:a14="http://schemas.microsoft.com/office/drawing/2010/main" val="0"/>
              </a:ext>
            </a:extLst>
          </a:blip>
          <a:stretch>
            <a:fillRect/>
          </a:stretch>
        </p:blipFill>
        <p:spPr>
          <a:xfrm>
            <a:off x="733969" y="400572"/>
            <a:ext cx="6858000" cy="3861435"/>
          </a:xfrm>
          <a:prstGeom prst="rect">
            <a:avLst/>
          </a:prstGeom>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3015218" y="3034847"/>
            <a:ext cx="5868427" cy="3490299"/>
          </a:xfrm>
          <a:prstGeom prst="rect">
            <a:avLst/>
          </a:prstGeom>
        </p:spPr>
      </p:pic>
    </p:spTree>
    <p:extLst>
      <p:ext uri="{BB962C8B-B14F-4D97-AF65-F5344CB8AC3E}">
        <p14:creationId xmlns:p14="http://schemas.microsoft.com/office/powerpoint/2010/main" val="34219641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b="1" dirty="0"/>
              <a:t>The most important Member Benefit: </a:t>
            </a:r>
            <a:br>
              <a:rPr lang="en-US" sz="2800" b="1" dirty="0"/>
            </a:br>
            <a:r>
              <a:rPr lang="en-US" sz="2800" b="1" dirty="0"/>
              <a:t>The Shaklee Difference</a:t>
            </a:r>
            <a:endParaRPr lang="en-US" sz="2800"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498475" y="1500187"/>
            <a:ext cx="4732820" cy="2589323"/>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3595168" y="3250080"/>
            <a:ext cx="5398135" cy="3263536"/>
          </a:xfrm>
          <a:prstGeom prst="rect">
            <a:avLst/>
          </a:prstGeom>
        </p:spPr>
      </p:pic>
      <p:sp>
        <p:nvSpPr>
          <p:cNvPr id="6" name="TextBox 5"/>
          <p:cNvSpPr txBox="1"/>
          <p:nvPr/>
        </p:nvSpPr>
        <p:spPr>
          <a:xfrm>
            <a:off x="390107" y="4482291"/>
            <a:ext cx="3205061" cy="1815882"/>
          </a:xfrm>
          <a:prstGeom prst="rect">
            <a:avLst/>
          </a:prstGeom>
          <a:solidFill>
            <a:schemeClr val="accent1"/>
          </a:solidFill>
        </p:spPr>
        <p:txBody>
          <a:bodyPr wrap="square" rtlCol="0">
            <a:spAutoFit/>
          </a:bodyPr>
          <a:lstStyle/>
          <a:p>
            <a:r>
              <a:rPr lang="en-US" sz="1600" dirty="0" smtClean="0">
                <a:solidFill>
                  <a:schemeClr val="bg1"/>
                </a:solidFill>
              </a:rPr>
              <a:t>Followed by Which Products Do You  Use Sheet. “As people begin to understand the Shaklee Difference and find this is a company they can trust, they often wonder, what else does Shaklee make? </a:t>
            </a:r>
            <a:endParaRPr lang="en-US" sz="1600" dirty="0">
              <a:solidFill>
                <a:schemeClr val="bg1"/>
              </a:solidFill>
            </a:endParaRPr>
          </a:p>
        </p:txBody>
      </p:sp>
    </p:spTree>
    <p:extLst>
      <p:ext uri="{BB962C8B-B14F-4D97-AF65-F5344CB8AC3E}">
        <p14:creationId xmlns:p14="http://schemas.microsoft.com/office/powerpoint/2010/main" val="16052443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5"/>
            <a:ext cx="7886700" cy="971799"/>
          </a:xfrm>
        </p:spPr>
        <p:txBody>
          <a:bodyPr>
            <a:normAutofit/>
          </a:bodyPr>
          <a:lstStyle/>
          <a:p>
            <a:r>
              <a:rPr lang="en-US" sz="4000" b="1" dirty="0" smtClean="0"/>
              <a:t>Free Membership Options</a:t>
            </a:r>
            <a:endParaRPr lang="en-US" sz="4000" b="1" dirty="0"/>
          </a:p>
        </p:txBody>
      </p:sp>
      <p:sp>
        <p:nvSpPr>
          <p:cNvPr id="3" name="Content Placeholder 2"/>
          <p:cNvSpPr>
            <a:spLocks noGrp="1"/>
          </p:cNvSpPr>
          <p:nvPr>
            <p:ph idx="1"/>
          </p:nvPr>
        </p:nvSpPr>
        <p:spPr>
          <a:xfrm>
            <a:off x="307846" y="1336928"/>
            <a:ext cx="8207504" cy="5321421"/>
          </a:xfrm>
        </p:spPr>
        <p:txBody>
          <a:bodyPr>
            <a:normAutofit fontScale="92500"/>
          </a:bodyPr>
          <a:lstStyle/>
          <a:p>
            <a:pPr marL="514350" indent="-514350">
              <a:buFont typeface="+mj-lt"/>
              <a:buAutoNum type="arabicPeriod"/>
            </a:pPr>
            <a:r>
              <a:rPr lang="en-US" sz="2200" b="1" dirty="0" smtClean="0"/>
              <a:t>Life Strip  </a:t>
            </a:r>
            <a:r>
              <a:rPr lang="en-US" sz="2200" dirty="0" smtClean="0"/>
              <a:t>(114PV)</a:t>
            </a:r>
          </a:p>
          <a:p>
            <a:pPr marL="514350" indent="-514350">
              <a:buFont typeface="+mj-lt"/>
              <a:buAutoNum type="arabicPeriod"/>
            </a:pPr>
            <a:r>
              <a:rPr lang="en-US" sz="2200" b="1" dirty="0" err="1" smtClean="0"/>
              <a:t>Vitalizer</a:t>
            </a:r>
            <a:r>
              <a:rPr lang="en-US" sz="2200" b="1" dirty="0" smtClean="0"/>
              <a:t> </a:t>
            </a:r>
            <a:r>
              <a:rPr lang="en-US" sz="2200" dirty="0" smtClean="0"/>
              <a:t>(55PV)</a:t>
            </a:r>
          </a:p>
          <a:p>
            <a:pPr marL="514350" indent="-514350">
              <a:buFont typeface="+mj-lt"/>
              <a:buAutoNum type="arabicPeriod"/>
            </a:pPr>
            <a:r>
              <a:rPr lang="en-US" sz="2200" b="1" dirty="0" smtClean="0"/>
              <a:t>Life Plan </a:t>
            </a:r>
            <a:r>
              <a:rPr lang="en-US" sz="2200" dirty="0" smtClean="0"/>
              <a:t>( Life Shake &amp; Life Strip )	(166PV)</a:t>
            </a:r>
          </a:p>
          <a:p>
            <a:pPr marL="514350" indent="-514350">
              <a:buFont typeface="+mj-lt"/>
              <a:buAutoNum type="arabicPeriod"/>
            </a:pPr>
            <a:r>
              <a:rPr lang="en-US" sz="2200" b="1" dirty="0" smtClean="0"/>
              <a:t>Vitalizing Plan </a:t>
            </a:r>
            <a:r>
              <a:rPr lang="en-US" sz="2200" dirty="0" smtClean="0"/>
              <a:t>( Life Shake a &amp; </a:t>
            </a:r>
            <a:r>
              <a:rPr lang="en-US" sz="2200" dirty="0" err="1" smtClean="0"/>
              <a:t>Vitalizer</a:t>
            </a:r>
            <a:r>
              <a:rPr lang="en-US" sz="2200" dirty="0" smtClean="0"/>
              <a:t> )  (111PV)</a:t>
            </a:r>
          </a:p>
          <a:p>
            <a:pPr marL="514350" indent="-514350">
              <a:buFont typeface="+mj-lt"/>
              <a:buAutoNum type="arabicPeriod"/>
            </a:pPr>
            <a:r>
              <a:rPr lang="en-US" sz="2200" b="1" dirty="0" smtClean="0"/>
              <a:t>Rx for a Healthier Life with Life Strip </a:t>
            </a:r>
            <a:r>
              <a:rPr lang="en-US" sz="2200" dirty="0" smtClean="0"/>
              <a:t>( </a:t>
            </a:r>
            <a:r>
              <a:rPr lang="en-US" sz="2200" dirty="0" err="1" smtClean="0"/>
              <a:t>Nutriferon</a:t>
            </a:r>
            <a:r>
              <a:rPr lang="en-US" sz="2200" dirty="0" smtClean="0"/>
              <a:t>, Shake,  Strip ) (172PV)</a:t>
            </a:r>
          </a:p>
          <a:p>
            <a:pPr marL="514350" indent="-514350">
              <a:buFont typeface="+mj-lt"/>
              <a:buAutoNum type="arabicPeriod"/>
            </a:pPr>
            <a:r>
              <a:rPr lang="en-US" sz="2200" b="1" dirty="0" smtClean="0"/>
              <a:t>Rx for a Healthier Life with </a:t>
            </a:r>
            <a:r>
              <a:rPr lang="en-US" sz="2200" b="1" dirty="0" err="1" smtClean="0"/>
              <a:t>Vitalizer</a:t>
            </a:r>
            <a:r>
              <a:rPr lang="en-US" sz="2200" b="1" dirty="0" smtClean="0"/>
              <a:t> </a:t>
            </a:r>
            <a:r>
              <a:rPr lang="en-US" sz="2200" dirty="0" smtClean="0"/>
              <a:t>( </a:t>
            </a:r>
            <a:r>
              <a:rPr lang="en-US" sz="2200" dirty="0" err="1" smtClean="0"/>
              <a:t>Nutriferon</a:t>
            </a:r>
            <a:r>
              <a:rPr lang="en-US" sz="2200" dirty="0" smtClean="0"/>
              <a:t>, Shake, strip ) (168PV)</a:t>
            </a:r>
          </a:p>
          <a:p>
            <a:pPr marL="514350" indent="-514350">
              <a:buFont typeface="+mj-lt"/>
              <a:buAutoNum type="arabicPeriod"/>
            </a:pPr>
            <a:r>
              <a:rPr lang="en-US" sz="2200" b="1" dirty="0" smtClean="0"/>
              <a:t>Shaklee Life Shake Family Pack </a:t>
            </a:r>
            <a:r>
              <a:rPr lang="en-US" sz="2200" dirty="0" smtClean="0"/>
              <a:t>( 2 30- </a:t>
            </a:r>
            <a:r>
              <a:rPr lang="en-US" sz="2200" dirty="0" err="1" smtClean="0"/>
              <a:t>svg</a:t>
            </a:r>
            <a:r>
              <a:rPr lang="en-US" sz="2200" dirty="0" smtClean="0"/>
              <a:t> bags ) (111PV)</a:t>
            </a:r>
          </a:p>
          <a:p>
            <a:pPr marL="514350" indent="-514350">
              <a:buFont typeface="+mj-lt"/>
              <a:buAutoNum type="arabicPeriod"/>
            </a:pPr>
            <a:r>
              <a:rPr lang="en-US" sz="2200" b="1" dirty="0" smtClean="0"/>
              <a:t>Shaklee 180 Turnaround kit</a:t>
            </a:r>
            <a:r>
              <a:rPr lang="en-US" sz="2200" dirty="0" smtClean="0"/>
              <a:t> (172PV)</a:t>
            </a:r>
          </a:p>
          <a:p>
            <a:pPr marL="514350" indent="-514350">
              <a:buFont typeface="+mj-lt"/>
              <a:buAutoNum type="arabicPeriod"/>
            </a:pPr>
            <a:r>
              <a:rPr lang="en-US" sz="2200" b="1" dirty="0" smtClean="0"/>
              <a:t>Essentials Plan </a:t>
            </a:r>
            <a:r>
              <a:rPr lang="en-US" sz="2200" dirty="0" smtClean="0"/>
              <a:t>( Vita Lea 60,  (55PV)</a:t>
            </a:r>
          </a:p>
          <a:p>
            <a:pPr marL="514350" indent="-514350">
              <a:buFont typeface="+mj-lt"/>
              <a:buAutoNum type="arabicPeriod"/>
            </a:pPr>
            <a:r>
              <a:rPr lang="en-US" sz="2200" b="1" dirty="0" smtClean="0"/>
              <a:t>Get Clean Kit </a:t>
            </a:r>
            <a:r>
              <a:rPr lang="en-US" sz="2200" dirty="0" smtClean="0"/>
              <a:t>(50PV)</a:t>
            </a:r>
          </a:p>
          <a:p>
            <a:pPr marL="514350" indent="-514350">
              <a:buFont typeface="+mj-lt"/>
              <a:buAutoNum type="arabicPeriod"/>
            </a:pPr>
            <a:r>
              <a:rPr lang="en-US" sz="2200" b="1" dirty="0" smtClean="0"/>
              <a:t>Nutrition Therapy Skincare Kit </a:t>
            </a:r>
            <a:r>
              <a:rPr lang="en-US" sz="2200" dirty="0" smtClean="0"/>
              <a:t>(141PV)</a:t>
            </a:r>
          </a:p>
          <a:p>
            <a:pPr marL="514350" indent="-514350">
              <a:buFont typeface="+mj-lt"/>
              <a:buAutoNum type="arabicPeriod"/>
            </a:pPr>
            <a:r>
              <a:rPr lang="en-US" sz="2200" b="1" dirty="0" smtClean="0"/>
              <a:t>Any 100 PV order</a:t>
            </a:r>
          </a:p>
          <a:p>
            <a:pPr marL="514350" indent="-514350">
              <a:buFont typeface="+mj-lt"/>
              <a:buAutoNum type="arabicPeriod"/>
            </a:pPr>
            <a:r>
              <a:rPr lang="en-US" sz="2200" b="1" dirty="0" smtClean="0"/>
              <a:t>All Gold Business </a:t>
            </a:r>
            <a:r>
              <a:rPr lang="en-US" sz="2200" b="1" dirty="0" err="1" smtClean="0"/>
              <a:t>Paks</a:t>
            </a:r>
            <a:r>
              <a:rPr lang="en-US" sz="2200" b="1" dirty="0" smtClean="0"/>
              <a:t>						</a:t>
            </a:r>
            <a:endParaRPr lang="en-US" sz="2200" dirty="0" smtClean="0"/>
          </a:p>
          <a:p>
            <a:pPr marL="514350" indent="-514350">
              <a:buFont typeface="+mj-lt"/>
              <a:buAutoNum type="arabicPeriod"/>
            </a:pPr>
            <a:endParaRPr lang="en-US" sz="2200" dirty="0"/>
          </a:p>
        </p:txBody>
      </p:sp>
    </p:spTree>
    <p:extLst>
      <p:ext uri="{BB962C8B-B14F-4D97-AF65-F5344CB8AC3E}">
        <p14:creationId xmlns:p14="http://schemas.microsoft.com/office/powerpoint/2010/main" val="10763992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863137" y="316382"/>
            <a:ext cx="6858000" cy="3857625"/>
          </a:xfrm>
          <a:prstGeom prst="rect">
            <a:avLst/>
          </a:prstGeom>
        </p:spPr>
      </p:pic>
      <p:sp>
        <p:nvSpPr>
          <p:cNvPr id="8" name="Content Placeholder 2"/>
          <p:cNvSpPr>
            <a:spLocks noGrp="1"/>
          </p:cNvSpPr>
          <p:nvPr>
            <p:ph idx="1"/>
          </p:nvPr>
        </p:nvSpPr>
        <p:spPr>
          <a:xfrm>
            <a:off x="670698" y="4691462"/>
            <a:ext cx="7556313" cy="1658040"/>
          </a:xfrm>
          <a:solidFill>
            <a:srgbClr val="663366"/>
          </a:solidFill>
        </p:spPr>
        <p:txBody>
          <a:bodyPr>
            <a:normAutofit fontScale="85000" lnSpcReduction="10000"/>
          </a:bodyPr>
          <a:lstStyle/>
          <a:p>
            <a:pPr marL="0" indent="0">
              <a:buNone/>
            </a:pPr>
            <a:r>
              <a:rPr lang="en-US" dirty="0" smtClean="0">
                <a:solidFill>
                  <a:srgbClr val="FFFFFF"/>
                </a:solidFill>
              </a:rPr>
              <a:t>This is a great time to make sure they are aware of all the product lines that Shaklee offers. If there is time, this is a great opportunity to walk them through the Product Guide if you have not already.</a:t>
            </a:r>
            <a:endParaRPr lang="en-US" dirty="0">
              <a:solidFill>
                <a:srgbClr val="FFFFFF"/>
              </a:solidFill>
            </a:endParaRPr>
          </a:p>
        </p:txBody>
      </p:sp>
    </p:spTree>
    <p:extLst>
      <p:ext uri="{BB962C8B-B14F-4D97-AF65-F5344CB8AC3E}">
        <p14:creationId xmlns:p14="http://schemas.microsoft.com/office/powerpoint/2010/main" val="5106452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24311" y="322856"/>
            <a:ext cx="7793120" cy="6463308"/>
          </a:xfrm>
          <a:prstGeom prst="rect">
            <a:avLst/>
          </a:prstGeom>
          <a:noFill/>
        </p:spPr>
        <p:txBody>
          <a:bodyPr wrap="square" rtlCol="0">
            <a:spAutoFit/>
          </a:bodyPr>
          <a:lstStyle/>
          <a:p>
            <a:r>
              <a:rPr lang="en-US" sz="2000" b="1" dirty="0">
                <a:solidFill>
                  <a:schemeClr val="accent2"/>
                </a:solidFill>
              </a:rPr>
              <a:t>Benefits of </a:t>
            </a:r>
            <a:r>
              <a:rPr lang="en-US" sz="2000" b="1" dirty="0" err="1">
                <a:solidFill>
                  <a:schemeClr val="accent2"/>
                </a:solidFill>
              </a:rPr>
              <a:t>AutoShip</a:t>
            </a:r>
            <a:endParaRPr lang="en-US" sz="2000" b="1" dirty="0">
              <a:solidFill>
                <a:schemeClr val="accent2"/>
              </a:solidFill>
            </a:endParaRPr>
          </a:p>
          <a:p>
            <a:r>
              <a:rPr lang="en-US" dirty="0"/>
              <a:t>What is </a:t>
            </a:r>
            <a:r>
              <a:rPr lang="en-US" dirty="0" err="1"/>
              <a:t>AutoShip</a:t>
            </a:r>
            <a:r>
              <a:rPr lang="en-US" dirty="0"/>
              <a:t>? </a:t>
            </a:r>
            <a:r>
              <a:rPr lang="en-US" dirty="0" err="1"/>
              <a:t>AutoShip</a:t>
            </a:r>
            <a:r>
              <a:rPr lang="en-US" dirty="0"/>
              <a:t> is a service feature Shaklee offers so that you can continue with the regimen that meets your health needs on a regular basis with added savings as well!</a:t>
            </a:r>
          </a:p>
          <a:p>
            <a:pPr lvl="0"/>
            <a:r>
              <a:rPr lang="en-US" b="1" dirty="0"/>
              <a:t>Integrity:</a:t>
            </a:r>
            <a:r>
              <a:rPr lang="en-US" dirty="0"/>
              <a:t> The same integrity that Shaklee has in their products, they maintain in how they run their business. </a:t>
            </a:r>
            <a:r>
              <a:rPr lang="en-US" dirty="0" err="1"/>
              <a:t>AutoShip</a:t>
            </a:r>
            <a:r>
              <a:rPr lang="en-US" dirty="0"/>
              <a:t> is very easy to update and change so that it is convenient for you to benefit from.</a:t>
            </a:r>
          </a:p>
          <a:p>
            <a:pPr lvl="0"/>
            <a:r>
              <a:rPr lang="en-US" b="1" dirty="0"/>
              <a:t>Business Leader Access:</a:t>
            </a:r>
            <a:r>
              <a:rPr lang="en-US" dirty="0"/>
              <a:t> You can also choose to give me access to your </a:t>
            </a:r>
            <a:r>
              <a:rPr lang="en-US" dirty="0" err="1"/>
              <a:t>AutoShip</a:t>
            </a:r>
            <a:r>
              <a:rPr lang="en-US" dirty="0"/>
              <a:t> so I can make those changes as a service to you when needed.</a:t>
            </a:r>
          </a:p>
          <a:p>
            <a:pPr lvl="0"/>
            <a:r>
              <a:rPr lang="en-US" b="1" dirty="0"/>
              <a:t>Options:</a:t>
            </a:r>
            <a:r>
              <a:rPr lang="en-US" dirty="0"/>
              <a:t> Shaklee </a:t>
            </a:r>
            <a:r>
              <a:rPr lang="en-US" dirty="0" err="1"/>
              <a:t>AutoShip</a:t>
            </a:r>
            <a:r>
              <a:rPr lang="en-US" dirty="0"/>
              <a:t> offers you options. Each product in your </a:t>
            </a:r>
            <a:r>
              <a:rPr lang="en-US" dirty="0" err="1"/>
              <a:t>AutoShip</a:t>
            </a:r>
            <a:r>
              <a:rPr lang="en-US" dirty="0"/>
              <a:t> can be scheduled for every 30, 60 or 90 days. Use the Manage </a:t>
            </a:r>
            <a:r>
              <a:rPr lang="en-US" dirty="0" err="1"/>
              <a:t>AutoShip</a:t>
            </a:r>
            <a:r>
              <a:rPr lang="en-US" dirty="0"/>
              <a:t> option at the bottom of the drop down menu to manage clearly!</a:t>
            </a:r>
          </a:p>
          <a:p>
            <a:pPr lvl="0"/>
            <a:r>
              <a:rPr lang="en-US" b="1" dirty="0"/>
              <a:t>“Add one time”</a:t>
            </a:r>
            <a:r>
              <a:rPr lang="en-US" dirty="0"/>
              <a:t> is another great feature for when you want to add a product that you may not need on a regular basis.</a:t>
            </a:r>
          </a:p>
          <a:p>
            <a:pPr lvl="0"/>
            <a:r>
              <a:rPr lang="en-US" b="1" dirty="0"/>
              <a:t>Skip feature</a:t>
            </a:r>
            <a:r>
              <a:rPr lang="en-US" dirty="0"/>
              <a:t> allows you to move a product to your next </a:t>
            </a:r>
            <a:r>
              <a:rPr lang="en-US" dirty="0" err="1"/>
              <a:t>AutoShip</a:t>
            </a:r>
            <a:r>
              <a:rPr lang="en-US" dirty="0"/>
              <a:t> when it lasts longer than anticipated.</a:t>
            </a:r>
          </a:p>
          <a:p>
            <a:pPr lvl="0"/>
            <a:r>
              <a:rPr lang="en-US" b="1" dirty="0"/>
              <a:t>Discounts on popular products:</a:t>
            </a:r>
            <a:r>
              <a:rPr lang="en-US" dirty="0"/>
              <a:t> Shaklee also offers an additional 10% off our most popular products and regimens (on top of the already wonderful regimen is discounts). </a:t>
            </a:r>
            <a:r>
              <a:rPr lang="en-US" u="sng" dirty="0">
                <a:hlinkClick r:id="rId2"/>
              </a:rPr>
              <a:t>Click </a:t>
            </a:r>
            <a:r>
              <a:rPr lang="en-US" u="sng" dirty="0" smtClean="0">
                <a:hlinkClick r:id="rId2"/>
              </a:rPr>
              <a:t>here </a:t>
            </a:r>
            <a:r>
              <a:rPr lang="en-US" u="sng" dirty="0">
                <a:hlinkClick r:id="rId2"/>
              </a:rPr>
              <a:t>to view</a:t>
            </a:r>
            <a:r>
              <a:rPr lang="en-US" dirty="0"/>
              <a:t> all the products eligible for this additional 10% off.</a:t>
            </a:r>
          </a:p>
          <a:p>
            <a:pPr lvl="0"/>
            <a:r>
              <a:rPr lang="en-US" b="1" dirty="0"/>
              <a:t>Don’t miss </a:t>
            </a:r>
            <a:r>
              <a:rPr lang="en-US" b="1" dirty="0" err="1"/>
              <a:t>AutoShip</a:t>
            </a:r>
            <a:r>
              <a:rPr lang="en-US" b="1" dirty="0"/>
              <a:t> Coupons as well!</a:t>
            </a:r>
            <a:r>
              <a:rPr lang="en-US" dirty="0"/>
              <a:t> Products including Life Plan and Rx for a Healthier Life include a coupon where you can receive any Shaklee product for just $10!</a:t>
            </a:r>
          </a:p>
          <a:p>
            <a:endParaRPr lang="en-US" dirty="0"/>
          </a:p>
        </p:txBody>
      </p:sp>
    </p:spTree>
    <p:extLst>
      <p:ext uri="{BB962C8B-B14F-4D97-AF65-F5344CB8AC3E}">
        <p14:creationId xmlns:p14="http://schemas.microsoft.com/office/powerpoint/2010/main" val="28033603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6917502" y="4914900"/>
            <a:ext cx="2274570" cy="1943100"/>
          </a:xfrm>
          <a:prstGeom prst="rect">
            <a:avLst/>
          </a:prstGeom>
        </p:spPr>
      </p:pic>
      <p:sp>
        <p:nvSpPr>
          <p:cNvPr id="3" name="Content Placeholder 2"/>
          <p:cNvSpPr>
            <a:spLocks noGrp="1"/>
          </p:cNvSpPr>
          <p:nvPr>
            <p:ph idx="1"/>
          </p:nvPr>
        </p:nvSpPr>
        <p:spPr>
          <a:xfrm>
            <a:off x="498474" y="172190"/>
            <a:ext cx="7951259" cy="6330210"/>
          </a:xfrm>
        </p:spPr>
        <p:txBody>
          <a:bodyPr>
            <a:normAutofit fontScale="62500" lnSpcReduction="20000"/>
          </a:bodyPr>
          <a:lstStyle/>
          <a:p>
            <a:pPr marL="0" indent="0">
              <a:buNone/>
            </a:pPr>
            <a:r>
              <a:rPr lang="en-US" b="1" dirty="0"/>
              <a:t>Learning more</a:t>
            </a:r>
            <a:r>
              <a:rPr lang="en-US" b="1" dirty="0" smtClean="0"/>
              <a:t>:</a:t>
            </a:r>
          </a:p>
          <a:p>
            <a:pPr marL="0" indent="0">
              <a:buNone/>
            </a:pPr>
            <a:endParaRPr lang="en-US" b="1" dirty="0"/>
          </a:p>
          <a:p>
            <a:pPr lvl="0"/>
            <a:r>
              <a:rPr lang="en-US" b="1" dirty="0"/>
              <a:t>E-mail Newsletter:</a:t>
            </a:r>
            <a:r>
              <a:rPr lang="en-US" dirty="0"/>
              <a:t> I provide an e-mail newsletter (usually monthly) that includes helpful tips, health information, as well as customer specials. The subject line </a:t>
            </a:r>
            <a:r>
              <a:rPr lang="en-US" dirty="0" smtClean="0"/>
              <a:t>will </a:t>
            </a:r>
            <a:r>
              <a:rPr lang="en-US" dirty="0"/>
              <a:t>usually be Go Well. Be Well. That is what our team strives to help you to do</a:t>
            </a:r>
            <a:r>
              <a:rPr lang="en-US" dirty="0" smtClean="0"/>
              <a:t>!</a:t>
            </a:r>
          </a:p>
          <a:p>
            <a:pPr marL="0" lvl="0" indent="0">
              <a:buNone/>
            </a:pPr>
            <a:endParaRPr lang="en-US" sz="1400" dirty="0"/>
          </a:p>
          <a:p>
            <a:pPr lvl="0"/>
            <a:r>
              <a:rPr lang="en-US" b="1" dirty="0"/>
              <a:t>Facebook Group:</a:t>
            </a:r>
            <a:r>
              <a:rPr lang="en-US" dirty="0"/>
              <a:t> This is a great place to get timely information on upcoming health chats and webinars which you can join or also send to others who may want information on that specific health topic. It’s also a great place to post your questions and results. If you </a:t>
            </a:r>
            <a:r>
              <a:rPr lang="en-US"/>
              <a:t>would </a:t>
            </a:r>
            <a:r>
              <a:rPr lang="en-US" smtClean="0"/>
              <a:t>like, </a:t>
            </a:r>
            <a:r>
              <a:rPr lang="en-US" dirty="0"/>
              <a:t>I would be happy to add you</a:t>
            </a:r>
            <a:r>
              <a:rPr lang="en-US" dirty="0" smtClean="0"/>
              <a:t>!</a:t>
            </a:r>
          </a:p>
          <a:p>
            <a:pPr marL="0" lvl="0" indent="0">
              <a:buNone/>
            </a:pPr>
            <a:endParaRPr lang="en-US" sz="1600" dirty="0"/>
          </a:p>
          <a:p>
            <a:r>
              <a:rPr lang="en-US" b="1" dirty="0"/>
              <a:t>Learn To Earn Program:</a:t>
            </a:r>
            <a:r>
              <a:rPr lang="en-US" dirty="0"/>
              <a:t> We believe that education is key element </a:t>
            </a:r>
            <a:r>
              <a:rPr lang="en-US" dirty="0" smtClean="0"/>
              <a:t>in </a:t>
            </a:r>
            <a:r>
              <a:rPr lang="en-US" dirty="0"/>
              <a:t>the health journey so we desire to incentivize you to continue to learn more—not just about Shaklee products but about nutrition and the reasons why our bodies function the way they do</a:t>
            </a:r>
            <a:r>
              <a:rPr lang="en-US" dirty="0" smtClean="0"/>
              <a:t>.</a:t>
            </a:r>
          </a:p>
          <a:p>
            <a:endParaRPr lang="en-US" dirty="0" smtClean="0"/>
          </a:p>
          <a:p>
            <a:pPr marL="0" indent="0">
              <a:buNone/>
            </a:pPr>
            <a:r>
              <a:rPr lang="en-US" dirty="0"/>
              <a:t>	</a:t>
            </a:r>
            <a:r>
              <a:rPr lang="en-US" dirty="0" smtClean="0"/>
              <a:t> </a:t>
            </a:r>
            <a:r>
              <a:rPr lang="en-US" dirty="0"/>
              <a:t>We have a variety of webinars (both live and archived), audio files and health chats that you can hear from scientists, doctors, nutritionists and testimonies of people who have been where you are. Earn free shipping or a free product by listening to 3</a:t>
            </a:r>
            <a:r>
              <a:rPr lang="en-US" dirty="0" smtClean="0"/>
              <a:t> </a:t>
            </a:r>
            <a:r>
              <a:rPr lang="en-US" dirty="0"/>
              <a:t>and filling out the Learn to Earn Comment Form before your next order or up to 2</a:t>
            </a:r>
            <a:r>
              <a:rPr lang="en-US" dirty="0" smtClean="0"/>
              <a:t> </a:t>
            </a:r>
            <a:r>
              <a:rPr lang="en-US" dirty="0"/>
              <a:t>weeks after an order. Check out some of the files at </a:t>
            </a:r>
            <a:r>
              <a:rPr lang="en-US" dirty="0">
                <a:hlinkClick r:id="rId3"/>
              </a:rPr>
              <a:t>www.betterhealthin31days.com</a:t>
            </a:r>
            <a:r>
              <a:rPr lang="en-US" dirty="0" smtClean="0">
                <a:hlinkClick r:id="rId3"/>
              </a:rPr>
              <a:t>/____your</a:t>
            </a:r>
            <a:r>
              <a:rPr lang="en-US" dirty="0" smtClean="0"/>
              <a:t> name</a:t>
            </a:r>
            <a:r>
              <a:rPr lang="en-US" dirty="0"/>
              <a:t>   </a:t>
            </a:r>
          </a:p>
        </p:txBody>
      </p:sp>
    </p:spTree>
    <p:extLst>
      <p:ext uri="{BB962C8B-B14F-4D97-AF65-F5344CB8AC3E}">
        <p14:creationId xmlns:p14="http://schemas.microsoft.com/office/powerpoint/2010/main" val="6284114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4" y="172190"/>
            <a:ext cx="7556313" cy="6685810"/>
          </a:xfrm>
        </p:spPr>
        <p:txBody>
          <a:bodyPr>
            <a:normAutofit fontScale="47500" lnSpcReduction="20000"/>
          </a:bodyPr>
          <a:lstStyle/>
          <a:p>
            <a:pPr marL="0" indent="0">
              <a:buNone/>
            </a:pPr>
            <a:r>
              <a:rPr lang="en-US" sz="4400" b="1" dirty="0">
                <a:solidFill>
                  <a:schemeClr val="accent2"/>
                </a:solidFill>
              </a:rPr>
              <a:t>Use, Share, </a:t>
            </a:r>
            <a:r>
              <a:rPr lang="en-US" sz="4400" b="1" dirty="0" smtClean="0">
                <a:solidFill>
                  <a:schemeClr val="accent2"/>
                </a:solidFill>
              </a:rPr>
              <a:t>Build</a:t>
            </a:r>
          </a:p>
          <a:p>
            <a:pPr marL="0" indent="0">
              <a:buNone/>
            </a:pPr>
            <a:endParaRPr lang="en-US" sz="2200" b="1" dirty="0"/>
          </a:p>
          <a:p>
            <a:pPr marL="0" indent="0">
              <a:buNone/>
            </a:pPr>
            <a:r>
              <a:rPr lang="en-US" sz="3600" dirty="0"/>
              <a:t>Because we have been so blessed by all the possibilities of Shaklee, we want to make sure you know the options available to you. </a:t>
            </a:r>
          </a:p>
          <a:p>
            <a:pPr marL="0" indent="0">
              <a:buNone/>
            </a:pPr>
            <a:r>
              <a:rPr lang="en-US" sz="3600" dirty="0"/>
              <a:t>There are three ways to experience Shaklee: </a:t>
            </a:r>
            <a:r>
              <a:rPr lang="en-US" dirty="0"/>
              <a:t> </a:t>
            </a:r>
            <a:r>
              <a:rPr lang="en-US" dirty="0" smtClean="0"/>
              <a:t>  </a:t>
            </a:r>
            <a:r>
              <a:rPr lang="en-US" sz="3600" b="1" dirty="0" smtClean="0">
                <a:solidFill>
                  <a:schemeClr val="accent2"/>
                </a:solidFill>
              </a:rPr>
              <a:t>Use</a:t>
            </a:r>
            <a:r>
              <a:rPr lang="en-US" sz="3600" b="1" dirty="0">
                <a:solidFill>
                  <a:schemeClr val="accent2"/>
                </a:solidFill>
              </a:rPr>
              <a:t>, Share, and Build. </a:t>
            </a:r>
          </a:p>
          <a:p>
            <a:pPr marL="0" indent="0">
              <a:buNone/>
            </a:pPr>
            <a:r>
              <a:rPr lang="en-US" sz="4200" dirty="0"/>
              <a:t>You can </a:t>
            </a:r>
            <a:r>
              <a:rPr lang="en-US" sz="4200" b="1" dirty="0"/>
              <a:t>USE</a:t>
            </a:r>
            <a:r>
              <a:rPr lang="en-US" sz="4200" dirty="0"/>
              <a:t> by experiencing the way Shaklee products can help transform your health. </a:t>
            </a:r>
          </a:p>
          <a:p>
            <a:pPr marL="0" indent="0">
              <a:buNone/>
            </a:pPr>
            <a:r>
              <a:rPr lang="en-US" sz="4200" dirty="0"/>
              <a:t>You can </a:t>
            </a:r>
            <a:r>
              <a:rPr lang="en-US" sz="4200" b="1" dirty="0"/>
              <a:t>SHARE </a:t>
            </a:r>
            <a:r>
              <a:rPr lang="en-US" sz="4200" dirty="0"/>
              <a:t>Shaklee products with friend and family through referrals. There are many ways to share.</a:t>
            </a:r>
          </a:p>
          <a:p>
            <a:pPr lvl="0"/>
            <a:r>
              <a:rPr lang="en-US" sz="4200" b="1" dirty="0"/>
              <a:t>Learn with your friends to Earn: </a:t>
            </a:r>
            <a:r>
              <a:rPr lang="en-US" sz="4200" dirty="0"/>
              <a:t>Host a few…or a crowd…of friends in your home to learn about the Shaklee Difference and the range of ways Shaklee can address health goals and challenges. As the host you will receive free shipping on your next order and a discount on your products. (Contact me for more detailed information). You can also host a Shaklee Meeting on Facebook and receive great rewards as well!</a:t>
            </a:r>
          </a:p>
          <a:p>
            <a:pPr lvl="0"/>
            <a:r>
              <a:rPr lang="en-US" sz="4200" b="1" dirty="0"/>
              <a:t>Share what you’ve learned with your friends: </a:t>
            </a:r>
            <a:r>
              <a:rPr lang="en-US" sz="4200" dirty="0"/>
              <a:t>We love the opportunity to be a resource and advocate for those you know and care about. Please feel free to pass on any information we send. There are product rewards when you send referrals because we so greatly appreciate the chance to serve them.</a:t>
            </a:r>
          </a:p>
          <a:p>
            <a:pPr lvl="0"/>
            <a:r>
              <a:rPr lang="en-US" sz="4200" b="1" dirty="0"/>
              <a:t>Casual Distributorship: </a:t>
            </a:r>
            <a:r>
              <a:rPr lang="en-US" sz="4200" dirty="0"/>
              <a:t>You also have the opportunity to get a check back from Shaklee when you begin sharing with those you know. This casual option makes it easy to get your products paid for by Shaklee!</a:t>
            </a:r>
          </a:p>
        </p:txBody>
      </p:sp>
    </p:spTree>
    <p:extLst>
      <p:ext uri="{BB962C8B-B14F-4D97-AF65-F5344CB8AC3E}">
        <p14:creationId xmlns:p14="http://schemas.microsoft.com/office/powerpoint/2010/main" val="20153734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4" y="1219201"/>
            <a:ext cx="7556313" cy="5113866"/>
          </a:xfrm>
        </p:spPr>
        <p:txBody>
          <a:bodyPr>
            <a:normAutofit/>
          </a:bodyPr>
          <a:lstStyle/>
          <a:p>
            <a:pPr marL="0" indent="0">
              <a:buNone/>
            </a:pPr>
            <a:r>
              <a:rPr lang="en-US" sz="2400" dirty="0"/>
              <a:t>You can </a:t>
            </a:r>
            <a:r>
              <a:rPr lang="en-US" sz="2400" b="1" dirty="0"/>
              <a:t>BUILD</a:t>
            </a:r>
            <a:r>
              <a:rPr lang="en-US" sz="2400" dirty="0"/>
              <a:t> a team in a way that </a:t>
            </a:r>
            <a:r>
              <a:rPr lang="en-US" sz="2400" dirty="0" smtClean="0"/>
              <a:t>works					 </a:t>
            </a:r>
            <a:r>
              <a:rPr lang="en-US" sz="2400" dirty="0"/>
              <a:t>for you and fits your life, with the potential for significant financial rewards</a:t>
            </a:r>
            <a:r>
              <a:rPr lang="en-US" sz="2400" dirty="0" smtClean="0"/>
              <a:t>.</a:t>
            </a:r>
          </a:p>
          <a:p>
            <a:pPr marL="0" indent="0">
              <a:buNone/>
            </a:pPr>
            <a:r>
              <a:rPr lang="en-US" sz="2400" dirty="0" smtClean="0"/>
              <a:t> </a:t>
            </a:r>
            <a:r>
              <a:rPr lang="en-US" sz="2400" dirty="0"/>
              <a:t>I share this option with you because of the profound impact I’ve seen it have in so many lives and I want you (or someone may know) to know that this is available</a:t>
            </a:r>
            <a:r>
              <a:rPr lang="en-US" sz="2400" dirty="0" smtClean="0"/>
              <a:t>.</a:t>
            </a:r>
          </a:p>
          <a:p>
            <a:pPr marL="0" indent="0">
              <a:buNone/>
            </a:pPr>
            <a:r>
              <a:rPr lang="en-US" sz="2400" dirty="0" smtClean="0"/>
              <a:t> </a:t>
            </a:r>
            <a:r>
              <a:rPr lang="en-US" sz="2400" dirty="0"/>
              <a:t>It really is THE BEST option. The stability, integrity, community and wonderful products of Shaklee set the </a:t>
            </a:r>
            <a:r>
              <a:rPr lang="en-US" sz="2400" dirty="0" smtClean="0"/>
              <a:t>stage </a:t>
            </a:r>
            <a:r>
              <a:rPr lang="en-US" sz="2400" dirty="0"/>
              <a:t>for great opportunity, freedom, friendships and financial blessing</a:t>
            </a:r>
            <a:r>
              <a:rPr lang="en-US" sz="2400" dirty="0" smtClean="0"/>
              <a:t>.</a:t>
            </a:r>
          </a:p>
          <a:p>
            <a:pPr marL="0" indent="0">
              <a:buNone/>
            </a:pPr>
            <a:r>
              <a:rPr lang="en-US" sz="2400" dirty="0" smtClean="0"/>
              <a:t> </a:t>
            </a:r>
            <a:r>
              <a:rPr lang="en-US" sz="2400" dirty="0"/>
              <a:t>Whether you are interested in a second stream of income or would consider building something new, I would love to tell you more about all that the </a:t>
            </a:r>
            <a:r>
              <a:rPr lang="en-US" sz="2400" b="1" dirty="0" smtClean="0"/>
              <a:t>BUILD </a:t>
            </a:r>
            <a:r>
              <a:rPr lang="en-US" sz="2400" dirty="0" smtClean="0"/>
              <a:t> </a:t>
            </a:r>
            <a:r>
              <a:rPr lang="en-US" sz="2400" dirty="0"/>
              <a:t>could mean for you. </a:t>
            </a:r>
            <a:endParaRPr lang="en-US" sz="2400" b="1"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6011333" y="314318"/>
            <a:ext cx="2923987" cy="1311282"/>
          </a:xfrm>
          <a:prstGeom prst="rect">
            <a:avLst/>
          </a:prstGeom>
        </p:spPr>
      </p:pic>
      <p:sp>
        <p:nvSpPr>
          <p:cNvPr id="2" name="TextBox 1"/>
          <p:cNvSpPr txBox="1"/>
          <p:nvPr/>
        </p:nvSpPr>
        <p:spPr>
          <a:xfrm>
            <a:off x="1185332" y="524933"/>
            <a:ext cx="3606801" cy="523220"/>
          </a:xfrm>
          <a:prstGeom prst="rect">
            <a:avLst/>
          </a:prstGeom>
          <a:noFill/>
          <a:ln>
            <a:solidFill>
              <a:schemeClr val="tx2">
                <a:lumMod val="60000"/>
                <a:lumOff val="40000"/>
              </a:schemeClr>
            </a:solidFill>
          </a:ln>
        </p:spPr>
        <p:txBody>
          <a:bodyPr wrap="square" rtlCol="0">
            <a:spAutoFit/>
          </a:bodyPr>
          <a:lstStyle/>
          <a:p>
            <a:r>
              <a:rPr lang="en-US" sz="2800" b="1" dirty="0" smtClean="0">
                <a:solidFill>
                  <a:schemeClr val="accent2"/>
                </a:solidFill>
              </a:rPr>
              <a:t>Use … Share ….  Build</a:t>
            </a:r>
            <a:endParaRPr lang="en-US" sz="2800" b="1" dirty="0">
              <a:solidFill>
                <a:schemeClr val="accent2"/>
              </a:solidFill>
            </a:endParaRPr>
          </a:p>
        </p:txBody>
      </p:sp>
    </p:spTree>
    <p:extLst>
      <p:ext uri="{BB962C8B-B14F-4D97-AF65-F5344CB8AC3E}">
        <p14:creationId xmlns:p14="http://schemas.microsoft.com/office/powerpoint/2010/main" val="39031710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474" y="491067"/>
            <a:ext cx="7556313" cy="6112933"/>
          </a:xfrm>
        </p:spPr>
        <p:txBody>
          <a:bodyPr>
            <a:normAutofit fontScale="77500" lnSpcReduction="20000"/>
          </a:bodyPr>
          <a:lstStyle/>
          <a:p>
            <a:pPr marL="0" indent="0">
              <a:buNone/>
            </a:pPr>
            <a:r>
              <a:rPr lang="en-US" sz="3100" dirty="0"/>
              <a:t>Thank you for taking your time to learn the ways to create the most fulfillment using your Shaklee membership. </a:t>
            </a:r>
            <a:endParaRPr lang="en-US" sz="3100" dirty="0" smtClean="0"/>
          </a:p>
          <a:p>
            <a:pPr marL="0" indent="0">
              <a:buNone/>
            </a:pPr>
            <a:r>
              <a:rPr lang="en-US" sz="3100" dirty="0" smtClean="0"/>
              <a:t>Customer </a:t>
            </a:r>
            <a:r>
              <a:rPr lang="en-US" sz="3100" dirty="0"/>
              <a:t>care is very important to us</a:t>
            </a:r>
            <a:r>
              <a:rPr lang="en-US" sz="3100" b="1" dirty="0"/>
              <a:t>, so with your permission</a:t>
            </a:r>
            <a:r>
              <a:rPr lang="en-US" sz="3100" dirty="0"/>
              <a:t> we would love to follow up with you to make sure you are getting the results and care that will create lasting change</a:t>
            </a:r>
            <a:r>
              <a:rPr lang="en-US" sz="3100" dirty="0" smtClean="0"/>
              <a:t>.</a:t>
            </a:r>
          </a:p>
          <a:p>
            <a:pPr marL="0" indent="0">
              <a:buNone/>
            </a:pPr>
            <a:r>
              <a:rPr lang="en-US" sz="3100" dirty="0" smtClean="0"/>
              <a:t> </a:t>
            </a:r>
            <a:r>
              <a:rPr lang="en-US" sz="3100" dirty="0"/>
              <a:t>We also want you to know that we are your resource and advocate—please reach out to us anytime with questions!</a:t>
            </a:r>
          </a:p>
          <a:p>
            <a:pPr marL="0" indent="0">
              <a:buNone/>
            </a:pPr>
            <a:r>
              <a:rPr lang="en-US" sz="3100" dirty="0" smtClean="0"/>
              <a:t>We </a:t>
            </a:r>
            <a:r>
              <a:rPr lang="en-US" sz="3100" dirty="0"/>
              <a:t>are so thankful to be a part of this journey with you and have the opportunity to serve you in this way. </a:t>
            </a:r>
          </a:p>
          <a:p>
            <a:pPr marL="0" indent="0">
              <a:buNone/>
            </a:pPr>
            <a:r>
              <a:rPr lang="en-US" sz="3100" dirty="0" smtClean="0"/>
              <a:t>To </a:t>
            </a:r>
            <a:r>
              <a:rPr lang="en-US" sz="3100" dirty="0"/>
              <a:t>your health,</a:t>
            </a:r>
          </a:p>
          <a:p>
            <a:pPr marL="0" indent="0">
              <a:buNone/>
            </a:pPr>
            <a:r>
              <a:rPr lang="en-US" sz="3100" dirty="0" smtClean="0"/>
              <a:t>Harper </a:t>
            </a:r>
            <a:r>
              <a:rPr lang="en-US" sz="3100" dirty="0"/>
              <a:t>&amp; Ryan Guerra</a:t>
            </a:r>
          </a:p>
          <a:p>
            <a:pPr marL="0" indent="0">
              <a:buNone/>
            </a:pPr>
            <a:r>
              <a:rPr lang="en-US" i="1" dirty="0"/>
              <a:t> </a:t>
            </a:r>
            <a:endParaRPr lang="en-US" dirty="0"/>
          </a:p>
          <a:p>
            <a:pPr marL="0" indent="0">
              <a:buNone/>
            </a:pPr>
            <a:r>
              <a:rPr lang="en-US" b="1" i="1" dirty="0" smtClean="0"/>
              <a:t>Additional Attachments:</a:t>
            </a:r>
            <a:r>
              <a:rPr lang="en-US" dirty="0"/>
              <a:t/>
            </a:r>
            <a:br>
              <a:rPr lang="en-US" dirty="0"/>
            </a:br>
            <a:r>
              <a:rPr lang="en-US" dirty="0" smtClean="0"/>
              <a:t>   </a:t>
            </a:r>
            <a:r>
              <a:rPr lang="en-US" i="1" dirty="0" smtClean="0"/>
              <a:t>Shaklee </a:t>
            </a:r>
            <a:r>
              <a:rPr lang="en-US" i="1" dirty="0"/>
              <a:t>Difference Letter from Dr. Jamie </a:t>
            </a:r>
            <a:r>
              <a:rPr lang="en-US" i="1" dirty="0" smtClean="0"/>
              <a:t>McManus</a:t>
            </a:r>
            <a:r>
              <a:rPr lang="en-US" dirty="0"/>
              <a:t/>
            </a:r>
            <a:br>
              <a:rPr lang="en-US" dirty="0"/>
            </a:br>
            <a:r>
              <a:rPr lang="en-US" dirty="0" smtClean="0"/>
              <a:t>   </a:t>
            </a:r>
            <a:r>
              <a:rPr lang="en-US" i="1" dirty="0" smtClean="0"/>
              <a:t>Nutrition Assessment</a:t>
            </a:r>
            <a:r>
              <a:rPr lang="en-US" dirty="0"/>
              <a:t/>
            </a:r>
            <a:br>
              <a:rPr lang="en-US" dirty="0"/>
            </a:br>
            <a:r>
              <a:rPr lang="en-US" dirty="0" smtClean="0"/>
              <a:t>   </a:t>
            </a:r>
            <a:r>
              <a:rPr lang="en-US" i="1" dirty="0" smtClean="0"/>
              <a:t>Learn </a:t>
            </a:r>
            <a:r>
              <a:rPr lang="en-US" i="1" dirty="0"/>
              <a:t>to Earn Comment Form</a:t>
            </a:r>
            <a:endParaRPr lang="en-US" dirty="0"/>
          </a:p>
          <a:p>
            <a:pPr marL="0" indent="0">
              <a:buNone/>
            </a:pPr>
            <a:endParaRPr lang="en-US" dirty="0" smtClean="0"/>
          </a:p>
        </p:txBody>
      </p:sp>
    </p:spTree>
    <p:extLst>
      <p:ext uri="{BB962C8B-B14F-4D97-AF65-F5344CB8AC3E}">
        <p14:creationId xmlns:p14="http://schemas.microsoft.com/office/powerpoint/2010/main" val="16700884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sz="2400" dirty="0" smtClean="0"/>
              <a:t>Close:  </a:t>
            </a:r>
            <a:r>
              <a:rPr lang="en-US" sz="2400" i="1" dirty="0" smtClean="0">
                <a:solidFill>
                  <a:schemeClr val="tx1"/>
                </a:solidFill>
              </a:rPr>
              <a:t>Thank you again! What did you find was the most helpful in this discussion? What can I send you to help answer any additional questions? What is the best way to contact you?</a:t>
            </a:r>
          </a:p>
          <a:p>
            <a:r>
              <a:rPr lang="en-US" sz="2400" dirty="0" smtClean="0">
                <a:solidFill>
                  <a:schemeClr val="tx1"/>
                </a:solidFill>
              </a:rPr>
              <a:t>Send a follow-up e-mail with any additional information they asked for via your conversation (smoothie recipes, Scour Off usage sheet, etc.) or set up an appointment to talk about business</a:t>
            </a:r>
          </a:p>
          <a:p>
            <a:r>
              <a:rPr lang="en-US" sz="2400" dirty="0" smtClean="0">
                <a:solidFill>
                  <a:schemeClr val="tx1"/>
                </a:solidFill>
              </a:rPr>
              <a:t>Send a hand-written note, if you have not already, to say thank you. </a:t>
            </a:r>
          </a:p>
          <a:p>
            <a:r>
              <a:rPr lang="en-US" sz="2400" dirty="0" smtClean="0">
                <a:solidFill>
                  <a:schemeClr val="tx1"/>
                </a:solidFill>
              </a:rPr>
              <a:t>Let them know when you plan to contact them again—before their first </a:t>
            </a:r>
            <a:r>
              <a:rPr lang="en-US" sz="2400" dirty="0" err="1" smtClean="0">
                <a:solidFill>
                  <a:schemeClr val="tx1"/>
                </a:solidFill>
              </a:rPr>
              <a:t>autoship</a:t>
            </a:r>
            <a:r>
              <a:rPr lang="en-US" sz="2400" dirty="0" smtClean="0">
                <a:solidFill>
                  <a:schemeClr val="tx1"/>
                </a:solidFill>
              </a:rPr>
              <a:t> goes out, when their Vita Lea runs out, etc.</a:t>
            </a:r>
            <a:endParaRPr lang="en-US" sz="2400" dirty="0">
              <a:solidFill>
                <a:schemeClr val="tx1"/>
              </a:solidFill>
            </a:endParaRPr>
          </a:p>
        </p:txBody>
      </p:sp>
      <p:sp>
        <p:nvSpPr>
          <p:cNvPr id="2" name="Title 1"/>
          <p:cNvSpPr>
            <a:spLocks noGrp="1"/>
          </p:cNvSpPr>
          <p:nvPr>
            <p:ph type="title"/>
          </p:nvPr>
        </p:nvSpPr>
        <p:spPr>
          <a:xfrm>
            <a:off x="457200" y="812272"/>
            <a:ext cx="8229600" cy="1143000"/>
          </a:xfrm>
          <a:ln>
            <a:solidFill>
              <a:schemeClr val="accent5">
                <a:lumMod val="75000"/>
              </a:schemeClr>
            </a:solidFill>
          </a:ln>
        </p:spPr>
        <p:txBody>
          <a:bodyPr/>
          <a:lstStyle/>
          <a:p>
            <a:r>
              <a:rPr lang="en-US" sz="3600" dirty="0" smtClean="0"/>
              <a:t>Next Steps</a:t>
            </a:r>
            <a:r>
              <a:rPr lang="en-US" dirty="0" smtClean="0"/>
              <a:t>:</a:t>
            </a:r>
            <a:endParaRPr lang="en-US" dirty="0"/>
          </a:p>
        </p:txBody>
      </p:sp>
    </p:spTree>
    <p:extLst>
      <p:ext uri="{BB962C8B-B14F-4D97-AF65-F5344CB8AC3E}">
        <p14:creationId xmlns:p14="http://schemas.microsoft.com/office/powerpoint/2010/main" val="18718887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04796"/>
            <a:ext cx="8229600" cy="5453204"/>
          </a:xfrm>
        </p:spPr>
        <p:txBody>
          <a:bodyPr>
            <a:normAutofit lnSpcReduction="10000"/>
          </a:bodyPr>
          <a:lstStyle/>
          <a:p>
            <a:pPr>
              <a:defRPr/>
            </a:pPr>
            <a:r>
              <a:rPr lang="en-US" sz="2400" dirty="0" smtClean="0">
                <a:solidFill>
                  <a:schemeClr val="tx1"/>
                </a:solidFill>
                <a:cs typeface="ＭＳ Ｐゴシック" charset="0"/>
              </a:rPr>
              <a:t>Never had a New Member Appointment – would have used more products</a:t>
            </a:r>
            <a:r>
              <a:rPr lang="en-US" sz="2400" dirty="0">
                <a:solidFill>
                  <a:schemeClr val="tx1"/>
                </a:solidFill>
                <a:cs typeface="ＭＳ Ｐゴシック" charset="0"/>
              </a:rPr>
              <a:t>	</a:t>
            </a:r>
            <a:r>
              <a:rPr lang="en-US" sz="2400" dirty="0" smtClean="0">
                <a:solidFill>
                  <a:schemeClr val="tx1"/>
                </a:solidFill>
                <a:cs typeface="ＭＳ Ｐゴシック" charset="0"/>
              </a:rPr>
              <a:t>sooner.</a:t>
            </a:r>
          </a:p>
          <a:p>
            <a:pPr>
              <a:defRPr/>
            </a:pPr>
            <a:r>
              <a:rPr lang="en-US" sz="2400" dirty="0" smtClean="0">
                <a:solidFill>
                  <a:schemeClr val="tx1"/>
                </a:solidFill>
                <a:cs typeface="ＭＳ Ｐゴシック" charset="0"/>
              </a:rPr>
              <a:t>She sets them up with everyone . 7 already .. Now that she has the New Member packet from Harper.</a:t>
            </a:r>
          </a:p>
          <a:p>
            <a:pPr>
              <a:defRPr/>
            </a:pPr>
            <a:r>
              <a:rPr lang="en-US" sz="2400" dirty="0" smtClean="0">
                <a:solidFill>
                  <a:schemeClr val="tx1"/>
                </a:solidFill>
                <a:cs typeface="ＭＳ Ｐゴシック" charset="0"/>
              </a:rPr>
              <a:t>Emphasizes Shaklee Difference with </a:t>
            </a:r>
            <a:r>
              <a:rPr lang="en-US" sz="2400" dirty="0" err="1" smtClean="0">
                <a:solidFill>
                  <a:schemeClr val="tx1"/>
                </a:solidFill>
                <a:cs typeface="ＭＳ Ｐゴシック" charset="0"/>
              </a:rPr>
              <a:t>Dr</a:t>
            </a:r>
            <a:r>
              <a:rPr lang="en-US" sz="2400" dirty="0" smtClean="0">
                <a:solidFill>
                  <a:schemeClr val="tx1"/>
                </a:solidFill>
                <a:cs typeface="ＭＳ Ｐゴシック" charset="0"/>
              </a:rPr>
              <a:t> Jamie’s letter, why NASA and Olympians choose Shaklee.</a:t>
            </a:r>
          </a:p>
          <a:p>
            <a:pPr>
              <a:defRPr/>
            </a:pPr>
            <a:r>
              <a:rPr lang="en-US" sz="2400" dirty="0" smtClean="0">
                <a:solidFill>
                  <a:schemeClr val="tx1"/>
                </a:solidFill>
                <a:cs typeface="ＭＳ Ｐゴシック" charset="0"/>
              </a:rPr>
              <a:t>She calls to check in … and says “ Out team has created a document that lays out all the benefits you get with  your membership. I was calling to ask When is a good time for me to review it with you.”</a:t>
            </a:r>
          </a:p>
          <a:p>
            <a:pPr>
              <a:defRPr/>
            </a:pPr>
            <a:r>
              <a:rPr lang="en-US" sz="2400" dirty="0" smtClean="0">
                <a:solidFill>
                  <a:schemeClr val="tx1"/>
                </a:solidFill>
                <a:cs typeface="ＭＳ Ｐゴシック" charset="0"/>
              </a:rPr>
              <a:t>Get Clean Sparkle Kit  -- 2 orders already</a:t>
            </a:r>
          </a:p>
          <a:p>
            <a:pPr>
              <a:defRPr/>
            </a:pPr>
            <a:r>
              <a:rPr lang="en-US" sz="2400" dirty="0" smtClean="0">
                <a:solidFill>
                  <a:schemeClr val="tx1"/>
                </a:solidFill>
                <a:cs typeface="ＭＳ Ｐゴシック" charset="0"/>
              </a:rPr>
              <a:t>Nutrition Assessment Form -- $5 off for completing and setting up </a:t>
            </a:r>
            <a:r>
              <a:rPr lang="en-US" sz="2400" dirty="0" err="1" smtClean="0">
                <a:solidFill>
                  <a:schemeClr val="tx1"/>
                </a:solidFill>
                <a:cs typeface="ＭＳ Ｐゴシック" charset="0"/>
              </a:rPr>
              <a:t>cosultation</a:t>
            </a:r>
            <a:r>
              <a:rPr lang="en-US" sz="2400" dirty="0" smtClean="0">
                <a:solidFill>
                  <a:schemeClr val="tx1"/>
                </a:solidFill>
                <a:cs typeface="ＭＳ Ｐゴシック" charset="0"/>
              </a:rPr>
              <a:t>.</a:t>
            </a:r>
          </a:p>
          <a:p>
            <a:pPr>
              <a:defRPr/>
            </a:pPr>
            <a:r>
              <a:rPr lang="en-US" sz="2400" dirty="0" smtClean="0">
                <a:solidFill>
                  <a:schemeClr val="tx1"/>
                </a:solidFill>
                <a:cs typeface="ＭＳ Ｐゴシック" charset="0"/>
              </a:rPr>
              <a:t>Results – 3 potential business partners attending Regional</a:t>
            </a:r>
          </a:p>
          <a:p>
            <a:pPr>
              <a:defRPr/>
            </a:pPr>
            <a:endParaRPr lang="en-US" sz="2400" dirty="0">
              <a:cs typeface="ＭＳ Ｐゴシック" charset="0"/>
            </a:endParaRPr>
          </a:p>
          <a:p>
            <a:endParaRPr lang="en-US" sz="2400" dirty="0"/>
          </a:p>
        </p:txBody>
      </p:sp>
      <p:sp>
        <p:nvSpPr>
          <p:cNvPr id="2" name="Title 1"/>
          <p:cNvSpPr>
            <a:spLocks noGrp="1"/>
          </p:cNvSpPr>
          <p:nvPr>
            <p:ph type="title"/>
          </p:nvPr>
        </p:nvSpPr>
        <p:spPr>
          <a:xfrm>
            <a:off x="457200" y="250169"/>
            <a:ext cx="7988299" cy="981731"/>
          </a:xfrm>
          <a:ln>
            <a:solidFill>
              <a:schemeClr val="accent5">
                <a:lumMod val="75000"/>
              </a:schemeClr>
            </a:solidFill>
          </a:ln>
        </p:spPr>
        <p:txBody>
          <a:bodyPr>
            <a:normAutofit fontScale="90000"/>
          </a:bodyPr>
          <a:lstStyle/>
          <a:p>
            <a:r>
              <a:rPr lang="en-US" sz="3600" dirty="0" smtClean="0">
                <a:cs typeface="ＭＳ Ｐゴシック" charset="0"/>
              </a:rPr>
              <a:t>Report from New Director -	Christine Cropper</a:t>
            </a:r>
            <a:endParaRPr lang="en-US" sz="3600" dirty="0"/>
          </a:p>
        </p:txBody>
      </p:sp>
    </p:spTree>
    <p:extLst>
      <p:ext uri="{BB962C8B-B14F-4D97-AF65-F5344CB8AC3E}">
        <p14:creationId xmlns:p14="http://schemas.microsoft.com/office/powerpoint/2010/main" val="15946732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90800" y="838200"/>
            <a:ext cx="5867400" cy="838200"/>
          </a:xfrm>
          <a:ln>
            <a:solidFill>
              <a:srgbClr val="0070C0"/>
            </a:solidFill>
          </a:ln>
          <a:effectLst>
            <a:outerShdw blurRad="50800" dist="38100" dir="2700000" algn="tl" rotWithShape="0">
              <a:prstClr val="black">
                <a:alpha val="40000"/>
              </a:prstClr>
            </a:outerShdw>
          </a:effectLst>
        </p:spPr>
        <p:txBody>
          <a:bodyPr/>
          <a:lstStyle/>
          <a:p>
            <a:r>
              <a:rPr lang="en-US" dirty="0" smtClean="0"/>
              <a:t>Amy </a:t>
            </a:r>
            <a:r>
              <a:rPr lang="en-US" dirty="0" err="1" smtClean="0"/>
              <a:t>Hagerup</a:t>
            </a:r>
            <a:r>
              <a:rPr lang="en-US" dirty="0" smtClean="0"/>
              <a:t> - Director</a:t>
            </a:r>
            <a:endParaRPr lang="en-US" dirty="0"/>
          </a:p>
        </p:txBody>
      </p:sp>
      <p:sp>
        <p:nvSpPr>
          <p:cNvPr id="3" name="Subtitle 2"/>
          <p:cNvSpPr>
            <a:spLocks noGrp="1"/>
          </p:cNvSpPr>
          <p:nvPr>
            <p:ph type="subTitle" idx="1"/>
          </p:nvPr>
        </p:nvSpPr>
        <p:spPr>
          <a:xfrm>
            <a:off x="533400" y="2438400"/>
            <a:ext cx="8153400" cy="3733800"/>
          </a:xfrm>
        </p:spPr>
        <p:txBody>
          <a:bodyPr>
            <a:normAutofit fontScale="92500" lnSpcReduction="10000"/>
          </a:bodyPr>
          <a:lstStyle/>
          <a:p>
            <a:pPr marL="342900" indent="-342900" algn="l">
              <a:buFont typeface="Arial" panose="020B0604020202020204" pitchFamily="34" charset="0"/>
              <a:buChar char="•"/>
            </a:pPr>
            <a:r>
              <a:rPr lang="en-US" sz="2400" dirty="0" smtClean="0">
                <a:solidFill>
                  <a:schemeClr val="tx1"/>
                </a:solidFill>
              </a:rPr>
              <a:t>Former missionary to Africa for 23 years  who has 5 children, 3 children –in-love, and 13 precious grandchildren</a:t>
            </a:r>
          </a:p>
          <a:p>
            <a:pPr marL="342900" indent="-342900" algn="l">
              <a:buFont typeface="Arial" panose="020B0604020202020204" pitchFamily="34" charset="0"/>
              <a:buChar char="•"/>
            </a:pPr>
            <a:r>
              <a:rPr lang="en-US" sz="2400" dirty="0" smtClean="0">
                <a:solidFill>
                  <a:schemeClr val="tx1"/>
                </a:solidFill>
              </a:rPr>
              <a:t>After building a Creative Memories business for five years, she joined Shaklee to get healthier, but quickly decided to build a business with Shaklee because of the amazing products and the lucrative compensation plan.</a:t>
            </a:r>
          </a:p>
          <a:p>
            <a:pPr marL="342900" indent="-342900" algn="l">
              <a:buFont typeface="Arial" panose="020B0604020202020204" pitchFamily="34" charset="0"/>
              <a:buChar char="•"/>
            </a:pPr>
            <a:r>
              <a:rPr lang="en-US" sz="2400" dirty="0" smtClean="0">
                <a:solidFill>
                  <a:schemeClr val="tx1"/>
                </a:solidFill>
              </a:rPr>
              <a:t>Once she decided to build  with Shaklee, she promoted to Director in 3 months.</a:t>
            </a:r>
          </a:p>
          <a:p>
            <a:pPr marL="342900" indent="-342900" algn="l">
              <a:buFont typeface="Arial" panose="020B0604020202020204" pitchFamily="34" charset="0"/>
              <a:buChar char="•"/>
            </a:pPr>
            <a:r>
              <a:rPr lang="en-US" sz="2400" dirty="0" smtClean="0">
                <a:solidFill>
                  <a:schemeClr val="tx1"/>
                </a:solidFill>
              </a:rPr>
              <a:t>Stellar customer service is Amy’s strength and passion, which has helped her have strong GPV at 5000/month, which increased to 8421 for September!</a:t>
            </a:r>
          </a:p>
          <a:p>
            <a:pPr marL="342900" indent="-342900" algn="l">
              <a:buFont typeface="Arial" panose="020B0604020202020204" pitchFamily="34" charset="0"/>
              <a:buChar char="•"/>
            </a:pPr>
            <a:endParaRPr lang="en-US" sz="24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228600"/>
            <a:ext cx="2057400" cy="2057400"/>
          </a:xfrm>
          <a:prstGeom prst="rect">
            <a:avLst/>
          </a:prstGeom>
        </p:spPr>
      </p:pic>
    </p:spTree>
    <p:extLst>
      <p:ext uri="{BB962C8B-B14F-4D97-AF65-F5344CB8AC3E}">
        <p14:creationId xmlns:p14="http://schemas.microsoft.com/office/powerpoint/2010/main" val="34018212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655184"/>
            <a:ext cx="6477000" cy="838200"/>
          </a:xfrm>
          <a:ln>
            <a:solidFill>
              <a:srgbClr val="0070C0"/>
            </a:solidFill>
          </a:ln>
          <a:effectLst>
            <a:outerShdw blurRad="50800" dist="38100" dir="2700000" algn="tl" rotWithShape="0">
              <a:prstClr val="black">
                <a:alpha val="40000"/>
              </a:prstClr>
            </a:outerShdw>
          </a:effectLst>
        </p:spPr>
        <p:txBody>
          <a:bodyPr>
            <a:normAutofit fontScale="90000"/>
          </a:bodyPr>
          <a:lstStyle/>
          <a:p>
            <a:r>
              <a:rPr lang="en-US" dirty="0" smtClean="0"/>
              <a:t>Customer Follow-up System</a:t>
            </a:r>
            <a:endParaRPr lang="en-US" dirty="0"/>
          </a:p>
        </p:txBody>
      </p:sp>
      <p:sp>
        <p:nvSpPr>
          <p:cNvPr id="3" name="Subtitle 2"/>
          <p:cNvSpPr>
            <a:spLocks noGrp="1"/>
          </p:cNvSpPr>
          <p:nvPr>
            <p:ph type="subTitle" idx="1"/>
          </p:nvPr>
        </p:nvSpPr>
        <p:spPr>
          <a:xfrm>
            <a:off x="381000" y="1843768"/>
            <a:ext cx="8153400" cy="4660628"/>
          </a:xfrm>
        </p:spPr>
        <p:txBody>
          <a:bodyPr>
            <a:normAutofit fontScale="92500" lnSpcReduction="10000"/>
          </a:bodyPr>
          <a:lstStyle/>
          <a:p>
            <a:pPr algn="l"/>
            <a:r>
              <a:rPr lang="en-US" sz="2400" dirty="0" smtClean="0"/>
              <a:t> </a:t>
            </a:r>
            <a:r>
              <a:rPr lang="en-US" sz="2400" dirty="0" smtClean="0">
                <a:solidFill>
                  <a:schemeClr val="tx1"/>
                </a:solidFill>
              </a:rPr>
              <a:t>For sustainable business  growth we need systems.</a:t>
            </a:r>
          </a:p>
          <a:p>
            <a:pPr marL="342900" indent="-342900" algn="l">
              <a:buFont typeface="Arial" panose="020B0604020202020204" pitchFamily="34" charset="0"/>
              <a:buChar char="•"/>
            </a:pPr>
            <a:r>
              <a:rPr lang="en-US" sz="2400" dirty="0" smtClean="0">
                <a:solidFill>
                  <a:schemeClr val="tx1"/>
                </a:solidFill>
              </a:rPr>
              <a:t> </a:t>
            </a:r>
            <a:r>
              <a:rPr lang="en-US" sz="2400" dirty="0">
                <a:solidFill>
                  <a:schemeClr val="tx1"/>
                </a:solidFill>
              </a:rPr>
              <a:t>C</a:t>
            </a:r>
            <a:r>
              <a:rPr lang="en-US" sz="2400" dirty="0" smtClean="0">
                <a:solidFill>
                  <a:schemeClr val="tx1"/>
                </a:solidFill>
              </a:rPr>
              <a:t>ard file with 5-step follow up plan. Every new member gets a 5  by 8 card with their info on it, plus number 1 through 5 (or 7 depending on how many months I decided to send them cards). </a:t>
            </a:r>
            <a:r>
              <a:rPr lang="en-US" sz="2200" dirty="0" smtClean="0">
                <a:solidFill>
                  <a:schemeClr val="tx1"/>
                </a:solidFill>
              </a:rPr>
              <a:t>I put an x thru the number when I complete it.</a:t>
            </a:r>
          </a:p>
          <a:p>
            <a:pPr algn="l"/>
            <a:r>
              <a:rPr lang="en-US" sz="2400" dirty="0" smtClean="0">
                <a:solidFill>
                  <a:schemeClr val="tx1"/>
                </a:solidFill>
              </a:rPr>
              <a:t>Step 1 – welcome, personal email from me (in addition to the 3 emails 			in my back office campaign on days 1, 10, &amp;20.)</a:t>
            </a:r>
          </a:p>
          <a:p>
            <a:pPr algn="l"/>
            <a:r>
              <a:rPr lang="en-US" sz="2400" dirty="0" smtClean="0">
                <a:solidFill>
                  <a:schemeClr val="tx1"/>
                </a:solidFill>
              </a:rPr>
              <a:t>Step 2 – card in the mail (I use </a:t>
            </a:r>
            <a:r>
              <a:rPr lang="en-US" sz="2400" dirty="0" err="1" smtClean="0">
                <a:solidFill>
                  <a:schemeClr val="tx1"/>
                </a:solidFill>
              </a:rPr>
              <a:t>SendOut</a:t>
            </a:r>
            <a:r>
              <a:rPr lang="en-US" sz="2400" dirty="0" smtClean="0">
                <a:solidFill>
                  <a:schemeClr val="tx1"/>
                </a:solidFill>
              </a:rPr>
              <a:t> Cards)</a:t>
            </a:r>
          </a:p>
          <a:p>
            <a:pPr algn="l"/>
            <a:r>
              <a:rPr lang="en-US" sz="2400" dirty="0" smtClean="0">
                <a:solidFill>
                  <a:schemeClr val="tx1"/>
                </a:solidFill>
              </a:rPr>
              <a:t>Step 3 – phone call – check on products, questions, etc.</a:t>
            </a:r>
          </a:p>
          <a:p>
            <a:pPr algn="l"/>
            <a:r>
              <a:rPr lang="en-US" sz="2400" dirty="0" smtClean="0">
                <a:solidFill>
                  <a:schemeClr val="tx1"/>
                </a:solidFill>
              </a:rPr>
              <a:t>Step 4 – second card in the mail (4 week mark)</a:t>
            </a:r>
          </a:p>
          <a:p>
            <a:pPr algn="l"/>
            <a:r>
              <a:rPr lang="en-US" sz="2400" dirty="0" smtClean="0">
                <a:solidFill>
                  <a:schemeClr val="tx1"/>
                </a:solidFill>
              </a:rPr>
              <a:t>Step 5 – second phone call (ready to re-order?)</a:t>
            </a:r>
          </a:p>
          <a:p>
            <a:pPr marL="342900" indent="-342900" algn="l">
              <a:buFont typeface="Arial" panose="020B0604020202020204" pitchFamily="34" charset="0"/>
              <a:buChar char="•"/>
            </a:pPr>
            <a:r>
              <a:rPr lang="en-US" sz="2400" dirty="0" smtClean="0">
                <a:solidFill>
                  <a:schemeClr val="tx1"/>
                </a:solidFill>
              </a:rPr>
              <a:t>For more details on my follow system, see my you-tube video called “MLM Customer Follow Up System”</a:t>
            </a:r>
            <a:endParaRPr lang="en-US" sz="2400" dirty="0">
              <a:solidFill>
                <a:schemeClr val="tx1"/>
              </a:solidFill>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4496" t="11214" r="4496" b="4280"/>
          <a:stretch/>
        </p:blipFill>
        <p:spPr>
          <a:xfrm>
            <a:off x="228600" y="304800"/>
            <a:ext cx="2209800" cy="1538968"/>
          </a:xfrm>
          <a:prstGeom prst="rect">
            <a:avLst/>
          </a:prstGeom>
        </p:spPr>
      </p:pic>
    </p:spTree>
    <p:extLst>
      <p:ext uri="{BB962C8B-B14F-4D97-AF65-F5344CB8AC3E}">
        <p14:creationId xmlns:p14="http://schemas.microsoft.com/office/powerpoint/2010/main" val="1157774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7"/>
            <a:ext cx="7886700" cy="597063"/>
          </a:xfrm>
          <a:solidFill>
            <a:schemeClr val="accent5">
              <a:lumMod val="40000"/>
              <a:lumOff val="60000"/>
            </a:schemeClr>
          </a:solidFill>
          <a:ln>
            <a:solidFill>
              <a:schemeClr val="accent5">
                <a:lumMod val="75000"/>
              </a:schemeClr>
            </a:solidFill>
          </a:ln>
        </p:spPr>
        <p:txBody>
          <a:bodyPr>
            <a:normAutofit fontScale="90000"/>
          </a:bodyPr>
          <a:lstStyle/>
          <a:p>
            <a:r>
              <a:rPr lang="en-US" sz="3600" b="1" dirty="0" smtClean="0"/>
              <a:t>6 Free Shipping Deals    .. Good until Nov 20</a:t>
            </a:r>
            <a:endParaRPr lang="en-US" sz="3600" b="1" dirty="0"/>
          </a:p>
        </p:txBody>
      </p:sp>
      <p:sp>
        <p:nvSpPr>
          <p:cNvPr id="3" name="Content Placeholder 2"/>
          <p:cNvSpPr>
            <a:spLocks noGrp="1"/>
          </p:cNvSpPr>
          <p:nvPr>
            <p:ph idx="1"/>
          </p:nvPr>
        </p:nvSpPr>
        <p:spPr>
          <a:xfrm>
            <a:off x="413571" y="1124507"/>
            <a:ext cx="8497012" cy="4806616"/>
          </a:xfrm>
        </p:spPr>
        <p:txBody>
          <a:bodyPr>
            <a:normAutofit/>
          </a:bodyPr>
          <a:lstStyle/>
          <a:p>
            <a:pPr marL="0" indent="0">
              <a:buNone/>
            </a:pPr>
            <a:r>
              <a:rPr lang="en-US" sz="2400" b="1" dirty="0" smtClean="0"/>
              <a:t>Life Plan  </a:t>
            </a:r>
            <a:r>
              <a:rPr lang="en-US" sz="2400" dirty="0" smtClean="0"/>
              <a:t>( Shaklee Life Strip and 2 canisters Shake )   $244.25 soy  $266.75 non-soy</a:t>
            </a:r>
          </a:p>
          <a:p>
            <a:pPr marL="0" indent="0">
              <a:buNone/>
            </a:pPr>
            <a:r>
              <a:rPr lang="en-US" sz="2400" b="1" dirty="0" smtClean="0"/>
              <a:t>Vitalizing Plan  </a:t>
            </a:r>
            <a:r>
              <a:rPr lang="en-US" sz="2400" dirty="0" smtClean="0"/>
              <a:t>( </a:t>
            </a:r>
            <a:r>
              <a:rPr lang="en-US" sz="2400" dirty="0" err="1" smtClean="0"/>
              <a:t>Vitalizer</a:t>
            </a:r>
            <a:r>
              <a:rPr lang="en-US" sz="2400" dirty="0" smtClean="0"/>
              <a:t> and 2 canisters of Shake)	 $ 159.95 soy   $183.65  non-soy</a:t>
            </a:r>
          </a:p>
          <a:p>
            <a:pPr marL="0" indent="0">
              <a:buNone/>
            </a:pPr>
            <a:r>
              <a:rPr lang="en-US" sz="2400" b="1" dirty="0" smtClean="0"/>
              <a:t>Essentials Plan </a:t>
            </a:r>
            <a:r>
              <a:rPr lang="en-US" sz="2400" dirty="0" smtClean="0"/>
              <a:t>(  Vita Lea 60 tabs, Omega 90 cap, Life Shake canister ) $69.45 to $76.45							</a:t>
            </a:r>
          </a:p>
          <a:p>
            <a:pPr marL="0" indent="0">
              <a:buNone/>
            </a:pPr>
            <a:r>
              <a:rPr lang="en-US" sz="2400" b="1" dirty="0" smtClean="0"/>
              <a:t>Rx for Healthier Life   </a:t>
            </a:r>
            <a:r>
              <a:rPr lang="en-US" sz="2400" dirty="0" smtClean="0"/>
              <a:t>-- all versions 	(from $244.05  to $261.61 )</a:t>
            </a:r>
          </a:p>
          <a:p>
            <a:pPr marL="0" indent="0">
              <a:buNone/>
            </a:pPr>
            <a:r>
              <a:rPr lang="en-US" sz="2400" b="1" dirty="0" smtClean="0"/>
              <a:t>Shaklee Life Shake Family Pack   </a:t>
            </a:r>
            <a:r>
              <a:rPr lang="en-US" sz="2400" dirty="0" smtClean="0"/>
              <a:t>( 2 bags of Life Shake )     $159.95 soy  or $204.95 non-soy</a:t>
            </a:r>
            <a:r>
              <a:rPr lang="en-US" sz="2000" dirty="0" smtClean="0"/>
              <a:t>( save additional  $11 by ordering on </a:t>
            </a:r>
            <a:r>
              <a:rPr lang="en-US" sz="2000" dirty="0" err="1" smtClean="0"/>
              <a:t>autoship</a:t>
            </a:r>
            <a:r>
              <a:rPr lang="en-US" sz="2000" dirty="0" smtClean="0"/>
              <a:t> ) </a:t>
            </a:r>
          </a:p>
          <a:p>
            <a:pPr marL="0" indent="0">
              <a:buNone/>
            </a:pPr>
            <a:r>
              <a:rPr lang="en-US" sz="2400" b="1" dirty="0" smtClean="0"/>
              <a:t>Shaklee 180 </a:t>
            </a:r>
            <a:r>
              <a:rPr lang="en-US" sz="2400" b="1" dirty="0" err="1" smtClean="0"/>
              <a:t>TurnAround</a:t>
            </a:r>
            <a:r>
              <a:rPr lang="en-US" sz="2400" b="1" dirty="0" smtClean="0"/>
              <a:t> Kit   </a:t>
            </a:r>
            <a:r>
              <a:rPr lang="en-US" sz="2400" dirty="0" smtClean="0"/>
              <a:t>$ 269.95 soy  or  $305.50 non-soy</a:t>
            </a:r>
            <a:endParaRPr lang="en-US" sz="2400" dirty="0"/>
          </a:p>
        </p:txBody>
      </p:sp>
      <p:sp>
        <p:nvSpPr>
          <p:cNvPr id="4" name="TextBox 3"/>
          <p:cNvSpPr txBox="1"/>
          <p:nvPr/>
        </p:nvSpPr>
        <p:spPr>
          <a:xfrm>
            <a:off x="774426" y="5515624"/>
            <a:ext cx="7740924" cy="830997"/>
          </a:xfrm>
          <a:prstGeom prst="rect">
            <a:avLst/>
          </a:prstGeom>
          <a:solidFill>
            <a:schemeClr val="accent5">
              <a:lumMod val="20000"/>
              <a:lumOff val="80000"/>
            </a:schemeClr>
          </a:solidFill>
          <a:ln>
            <a:solidFill>
              <a:schemeClr val="accent5">
                <a:lumMod val="75000"/>
              </a:schemeClr>
            </a:solidFill>
          </a:ln>
        </p:spPr>
        <p:txBody>
          <a:bodyPr wrap="square" rtlCol="0">
            <a:spAutoFit/>
          </a:bodyPr>
          <a:lstStyle/>
          <a:p>
            <a:r>
              <a:rPr lang="en-US" sz="2400" dirty="0" smtClean="0"/>
              <a:t>Tip – To save our members even more – add cleaning  and laundry products to the Free shipping order </a:t>
            </a:r>
            <a:endParaRPr lang="en-US" sz="2400" dirty="0"/>
          </a:p>
        </p:txBody>
      </p:sp>
    </p:spTree>
    <p:extLst>
      <p:ext uri="{BB962C8B-B14F-4D97-AF65-F5344CB8AC3E}">
        <p14:creationId xmlns:p14="http://schemas.microsoft.com/office/powerpoint/2010/main" val="35010549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10776" y="533400"/>
            <a:ext cx="6477000" cy="838200"/>
          </a:xfrm>
          <a:ln>
            <a:solidFill>
              <a:srgbClr val="0070C0"/>
            </a:solidFill>
          </a:ln>
          <a:effectLst>
            <a:outerShdw blurRad="50800" dist="38100" dir="2700000" algn="tl" rotWithShape="0">
              <a:prstClr val="black">
                <a:alpha val="40000"/>
              </a:prstClr>
            </a:outerShdw>
          </a:effectLst>
        </p:spPr>
        <p:txBody>
          <a:bodyPr>
            <a:normAutofit/>
          </a:bodyPr>
          <a:lstStyle/>
          <a:p>
            <a:r>
              <a:rPr lang="en-US" sz="3600" dirty="0" smtClean="0"/>
              <a:t>Customer Service Strategies</a:t>
            </a:r>
            <a:endParaRPr lang="en-US" sz="3600" dirty="0"/>
          </a:p>
        </p:txBody>
      </p:sp>
      <p:sp>
        <p:nvSpPr>
          <p:cNvPr id="3" name="Subtitle 2"/>
          <p:cNvSpPr>
            <a:spLocks noGrp="1"/>
          </p:cNvSpPr>
          <p:nvPr>
            <p:ph type="subTitle" idx="1"/>
          </p:nvPr>
        </p:nvSpPr>
        <p:spPr>
          <a:xfrm>
            <a:off x="2410776" y="1524000"/>
            <a:ext cx="6477000" cy="5037976"/>
          </a:xfrm>
        </p:spPr>
        <p:txBody>
          <a:bodyPr>
            <a:noAutofit/>
          </a:bodyPr>
          <a:lstStyle/>
          <a:p>
            <a:pPr marL="342900" indent="-342900" algn="l">
              <a:buFont typeface="Arial" panose="020B0604020202020204" pitchFamily="34" charset="0"/>
              <a:buChar char="•"/>
            </a:pPr>
            <a:r>
              <a:rPr lang="en-US" sz="2400" dirty="0" smtClean="0">
                <a:solidFill>
                  <a:schemeClr val="tx1"/>
                </a:solidFill>
              </a:rPr>
              <a:t>I use </a:t>
            </a:r>
            <a:r>
              <a:rPr lang="en-US" sz="2400" dirty="0" err="1" smtClean="0">
                <a:solidFill>
                  <a:schemeClr val="tx1"/>
                </a:solidFill>
              </a:rPr>
              <a:t>SendOut</a:t>
            </a:r>
            <a:r>
              <a:rPr lang="en-US" sz="2400" dirty="0" smtClean="0">
                <a:solidFill>
                  <a:schemeClr val="tx1"/>
                </a:solidFill>
              </a:rPr>
              <a:t> Cards to set up campaigns with a welcome card followed by a postcard every month for 3-5 months. Email me if you would like to use this system or get my cards. (</a:t>
            </a:r>
            <a:r>
              <a:rPr lang="en-US" sz="2400" dirty="0" smtClean="0">
                <a:solidFill>
                  <a:schemeClr val="tx1"/>
                </a:solidFill>
                <a:hlinkClick r:id="rId2"/>
              </a:rPr>
              <a:t>amy@hagerup.org</a:t>
            </a:r>
            <a:r>
              <a:rPr lang="en-US" sz="2400" dirty="0" smtClean="0">
                <a:solidFill>
                  <a:schemeClr val="tx1"/>
                </a:solidFill>
              </a:rPr>
              <a:t>)</a:t>
            </a:r>
          </a:p>
          <a:p>
            <a:pPr marL="342900" indent="-342900" algn="l">
              <a:buFont typeface="Arial" panose="020B0604020202020204" pitchFamily="34" charset="0"/>
              <a:buChar char="•"/>
            </a:pPr>
            <a:r>
              <a:rPr lang="en-US" sz="2400" dirty="0" smtClean="0">
                <a:solidFill>
                  <a:schemeClr val="tx1"/>
                </a:solidFill>
              </a:rPr>
              <a:t>I grab testimonies from </a:t>
            </a:r>
            <a:r>
              <a:rPr lang="en-US" sz="2400" dirty="0" err="1" smtClean="0">
                <a:solidFill>
                  <a:schemeClr val="tx1"/>
                </a:solidFill>
              </a:rPr>
              <a:t>facebook</a:t>
            </a:r>
            <a:r>
              <a:rPr lang="en-US" sz="2400" dirty="0" smtClean="0">
                <a:solidFill>
                  <a:schemeClr val="tx1"/>
                </a:solidFill>
              </a:rPr>
              <a:t> posts to use on the cards or in my monthly emails. </a:t>
            </a:r>
          </a:p>
          <a:p>
            <a:pPr marL="342900" indent="-342900" algn="l">
              <a:buFont typeface="Arial" panose="020B0604020202020204" pitchFamily="34" charset="0"/>
              <a:buChar char="•"/>
            </a:pPr>
            <a:r>
              <a:rPr lang="en-US" sz="2400" dirty="0" smtClean="0">
                <a:solidFill>
                  <a:schemeClr val="tx1"/>
                </a:solidFill>
              </a:rPr>
              <a:t>I send monthly emails to everyone in my database with testimonies, promotions, and incentives like “watch this webinar, email me 3 things you learned, and I’ll pay for your next shipping.” </a:t>
            </a:r>
          </a:p>
          <a:p>
            <a:pPr marL="342900" indent="-342900" algn="l">
              <a:buFont typeface="Arial" panose="020B0604020202020204" pitchFamily="34" charset="0"/>
              <a:buChar char="•"/>
            </a:pPr>
            <a:endParaRPr lang="en-US" sz="2400" dirty="0" smtClean="0">
              <a:solidFill>
                <a:schemeClr val="tx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221" y="533400"/>
            <a:ext cx="2154555" cy="1906925"/>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594" y="2726794"/>
            <a:ext cx="2226182" cy="177624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4597" y="4714725"/>
            <a:ext cx="2226180" cy="1847251"/>
          </a:xfrm>
          <a:prstGeom prst="rect">
            <a:avLst/>
          </a:prstGeom>
        </p:spPr>
      </p:pic>
    </p:spTree>
    <p:extLst>
      <p:ext uri="{BB962C8B-B14F-4D97-AF65-F5344CB8AC3E}">
        <p14:creationId xmlns:p14="http://schemas.microsoft.com/office/powerpoint/2010/main" val="27267934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310" y="206867"/>
            <a:ext cx="3905802" cy="936545"/>
          </a:xfrm>
          <a:ln>
            <a:solidFill>
              <a:schemeClr val="accent1">
                <a:lumMod val="75000"/>
              </a:schemeClr>
            </a:solidFill>
          </a:ln>
        </p:spPr>
        <p:txBody>
          <a:bodyPr>
            <a:normAutofit/>
          </a:bodyPr>
          <a:lstStyle/>
          <a:p>
            <a:r>
              <a:rPr lang="en-US" sz="3600" dirty="0" smtClean="0"/>
              <a:t>More Ideas </a:t>
            </a:r>
            <a:endParaRPr lang="en-US" sz="3600" dirty="0"/>
          </a:p>
        </p:txBody>
      </p:sp>
      <p:sp>
        <p:nvSpPr>
          <p:cNvPr id="3" name="Content Placeholder 2"/>
          <p:cNvSpPr>
            <a:spLocks noGrp="1"/>
          </p:cNvSpPr>
          <p:nvPr>
            <p:ph idx="1"/>
          </p:nvPr>
        </p:nvSpPr>
        <p:spPr>
          <a:xfrm>
            <a:off x="1827838" y="1417639"/>
            <a:ext cx="7051366" cy="5440361"/>
          </a:xfrm>
        </p:spPr>
        <p:txBody>
          <a:bodyPr>
            <a:normAutofit fontScale="92500"/>
          </a:bodyPr>
          <a:lstStyle/>
          <a:p>
            <a:pPr>
              <a:buFont typeface="Arial" panose="020B0604020202020204" pitchFamily="34" charset="0"/>
              <a:buChar char="•"/>
            </a:pPr>
            <a:r>
              <a:rPr lang="en-US" sz="2400" dirty="0"/>
              <a:t>I keep files in </a:t>
            </a:r>
            <a:r>
              <a:rPr lang="en-US" sz="2400" dirty="0" err="1"/>
              <a:t>Evernote</a:t>
            </a:r>
            <a:r>
              <a:rPr lang="en-US" sz="2400" dirty="0"/>
              <a:t> of great testimonies for later use.</a:t>
            </a:r>
          </a:p>
          <a:p>
            <a:pPr>
              <a:buFont typeface="Arial" panose="020B0604020202020204" pitchFamily="34" charset="0"/>
              <a:buChar char="•"/>
            </a:pPr>
            <a:r>
              <a:rPr lang="en-US" sz="2400" dirty="0"/>
              <a:t>I keep files on my computer of testimonies  (</a:t>
            </a:r>
            <a:r>
              <a:rPr lang="en-US" sz="2400" dirty="0" err="1"/>
              <a:t>Crohns</a:t>
            </a:r>
            <a:r>
              <a:rPr lang="en-US" sz="2400" dirty="0"/>
              <a:t>, arthritis, etc.) so I can attach those in an email to someone inquiring. </a:t>
            </a:r>
          </a:p>
          <a:p>
            <a:pPr>
              <a:buFont typeface="Arial" panose="020B0604020202020204" pitchFamily="34" charset="0"/>
              <a:buChar char="•"/>
            </a:pPr>
            <a:r>
              <a:rPr lang="en-US" sz="2400" dirty="0"/>
              <a:t>I subscribe to  “betterhealthin31days.com” and “vitabooks4u.com” to send my prospects to learn more about specific issues.</a:t>
            </a:r>
          </a:p>
          <a:p>
            <a:pPr>
              <a:buFont typeface="Arial" panose="020B0604020202020204" pitchFamily="34" charset="0"/>
              <a:buChar char="•"/>
            </a:pPr>
            <a:r>
              <a:rPr lang="en-US" sz="2400" dirty="0"/>
              <a:t>I print up “133 Reasons to Love </a:t>
            </a:r>
            <a:r>
              <a:rPr lang="en-US" sz="2400" dirty="0" err="1"/>
              <a:t>Vivix</a:t>
            </a:r>
            <a:r>
              <a:rPr lang="en-US" sz="2400" dirty="0"/>
              <a:t>” and put it in a notebook to share at my events. This sells tons of </a:t>
            </a:r>
            <a:r>
              <a:rPr lang="en-US" sz="2400" dirty="0" err="1"/>
              <a:t>Vivix</a:t>
            </a:r>
            <a:r>
              <a:rPr lang="en-US" sz="2400" dirty="0"/>
              <a:t>!</a:t>
            </a:r>
          </a:p>
          <a:p>
            <a:pPr>
              <a:buFont typeface="Arial" panose="020B0604020202020204" pitchFamily="34" charset="0"/>
              <a:buChar char="•"/>
            </a:pPr>
            <a:r>
              <a:rPr lang="en-US" sz="2400" dirty="0"/>
              <a:t>I host “Health Strategies Seminars” twice a month in my home every 2</a:t>
            </a:r>
            <a:r>
              <a:rPr lang="en-US" sz="2400" baseline="30000" dirty="0"/>
              <a:t>nd</a:t>
            </a:r>
            <a:r>
              <a:rPr lang="en-US" sz="2400" dirty="0"/>
              <a:t> and 4</a:t>
            </a:r>
            <a:r>
              <a:rPr lang="en-US" sz="2400" baseline="30000" dirty="0"/>
              <a:t>th</a:t>
            </a:r>
            <a:r>
              <a:rPr lang="en-US" sz="2400" dirty="0"/>
              <a:t> Tuesdays at 10, 1, and 6:30 and invite members as well as prospects. I tell my members that if they bring a friend, they will get a free bottle of Vita D3.</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597" y="675140"/>
            <a:ext cx="1643242" cy="1980501"/>
          </a:xfrm>
          <a:prstGeom prst="rect">
            <a:avLst/>
          </a:prstGeom>
        </p:spPr>
      </p:pic>
    </p:spTree>
    <p:extLst>
      <p:ext uri="{BB962C8B-B14F-4D97-AF65-F5344CB8AC3E}">
        <p14:creationId xmlns:p14="http://schemas.microsoft.com/office/powerpoint/2010/main" val="15949150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70868" y="424544"/>
            <a:ext cx="4502254" cy="838200"/>
          </a:xfrm>
          <a:ln>
            <a:solidFill>
              <a:srgbClr val="0070C0"/>
            </a:solidFill>
          </a:ln>
          <a:effectLst>
            <a:outerShdw blurRad="50800" dist="38100" dir="2700000" algn="tl" rotWithShape="0">
              <a:prstClr val="black">
                <a:alpha val="40000"/>
              </a:prstClr>
            </a:outerShdw>
          </a:effectLst>
        </p:spPr>
        <p:txBody>
          <a:bodyPr>
            <a:normAutofit/>
          </a:bodyPr>
          <a:lstStyle/>
          <a:p>
            <a:r>
              <a:rPr lang="en-US" sz="3600" dirty="0" smtClean="0"/>
              <a:t>MOST IMPORTANT!</a:t>
            </a:r>
            <a:endParaRPr lang="en-US" sz="36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4744" y="456982"/>
            <a:ext cx="1622334" cy="2434452"/>
          </a:xfrm>
          <a:prstGeom prst="rect">
            <a:avLst/>
          </a:prstGeom>
        </p:spPr>
      </p:pic>
      <p:sp>
        <p:nvSpPr>
          <p:cNvPr id="3" name="Subtitle 2"/>
          <p:cNvSpPr>
            <a:spLocks noGrp="1"/>
          </p:cNvSpPr>
          <p:nvPr>
            <p:ph type="subTitle" idx="1"/>
          </p:nvPr>
        </p:nvSpPr>
        <p:spPr>
          <a:xfrm>
            <a:off x="1847078" y="1674208"/>
            <a:ext cx="7061227" cy="5041869"/>
          </a:xfrm>
        </p:spPr>
        <p:txBody>
          <a:bodyPr>
            <a:noAutofit/>
          </a:bodyPr>
          <a:lstStyle/>
          <a:p>
            <a:pPr marL="342900" indent="-342900" algn="l">
              <a:buFont typeface="Arial" panose="020B0604020202020204" pitchFamily="34" charset="0"/>
              <a:buChar char="•"/>
            </a:pPr>
            <a:r>
              <a:rPr lang="en-US" sz="2400" dirty="0" smtClean="0">
                <a:solidFill>
                  <a:schemeClr val="tx1"/>
                </a:solidFill>
              </a:rPr>
              <a:t>Calling is the MOST IMPORTANT customer service you can do</a:t>
            </a:r>
          </a:p>
          <a:p>
            <a:pPr marL="342900" indent="-342900" algn="l">
              <a:buFont typeface="Arial" panose="020B0604020202020204" pitchFamily="34" charset="0"/>
              <a:buChar char="•"/>
            </a:pPr>
            <a:r>
              <a:rPr lang="en-US" sz="2400" dirty="0" smtClean="0">
                <a:solidFill>
                  <a:schemeClr val="tx1"/>
                </a:solidFill>
              </a:rPr>
              <a:t>Our Shaklee businesses are relational. We give high-touch customer service. That includes calling!</a:t>
            </a:r>
          </a:p>
          <a:p>
            <a:pPr marL="342900" indent="-342900" algn="l">
              <a:buFont typeface="Arial" panose="020B0604020202020204" pitchFamily="34" charset="0"/>
              <a:buChar char="•"/>
            </a:pPr>
            <a:r>
              <a:rPr lang="en-US" sz="2400" dirty="0" smtClean="0">
                <a:solidFill>
                  <a:schemeClr val="tx1"/>
                </a:solidFill>
              </a:rPr>
              <a:t>Make a plan to systematically call through your members. Be sure they know your voice.</a:t>
            </a:r>
          </a:p>
          <a:p>
            <a:pPr marL="342900" indent="-342900" algn="l">
              <a:buFont typeface="Arial" panose="020B0604020202020204" pitchFamily="34" charset="0"/>
              <a:buChar char="•"/>
            </a:pPr>
            <a:r>
              <a:rPr lang="en-US" sz="2400" dirty="0" smtClean="0">
                <a:solidFill>
                  <a:schemeClr val="tx1"/>
                </a:solidFill>
              </a:rPr>
              <a:t>Your voice is the same as your fingerprint – it is unique to you!</a:t>
            </a:r>
          </a:p>
          <a:p>
            <a:pPr marL="342900" indent="-342900" algn="l">
              <a:buFont typeface="Arial" panose="020B0604020202020204" pitchFamily="34" charset="0"/>
              <a:buChar char="•"/>
            </a:pPr>
            <a:r>
              <a:rPr lang="en-US" sz="2400" dirty="0" smtClean="0">
                <a:solidFill>
                  <a:schemeClr val="tx1"/>
                </a:solidFill>
              </a:rPr>
              <a:t>Smile while you talk/leave a message.</a:t>
            </a:r>
          </a:p>
          <a:p>
            <a:pPr marL="342900" indent="-342900" algn="l">
              <a:buFont typeface="Arial" panose="020B0604020202020204" pitchFamily="34" charset="0"/>
              <a:buChar char="•"/>
            </a:pPr>
            <a:r>
              <a:rPr lang="en-US" sz="2400" dirty="0" smtClean="0">
                <a:solidFill>
                  <a:schemeClr val="tx1"/>
                </a:solidFill>
              </a:rPr>
              <a:t>Remember the person you are talking to is very valuable as a human being. </a:t>
            </a:r>
          </a:p>
        </p:txBody>
      </p:sp>
    </p:spTree>
    <p:extLst>
      <p:ext uri="{BB962C8B-B14F-4D97-AF65-F5344CB8AC3E}">
        <p14:creationId xmlns:p14="http://schemas.microsoft.com/office/powerpoint/2010/main" val="40453752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7373643" cy="822256"/>
          </a:xfrm>
          <a:ln>
            <a:solidFill>
              <a:srgbClr val="0000FF"/>
            </a:solidFill>
          </a:ln>
        </p:spPr>
        <p:txBody>
          <a:bodyPr>
            <a:normAutofit/>
          </a:bodyPr>
          <a:lstStyle/>
          <a:p>
            <a:r>
              <a:rPr lang="en-US" sz="3600" dirty="0" smtClean="0"/>
              <a:t>Importance of Phoning Continued</a:t>
            </a:r>
            <a:endParaRPr lang="en-US" sz="3600" dirty="0"/>
          </a:p>
        </p:txBody>
      </p:sp>
      <p:sp>
        <p:nvSpPr>
          <p:cNvPr id="3" name="Content Placeholder 2"/>
          <p:cNvSpPr>
            <a:spLocks noGrp="1"/>
          </p:cNvSpPr>
          <p:nvPr>
            <p:ph idx="1"/>
          </p:nvPr>
        </p:nvSpPr>
        <p:spPr>
          <a:xfrm>
            <a:off x="457200" y="1600201"/>
            <a:ext cx="8229600" cy="3345449"/>
          </a:xfrm>
        </p:spPr>
        <p:txBody>
          <a:bodyPr>
            <a:normAutofit/>
          </a:bodyPr>
          <a:lstStyle/>
          <a:p>
            <a:pPr>
              <a:buFont typeface="Arial" panose="020B0604020202020204" pitchFamily="34" charset="0"/>
              <a:buChar char="•"/>
            </a:pPr>
            <a:r>
              <a:rPr lang="en-US" sz="2400" dirty="0"/>
              <a:t>My goal is NOT to make a </a:t>
            </a:r>
            <a:r>
              <a:rPr lang="en-US" sz="2400" dirty="0" smtClean="0"/>
              <a:t>sale, </a:t>
            </a:r>
            <a:r>
              <a:rPr lang="en-US" sz="2400" dirty="0"/>
              <a:t>but rather to show love and concern for that person and to see how I can help him/her. </a:t>
            </a:r>
          </a:p>
          <a:p>
            <a:pPr>
              <a:buFont typeface="Arial" panose="020B0604020202020204" pitchFamily="34" charset="0"/>
              <a:buChar char="•"/>
            </a:pPr>
            <a:r>
              <a:rPr lang="en-US" sz="2400" dirty="0"/>
              <a:t>My goal is to make at least 12 calls each week. I am getting amazing responses and getting orders from people who haven’t ordered in a very long time – all because I reached out in love and concern for them.</a:t>
            </a:r>
          </a:p>
          <a:p>
            <a:pPr>
              <a:buFont typeface="Arial" panose="020B0604020202020204" pitchFamily="34" charset="0"/>
              <a:buChar char="•"/>
            </a:pPr>
            <a:r>
              <a:rPr lang="en-US" sz="2400" dirty="0"/>
              <a:t>Everyone needs someone to care. Be that someone!</a:t>
            </a:r>
          </a:p>
          <a:p>
            <a:pPr>
              <a:buFont typeface="Arial" panose="020B0604020202020204" pitchFamily="34" charset="0"/>
              <a:buChar char="•"/>
            </a:pPr>
            <a:endParaRPr lang="en-US" sz="2400" dirty="0"/>
          </a:p>
          <a:p>
            <a:endParaRPr lang="en-US" sz="2400" dirty="0"/>
          </a:p>
        </p:txBody>
      </p:sp>
      <p:sp>
        <p:nvSpPr>
          <p:cNvPr id="4" name="Rectangle 3"/>
          <p:cNvSpPr/>
          <p:nvPr/>
        </p:nvSpPr>
        <p:spPr>
          <a:xfrm>
            <a:off x="457200" y="4751012"/>
            <a:ext cx="8229600" cy="1200328"/>
          </a:xfrm>
          <a:prstGeom prst="rect">
            <a:avLst/>
          </a:prstGeom>
          <a:ln>
            <a:solidFill>
              <a:srgbClr val="0000FF"/>
            </a:solidFill>
          </a:ln>
        </p:spPr>
        <p:txBody>
          <a:bodyPr wrap="square">
            <a:spAutoFit/>
          </a:bodyPr>
          <a:lstStyle/>
          <a:p>
            <a:pPr algn="ctr"/>
            <a:r>
              <a:rPr lang="en-US" sz="2400" b="1" dirty="0"/>
              <a:t>I wrote a blog post on overcoming phone fear: </a:t>
            </a:r>
            <a:r>
              <a:rPr lang="en-US" sz="2400" b="1" dirty="0">
                <a:solidFill>
                  <a:srgbClr val="0070C0"/>
                </a:solidFill>
              </a:rPr>
              <a:t>http://</a:t>
            </a:r>
            <a:r>
              <a:rPr lang="en-US" sz="2400" b="1" dirty="0" err="1">
                <a:solidFill>
                  <a:srgbClr val="0070C0"/>
                </a:solidFill>
              </a:rPr>
              <a:t>amyhagerup.com</a:t>
            </a:r>
            <a:r>
              <a:rPr lang="en-US" sz="2400" b="1" dirty="0">
                <a:solidFill>
                  <a:srgbClr val="0070C0"/>
                </a:solidFill>
              </a:rPr>
              <a:t>/overcome-phone-fear-grow-network-marketing-business</a:t>
            </a:r>
            <a:r>
              <a:rPr lang="en-US" sz="2400" dirty="0">
                <a:solidFill>
                  <a:srgbClr val="0070C0"/>
                </a:solidFill>
              </a:rPr>
              <a:t>/</a:t>
            </a:r>
          </a:p>
        </p:txBody>
      </p:sp>
    </p:spTree>
    <p:extLst>
      <p:ext uri="{BB962C8B-B14F-4D97-AF65-F5344CB8AC3E}">
        <p14:creationId xmlns:p14="http://schemas.microsoft.com/office/powerpoint/2010/main" val="29705807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60967" y="1489433"/>
            <a:ext cx="6976533" cy="4256887"/>
          </a:xfrm>
        </p:spPr>
        <p:txBody>
          <a:bodyPr>
            <a:normAutofit/>
          </a:bodyPr>
          <a:lstStyle/>
          <a:p>
            <a:r>
              <a:rPr lang="en-US" dirty="0" smtClean="0">
                <a:solidFill>
                  <a:schemeClr val="tx1"/>
                </a:solidFill>
              </a:rPr>
              <a:t>Download the Member Orientation materials from </a:t>
            </a:r>
            <a:r>
              <a:rPr lang="en-US" dirty="0" err="1" smtClean="0">
                <a:solidFill>
                  <a:schemeClr val="tx1"/>
                </a:solidFill>
              </a:rPr>
              <a:t>FaceBook</a:t>
            </a:r>
            <a:r>
              <a:rPr lang="en-US" dirty="0" smtClean="0">
                <a:solidFill>
                  <a:schemeClr val="tx1"/>
                </a:solidFill>
              </a:rPr>
              <a:t> Group:  </a:t>
            </a:r>
            <a:r>
              <a:rPr lang="en-US" dirty="0" smtClean="0">
                <a:solidFill>
                  <a:schemeClr val="accent2"/>
                </a:solidFill>
              </a:rPr>
              <a:t>Learning from the Masters and other Friends</a:t>
            </a:r>
          </a:p>
          <a:p>
            <a:r>
              <a:rPr lang="en-US" dirty="0" smtClean="0">
                <a:solidFill>
                  <a:schemeClr val="tx1"/>
                </a:solidFill>
              </a:rPr>
              <a:t>Put together your Customer Service System.</a:t>
            </a:r>
          </a:p>
          <a:p>
            <a:r>
              <a:rPr lang="en-US" dirty="0" smtClean="0">
                <a:solidFill>
                  <a:schemeClr val="tx1"/>
                </a:solidFill>
              </a:rPr>
              <a:t>Schedule 5 New Member Orientations or Member Update Appointments.</a:t>
            </a:r>
          </a:p>
          <a:p>
            <a:r>
              <a:rPr lang="en-US" dirty="0" smtClean="0">
                <a:solidFill>
                  <a:schemeClr val="tx1"/>
                </a:solidFill>
              </a:rPr>
              <a:t>You can do these appointments yourself or you might have your </a:t>
            </a:r>
            <a:r>
              <a:rPr lang="en-US" dirty="0" err="1" smtClean="0">
                <a:solidFill>
                  <a:schemeClr val="tx1"/>
                </a:solidFill>
              </a:rPr>
              <a:t>upline</a:t>
            </a:r>
            <a:r>
              <a:rPr lang="en-US" dirty="0" smtClean="0">
                <a:solidFill>
                  <a:schemeClr val="tx1"/>
                </a:solidFill>
              </a:rPr>
              <a:t> Sales Leader or sponsor do 3 or 4 with you at first.</a:t>
            </a:r>
          </a:p>
          <a:p>
            <a:r>
              <a:rPr lang="en-US" dirty="0" smtClean="0">
                <a:solidFill>
                  <a:schemeClr val="tx1"/>
                </a:solidFill>
              </a:rPr>
              <a:t>Just do them!!</a:t>
            </a:r>
          </a:p>
          <a:p>
            <a:pPr marL="0" indent="0">
              <a:buNone/>
            </a:pPr>
            <a:r>
              <a:rPr lang="en-US" dirty="0" smtClean="0">
                <a:solidFill>
                  <a:schemeClr val="tx1"/>
                </a:solidFill>
              </a:rPr>
              <a:t>											Lisa</a:t>
            </a:r>
            <a:endParaRPr lang="en-US" dirty="0">
              <a:solidFill>
                <a:schemeClr val="tx1"/>
              </a:solidFill>
            </a:endParaRPr>
          </a:p>
        </p:txBody>
      </p:sp>
      <p:sp>
        <p:nvSpPr>
          <p:cNvPr id="3" name="Title 2"/>
          <p:cNvSpPr>
            <a:spLocks noGrp="1"/>
          </p:cNvSpPr>
          <p:nvPr>
            <p:ph type="title"/>
          </p:nvPr>
        </p:nvSpPr>
        <p:spPr>
          <a:xfrm>
            <a:off x="457200" y="361600"/>
            <a:ext cx="8229600" cy="1143000"/>
          </a:xfrm>
        </p:spPr>
        <p:txBody>
          <a:bodyPr>
            <a:normAutofit/>
          </a:bodyPr>
          <a:lstStyle/>
          <a:p>
            <a:r>
              <a:rPr lang="en-US" sz="3200" dirty="0" smtClean="0"/>
              <a:t>Action Steps for Session #9</a:t>
            </a:r>
            <a:br>
              <a:rPr lang="en-US" sz="3200" dirty="0" smtClean="0"/>
            </a:br>
            <a:r>
              <a:rPr lang="en-US" sz="3200" dirty="0" smtClean="0"/>
              <a:t>Servicing Customers</a:t>
            </a:r>
            <a:endParaRPr lang="en-US" sz="3200" dirty="0"/>
          </a:p>
        </p:txBody>
      </p:sp>
      <p:pic>
        <p:nvPicPr>
          <p:cNvPr id="4" name="Picture 3" descr="http://www.tellurideva.com/wp-content/uploads/2014/01/Customer-Service.jpg"/>
          <p:cNvPicPr/>
          <p:nvPr/>
        </p:nvPicPr>
        <p:blipFill>
          <a:blip r:embed="rId2">
            <a:extLst>
              <a:ext uri="{28A0092B-C50C-407E-A947-70E740481C1C}">
                <a14:useLocalDpi xmlns:a14="http://schemas.microsoft.com/office/drawing/2010/main" val="0"/>
              </a:ext>
            </a:extLst>
          </a:blip>
          <a:srcRect/>
          <a:stretch>
            <a:fillRect/>
          </a:stretch>
        </p:blipFill>
        <p:spPr bwMode="auto">
          <a:xfrm>
            <a:off x="4065587" y="4106743"/>
            <a:ext cx="4238625" cy="2493645"/>
          </a:xfrm>
          <a:prstGeom prst="rect">
            <a:avLst/>
          </a:prstGeom>
          <a:noFill/>
          <a:ln>
            <a:noFill/>
          </a:ln>
        </p:spPr>
      </p:pic>
      <p:sp>
        <p:nvSpPr>
          <p:cNvPr id="5" name="TextBox 4"/>
          <p:cNvSpPr txBox="1"/>
          <p:nvPr/>
        </p:nvSpPr>
        <p:spPr>
          <a:xfrm>
            <a:off x="1270000" y="4984234"/>
            <a:ext cx="1727200" cy="369332"/>
          </a:xfrm>
          <a:prstGeom prst="rect">
            <a:avLst/>
          </a:prstGeom>
          <a:noFill/>
        </p:spPr>
        <p:txBody>
          <a:bodyPr wrap="square" rtlCol="0">
            <a:spAutoFit/>
          </a:bodyPr>
          <a:lstStyle/>
          <a:p>
            <a:r>
              <a:rPr lang="en-US" dirty="0" smtClean="0"/>
              <a:t>Lisa</a:t>
            </a:r>
            <a:endParaRPr lang="en-US" dirty="0"/>
          </a:p>
        </p:txBody>
      </p:sp>
    </p:spTree>
    <p:extLst>
      <p:ext uri="{BB962C8B-B14F-4D97-AF65-F5344CB8AC3E}">
        <p14:creationId xmlns:p14="http://schemas.microsoft.com/office/powerpoint/2010/main" val="30830845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35712"/>
            <a:ext cx="8229600" cy="4326988"/>
          </a:xfrm>
          <a:ln>
            <a:solidFill>
              <a:schemeClr val="accent5">
                <a:lumMod val="50000"/>
              </a:schemeClr>
            </a:solidFill>
          </a:ln>
        </p:spPr>
        <p:txBody>
          <a:bodyPr>
            <a:normAutofit fontScale="92500"/>
          </a:bodyPr>
          <a:lstStyle/>
          <a:p>
            <a:pPr marL="0" indent="0">
              <a:buNone/>
            </a:pPr>
            <a:endParaRPr lang="en-US" sz="3000" dirty="0" smtClean="0"/>
          </a:p>
          <a:p>
            <a:r>
              <a:rPr lang="en-US" sz="2800" dirty="0" smtClean="0">
                <a:solidFill>
                  <a:schemeClr val="tx1"/>
                </a:solidFill>
              </a:rPr>
              <a:t>Session 9—The Role of the Leader in Servicing Customers </a:t>
            </a:r>
            <a:r>
              <a:rPr lang="en-US" sz="2800" dirty="0">
                <a:solidFill>
                  <a:schemeClr val="tx1"/>
                </a:solidFill>
              </a:rPr>
              <a:t>	</a:t>
            </a:r>
            <a:r>
              <a:rPr lang="en-US" sz="2800" dirty="0" smtClean="0">
                <a:solidFill>
                  <a:schemeClr val="tx1"/>
                </a:solidFill>
              </a:rPr>
              <a:t>											          		Oct 22</a:t>
            </a:r>
          </a:p>
          <a:p>
            <a:r>
              <a:rPr lang="en-US" sz="2800" dirty="0" smtClean="0">
                <a:solidFill>
                  <a:schemeClr val="tx1"/>
                </a:solidFill>
              </a:rPr>
              <a:t>Session 10 – Incentives That Grow Our Business  Oct 29</a:t>
            </a:r>
          </a:p>
          <a:p>
            <a:r>
              <a:rPr lang="en-US" sz="2800" dirty="0" smtClean="0">
                <a:solidFill>
                  <a:schemeClr val="tx1"/>
                </a:solidFill>
              </a:rPr>
              <a:t>Session 11 – Presenting the Business Opportunity with Stephanie Bruce &amp; Katie Odom						Nov 5</a:t>
            </a:r>
          </a:p>
          <a:p>
            <a:r>
              <a:rPr lang="en-US" sz="2800" dirty="0" smtClean="0">
                <a:solidFill>
                  <a:schemeClr val="tx1"/>
                </a:solidFill>
              </a:rPr>
              <a:t>Session 12 – The Art of Closing and Next Steps  	Nov 12</a:t>
            </a:r>
          </a:p>
          <a:p>
            <a:pPr marL="0" indent="0">
              <a:buNone/>
            </a:pPr>
            <a:r>
              <a:rPr lang="en-US" sz="2800" dirty="0"/>
              <a:t>	</a:t>
            </a:r>
            <a:r>
              <a:rPr lang="en-US" sz="2800" dirty="0" smtClean="0"/>
              <a:t>								</a:t>
            </a:r>
            <a:r>
              <a:rPr lang="en-US" sz="2800" dirty="0" smtClean="0">
                <a:solidFill>
                  <a:schemeClr val="tx1"/>
                </a:solidFill>
              </a:rPr>
              <a:t>Lisa	</a:t>
            </a:r>
            <a:r>
              <a:rPr lang="en-US" sz="2800" dirty="0" smtClean="0"/>
              <a:t>				</a:t>
            </a:r>
            <a:endParaRPr lang="en-US" sz="2800" dirty="0"/>
          </a:p>
        </p:txBody>
      </p:sp>
      <p:sp>
        <p:nvSpPr>
          <p:cNvPr id="3" name="Title 2"/>
          <p:cNvSpPr>
            <a:spLocks noGrp="1"/>
          </p:cNvSpPr>
          <p:nvPr>
            <p:ph type="title"/>
          </p:nvPr>
        </p:nvSpPr>
        <p:spPr>
          <a:xfrm>
            <a:off x="457199" y="659842"/>
            <a:ext cx="7970095" cy="1143000"/>
          </a:xfrm>
        </p:spPr>
        <p:txBody>
          <a:bodyPr>
            <a:noAutofit/>
          </a:bodyPr>
          <a:lstStyle/>
          <a:p>
            <a:r>
              <a:rPr lang="en-US" sz="3600" dirty="0" smtClean="0"/>
              <a:t>Coming Up </a:t>
            </a:r>
            <a:br>
              <a:rPr lang="en-US" sz="3600" dirty="0" smtClean="0"/>
            </a:br>
            <a:r>
              <a:rPr lang="en-US" sz="3600" dirty="0" smtClean="0"/>
              <a:t>October/November  2015 Training Topic</a:t>
            </a:r>
            <a:r>
              <a:rPr lang="en-US" sz="3600" dirty="0"/>
              <a:t>s</a:t>
            </a:r>
          </a:p>
        </p:txBody>
      </p:sp>
    </p:spTree>
    <p:extLst>
      <p:ext uri="{BB962C8B-B14F-4D97-AF65-F5344CB8AC3E}">
        <p14:creationId xmlns:p14="http://schemas.microsoft.com/office/powerpoint/2010/main" val="40507493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2" y="380749"/>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b="1" dirty="0" smtClean="0">
                <a:ln/>
                <a:solidFill>
                  <a:schemeClr val="accent3"/>
                </a:solidFill>
              </a:rPr>
              <a:t>Subscriptions Open Now</a:t>
            </a:r>
            <a:endParaRPr lang="en-US" b="1" dirty="0">
              <a:ln/>
              <a:solidFill>
                <a:schemeClr val="accent3"/>
              </a:solidFill>
            </a:endParaRPr>
          </a:p>
        </p:txBody>
      </p:sp>
      <p:pic>
        <p:nvPicPr>
          <p:cNvPr id="4" name="Picture 3"/>
          <p:cNvPicPr>
            <a:picLocks noChangeAspect="1"/>
          </p:cNvPicPr>
          <p:nvPr/>
        </p:nvPicPr>
        <p:blipFill>
          <a:blip r:embed="rId2"/>
          <a:stretch>
            <a:fillRect/>
          </a:stretch>
        </p:blipFill>
        <p:spPr>
          <a:xfrm>
            <a:off x="381000" y="1776421"/>
            <a:ext cx="4419600" cy="2378765"/>
          </a:xfrm>
          <a:prstGeom prst="rect">
            <a:avLst/>
          </a:prstGeom>
        </p:spPr>
      </p:pic>
      <p:pic>
        <p:nvPicPr>
          <p:cNvPr id="5" name="Picture 4"/>
          <p:cNvPicPr>
            <a:picLocks noChangeAspect="1"/>
          </p:cNvPicPr>
          <p:nvPr/>
        </p:nvPicPr>
        <p:blipFill>
          <a:blip r:embed="rId3"/>
          <a:stretch>
            <a:fillRect/>
          </a:stretch>
        </p:blipFill>
        <p:spPr>
          <a:xfrm>
            <a:off x="3124200" y="4392478"/>
            <a:ext cx="5562600" cy="1556769"/>
          </a:xfrm>
          <a:prstGeom prst="rect">
            <a:avLst/>
          </a:prstGeom>
        </p:spPr>
      </p:pic>
      <p:sp>
        <p:nvSpPr>
          <p:cNvPr id="7" name="TextBox 6"/>
          <p:cNvSpPr txBox="1"/>
          <p:nvPr/>
        </p:nvSpPr>
        <p:spPr>
          <a:xfrm>
            <a:off x="685800" y="6186539"/>
            <a:ext cx="7848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8" name="TextBox 7"/>
          <p:cNvSpPr txBox="1"/>
          <p:nvPr/>
        </p:nvSpPr>
        <p:spPr>
          <a:xfrm>
            <a:off x="5105400" y="1821891"/>
            <a:ext cx="3733800"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9" name="TextBox 8"/>
          <p:cNvSpPr txBox="1"/>
          <p:nvPr/>
        </p:nvSpPr>
        <p:spPr>
          <a:xfrm>
            <a:off x="381000" y="4383359"/>
            <a:ext cx="2743200" cy="1754326"/>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35591672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4925" y="595394"/>
            <a:ext cx="5505902" cy="733589"/>
          </a:xfrm>
          <a:ln>
            <a:solidFill>
              <a:srgbClr val="0070C0"/>
            </a:solidFill>
          </a:ln>
          <a:effectLst>
            <a:outerShdw blurRad="50800" dist="38100" dir="2700000" algn="tl" rotWithShape="0">
              <a:prstClr val="black">
                <a:alpha val="40000"/>
              </a:prstClr>
            </a:outerShdw>
          </a:effectLst>
        </p:spPr>
        <p:txBody>
          <a:bodyPr>
            <a:normAutofit/>
          </a:bodyPr>
          <a:lstStyle/>
          <a:p>
            <a:r>
              <a:rPr lang="en-US" sz="3600" dirty="0" smtClean="0"/>
              <a:t>Online Marketing Strategies</a:t>
            </a:r>
            <a:endParaRPr lang="en-US" sz="3600" dirty="0"/>
          </a:p>
        </p:txBody>
      </p:sp>
      <p:sp>
        <p:nvSpPr>
          <p:cNvPr id="3" name="Subtitle 2"/>
          <p:cNvSpPr>
            <a:spLocks noGrp="1"/>
          </p:cNvSpPr>
          <p:nvPr>
            <p:ph type="subTitle" idx="1"/>
          </p:nvPr>
        </p:nvSpPr>
        <p:spPr>
          <a:xfrm>
            <a:off x="304800" y="1982109"/>
            <a:ext cx="7179716" cy="4875891"/>
          </a:xfrm>
        </p:spPr>
        <p:txBody>
          <a:bodyPr>
            <a:noAutofit/>
          </a:bodyPr>
          <a:lstStyle/>
          <a:p>
            <a:pPr algn="l"/>
            <a:r>
              <a:rPr lang="en-US" sz="2400" b="1" dirty="0" smtClean="0">
                <a:solidFill>
                  <a:schemeClr val="tx1"/>
                </a:solidFill>
              </a:rPr>
              <a:t>How to post videos/webinars right on your </a:t>
            </a:r>
          </a:p>
          <a:p>
            <a:pPr algn="l"/>
            <a:r>
              <a:rPr lang="en-US" sz="2400" b="1" dirty="0" err="1" smtClean="0">
                <a:solidFill>
                  <a:schemeClr val="tx1"/>
                </a:solidFill>
              </a:rPr>
              <a:t>facebook</a:t>
            </a:r>
            <a:r>
              <a:rPr lang="en-US" sz="2400" b="1" dirty="0" smtClean="0">
                <a:solidFill>
                  <a:schemeClr val="tx1"/>
                </a:solidFill>
              </a:rPr>
              <a:t> page.</a:t>
            </a:r>
          </a:p>
          <a:p>
            <a:pPr algn="l"/>
            <a:endParaRPr lang="en-US" sz="2400" b="1" dirty="0" smtClean="0">
              <a:solidFill>
                <a:schemeClr val="tx1"/>
              </a:solidFill>
            </a:endParaRPr>
          </a:p>
          <a:p>
            <a:pPr marL="457200" indent="-457200" algn="l">
              <a:buAutoNum type="arabicPeriod"/>
            </a:pPr>
            <a:r>
              <a:rPr lang="en-US" sz="2400" dirty="0" smtClean="0">
                <a:solidFill>
                  <a:schemeClr val="tx1"/>
                </a:solidFill>
              </a:rPr>
              <a:t>Pull up the video &amp; take  screenshot of it using </a:t>
            </a:r>
          </a:p>
          <a:p>
            <a:pPr algn="l"/>
            <a:r>
              <a:rPr lang="en-US" sz="2400" dirty="0">
                <a:solidFill>
                  <a:schemeClr val="tx1"/>
                </a:solidFill>
                <a:hlinkClick r:id="rId2"/>
              </a:rPr>
              <a:t> </a:t>
            </a:r>
            <a:r>
              <a:rPr lang="en-US" sz="2400" dirty="0" smtClean="0">
                <a:solidFill>
                  <a:schemeClr val="tx1"/>
                </a:solidFill>
                <a:hlinkClick r:id="rId2"/>
              </a:rPr>
              <a:t> http://www.screenpresso.com</a:t>
            </a:r>
            <a:r>
              <a:rPr lang="en-US" sz="2400" dirty="0" smtClean="0">
                <a:solidFill>
                  <a:schemeClr val="tx1"/>
                </a:solidFill>
              </a:rPr>
              <a:t>. </a:t>
            </a:r>
          </a:p>
          <a:p>
            <a:pPr algn="l"/>
            <a:r>
              <a:rPr lang="en-US" sz="2400" dirty="0" smtClean="0">
                <a:solidFill>
                  <a:schemeClr val="tx1"/>
                </a:solidFill>
              </a:rPr>
              <a:t>2.	Grab the </a:t>
            </a:r>
            <a:r>
              <a:rPr lang="en-US" sz="2400" dirty="0" err="1" smtClean="0">
                <a:solidFill>
                  <a:schemeClr val="tx1"/>
                </a:solidFill>
              </a:rPr>
              <a:t>url</a:t>
            </a:r>
            <a:r>
              <a:rPr lang="en-US" sz="2400" dirty="0" smtClean="0">
                <a:solidFill>
                  <a:schemeClr val="tx1"/>
                </a:solidFill>
              </a:rPr>
              <a:t> from  top bar.</a:t>
            </a:r>
          </a:p>
          <a:p>
            <a:pPr marL="457200" indent="-457200" algn="l">
              <a:buAutoNum type="arabicPeriod" startAt="3"/>
            </a:pPr>
            <a:r>
              <a:rPr lang="en-US" sz="2400" dirty="0" smtClean="0">
                <a:solidFill>
                  <a:schemeClr val="tx1"/>
                </a:solidFill>
              </a:rPr>
              <a:t>Post  photo on your status of the screenshot, place the </a:t>
            </a:r>
            <a:r>
              <a:rPr lang="en-US" sz="2400" dirty="0" err="1" smtClean="0">
                <a:solidFill>
                  <a:schemeClr val="tx1"/>
                </a:solidFill>
              </a:rPr>
              <a:t>url</a:t>
            </a:r>
            <a:r>
              <a:rPr lang="en-US" sz="2400" dirty="0" smtClean="0">
                <a:solidFill>
                  <a:schemeClr val="tx1"/>
                </a:solidFill>
              </a:rPr>
              <a:t> in 	your status, and  	precede the </a:t>
            </a:r>
            <a:r>
              <a:rPr lang="en-US" sz="2400" dirty="0" err="1" smtClean="0">
                <a:solidFill>
                  <a:schemeClr val="tx1"/>
                </a:solidFill>
              </a:rPr>
              <a:t>url</a:t>
            </a:r>
            <a:r>
              <a:rPr lang="en-US" sz="2400" dirty="0" smtClean="0">
                <a:solidFill>
                  <a:schemeClr val="tx1"/>
                </a:solidFill>
              </a:rPr>
              <a:t> with a comment to create 	interest:</a:t>
            </a:r>
          </a:p>
          <a:p>
            <a:pPr algn="l"/>
            <a:r>
              <a:rPr lang="en-US" sz="2400" dirty="0" smtClean="0">
                <a:solidFill>
                  <a:schemeClr val="tx1"/>
                </a:solidFill>
              </a:rPr>
              <a:t>Ex	 “</a:t>
            </a:r>
            <a:r>
              <a:rPr lang="en-US" sz="2400" dirty="0" err="1" smtClean="0">
                <a:solidFill>
                  <a:schemeClr val="tx1"/>
                </a:solidFill>
              </a:rPr>
              <a:t>Dr</a:t>
            </a:r>
            <a:r>
              <a:rPr lang="en-US" sz="2400" dirty="0" smtClean="0">
                <a:solidFill>
                  <a:schemeClr val="tx1"/>
                </a:solidFill>
              </a:rPr>
              <a:t> Chaney shares great 	information on cancer. 					Check it out here.”</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1860" y="1056857"/>
            <a:ext cx="2123539" cy="2349291"/>
          </a:xfrm>
          <a:prstGeom prst="rect">
            <a:avLst/>
          </a:prstGeom>
        </p:spPr>
      </p:pic>
    </p:spTree>
    <p:extLst>
      <p:ext uri="{BB962C8B-B14F-4D97-AF65-F5344CB8AC3E}">
        <p14:creationId xmlns:p14="http://schemas.microsoft.com/office/powerpoint/2010/main" val="13555395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6623267" cy="1143000"/>
          </a:xfrm>
          <a:ln>
            <a:solidFill>
              <a:srgbClr val="0000FF"/>
            </a:solidFill>
          </a:ln>
        </p:spPr>
        <p:txBody>
          <a:bodyPr>
            <a:normAutofit fontScale="90000"/>
          </a:bodyPr>
          <a:lstStyle/>
          <a:p>
            <a:r>
              <a:rPr lang="en-US" sz="3600" b="1" dirty="0"/>
              <a:t>How to create a video from </a:t>
            </a:r>
            <a:r>
              <a:rPr lang="en-US" sz="3600" b="1" dirty="0" smtClean="0"/>
              <a:t>								a power point </a:t>
            </a:r>
            <a:r>
              <a:rPr lang="en-US" sz="3600" b="1" dirty="0"/>
              <a:t>presentation</a:t>
            </a:r>
            <a:endParaRPr lang="en-US" sz="3600" dirty="0"/>
          </a:p>
        </p:txBody>
      </p:sp>
      <p:sp>
        <p:nvSpPr>
          <p:cNvPr id="3" name="Content Placeholder 2"/>
          <p:cNvSpPr>
            <a:spLocks noGrp="1"/>
          </p:cNvSpPr>
          <p:nvPr>
            <p:ph idx="1"/>
          </p:nvPr>
        </p:nvSpPr>
        <p:spPr>
          <a:xfrm>
            <a:off x="457200" y="1417639"/>
            <a:ext cx="8229600" cy="5587095"/>
          </a:xfrm>
        </p:spPr>
        <p:txBody>
          <a:bodyPr>
            <a:normAutofit fontScale="85000" lnSpcReduction="10000"/>
          </a:bodyPr>
          <a:lstStyle/>
          <a:p>
            <a:pPr marL="0" indent="0">
              <a:buNone/>
            </a:pPr>
            <a:endParaRPr lang="en-US" sz="2400" b="1" dirty="0"/>
          </a:p>
          <a:p>
            <a:pPr marL="457200" indent="-457200">
              <a:buFont typeface="+mj-lt"/>
              <a:buAutoNum type="arabicPeriod"/>
            </a:pPr>
            <a:r>
              <a:rPr lang="en-US" sz="2400" dirty="0"/>
              <a:t>Create your </a:t>
            </a:r>
            <a:r>
              <a:rPr lang="en-US" sz="2400" dirty="0" err="1"/>
              <a:t>powerpoint</a:t>
            </a:r>
            <a:r>
              <a:rPr lang="en-US" sz="2400" dirty="0"/>
              <a:t> slides for a special topic (hint: keep it short!)</a:t>
            </a:r>
          </a:p>
          <a:p>
            <a:pPr marL="457200" indent="-457200">
              <a:buFont typeface="+mj-lt"/>
              <a:buAutoNum type="arabicPeriod"/>
            </a:pPr>
            <a:r>
              <a:rPr lang="en-US" sz="2400" dirty="0"/>
              <a:t>Go to </a:t>
            </a:r>
            <a:r>
              <a:rPr lang="en-US" sz="2400" dirty="0">
                <a:hlinkClick r:id="rId2"/>
              </a:rPr>
              <a:t>http://screencastomatic.com</a:t>
            </a:r>
            <a:r>
              <a:rPr lang="en-US" sz="2400" dirty="0"/>
              <a:t>.</a:t>
            </a:r>
          </a:p>
          <a:p>
            <a:pPr marL="457200" indent="-457200">
              <a:buFont typeface="+mj-lt"/>
              <a:buAutoNum type="arabicPeriod"/>
            </a:pPr>
            <a:r>
              <a:rPr lang="en-US" sz="2400" dirty="0"/>
              <a:t>Pull up your </a:t>
            </a:r>
            <a:r>
              <a:rPr lang="en-US" sz="2400" dirty="0" err="1"/>
              <a:t>powerpoint</a:t>
            </a:r>
            <a:r>
              <a:rPr lang="en-US" sz="2400" dirty="0"/>
              <a:t> and then press “ record” on </a:t>
            </a:r>
            <a:r>
              <a:rPr lang="en-US" sz="2400" dirty="0" err="1"/>
              <a:t>screencastomatic</a:t>
            </a:r>
            <a:r>
              <a:rPr lang="en-US" sz="2400" dirty="0"/>
              <a:t>.</a:t>
            </a:r>
          </a:p>
          <a:p>
            <a:pPr marL="457200" indent="-457200">
              <a:buFont typeface="+mj-lt"/>
              <a:buAutoNum type="arabicPeriod"/>
            </a:pPr>
            <a:r>
              <a:rPr lang="en-US" sz="2400" dirty="0"/>
              <a:t>Bring the box to fit around your </a:t>
            </a:r>
            <a:r>
              <a:rPr lang="en-US" sz="2400" dirty="0" err="1"/>
              <a:t>powerpoint</a:t>
            </a:r>
            <a:r>
              <a:rPr lang="en-US" sz="2400" dirty="0"/>
              <a:t> size.</a:t>
            </a:r>
          </a:p>
          <a:p>
            <a:pPr marL="457200" indent="-457200">
              <a:buFont typeface="+mj-lt"/>
              <a:buAutoNum type="arabicPeriod"/>
            </a:pPr>
            <a:r>
              <a:rPr lang="en-US" sz="2400" dirty="0"/>
              <a:t>Start to record. You can go up to 15 minutes.  Save it at a good point. </a:t>
            </a:r>
          </a:p>
          <a:p>
            <a:pPr marL="457200" indent="-457200">
              <a:buFont typeface="+mj-lt"/>
              <a:buAutoNum type="arabicPeriod"/>
            </a:pPr>
            <a:r>
              <a:rPr lang="en-US" sz="2400" dirty="0"/>
              <a:t>Then start again until you have recorded the whole power point.</a:t>
            </a:r>
          </a:p>
          <a:p>
            <a:pPr marL="457200" indent="-457200">
              <a:buFont typeface="+mj-lt"/>
              <a:buAutoNum type="arabicPeriod"/>
            </a:pPr>
            <a:r>
              <a:rPr lang="en-US" sz="2400" dirty="0"/>
              <a:t>In your editing software, bring in all the recordings you made &amp; edit them.                                                                            (I use Windows Movie maker. On Macs, it is iMovie. There are also ones you can buy .)</a:t>
            </a:r>
          </a:p>
          <a:p>
            <a:pPr marL="457200" indent="-457200">
              <a:buFont typeface="+mj-lt"/>
              <a:buAutoNum type="arabicPeriod"/>
            </a:pPr>
            <a:r>
              <a:rPr lang="en-US" sz="2400" dirty="0"/>
              <a:t>Add captions (especially your website). Save it. Upload it to </a:t>
            </a:r>
            <a:r>
              <a:rPr lang="en-US" sz="2400" dirty="0" err="1"/>
              <a:t>youtube</a:t>
            </a:r>
            <a:r>
              <a:rPr lang="en-US" sz="2400" dirty="0"/>
              <a:t> or </a:t>
            </a:r>
            <a:r>
              <a:rPr lang="en-US" sz="2400" dirty="0" err="1"/>
              <a:t>vimeo</a:t>
            </a:r>
            <a:r>
              <a:rPr lang="en-US" sz="2400" dirty="0"/>
              <a:t>.</a:t>
            </a:r>
          </a:p>
          <a:p>
            <a:pPr marL="457200" indent="-457200">
              <a:buFont typeface="+mj-lt"/>
              <a:buAutoNum type="arabicPeriod"/>
            </a:pPr>
            <a:r>
              <a:rPr lang="en-US" sz="2400" dirty="0"/>
              <a:t>Share the </a:t>
            </a:r>
            <a:r>
              <a:rPr lang="en-US" sz="2400" dirty="0" err="1"/>
              <a:t>url</a:t>
            </a:r>
            <a:r>
              <a:rPr lang="en-US" sz="2400" dirty="0"/>
              <a:t> in your emails, newsletters, </a:t>
            </a:r>
            <a:r>
              <a:rPr lang="en-US" sz="2400" dirty="0" err="1"/>
              <a:t>facebook</a:t>
            </a:r>
            <a:r>
              <a:rPr lang="en-US" sz="2400" dirty="0"/>
              <a:t> page, </a:t>
            </a:r>
            <a:r>
              <a:rPr lang="en-US" sz="2400" dirty="0" err="1"/>
              <a:t>blogposts</a:t>
            </a:r>
            <a:r>
              <a:rPr lang="en-US" sz="2400" dirty="0"/>
              <a:t>, etc. You can see some of mine on my </a:t>
            </a:r>
            <a:r>
              <a:rPr lang="en-US" sz="2400" dirty="0" err="1"/>
              <a:t>youtube</a:t>
            </a:r>
            <a:r>
              <a:rPr lang="en-US" sz="2400" dirty="0"/>
              <a:t> page which is </a:t>
            </a:r>
            <a:r>
              <a:rPr lang="en-US" sz="2400" dirty="0">
                <a:hlinkClick r:id="rId3"/>
              </a:rPr>
              <a:t>http://www.youtube.com/amyhagerup</a:t>
            </a:r>
            <a:r>
              <a:rPr lang="en-US" sz="2400" dirty="0"/>
              <a:t>. </a:t>
            </a:r>
          </a:p>
        </p:txBody>
      </p:sp>
    </p:spTree>
    <p:extLst>
      <p:ext uri="{BB962C8B-B14F-4D97-AF65-F5344CB8AC3E}">
        <p14:creationId xmlns:p14="http://schemas.microsoft.com/office/powerpoint/2010/main" val="17904256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9"/>
            <a:ext cx="5757449" cy="1143000"/>
          </a:xfrm>
          <a:ln>
            <a:solidFill>
              <a:srgbClr val="3366FF"/>
            </a:solidFill>
          </a:ln>
        </p:spPr>
        <p:txBody>
          <a:bodyPr>
            <a:normAutofit/>
          </a:bodyPr>
          <a:lstStyle/>
          <a:p>
            <a:r>
              <a:rPr lang="en-US" sz="3600" dirty="0" smtClean="0"/>
              <a:t>Creating 2-Minute Video</a:t>
            </a:r>
            <a:endParaRPr lang="en-US" sz="3600" dirty="0"/>
          </a:p>
        </p:txBody>
      </p:sp>
      <p:sp>
        <p:nvSpPr>
          <p:cNvPr id="4" name="Rectangle 3"/>
          <p:cNvSpPr/>
          <p:nvPr/>
        </p:nvSpPr>
        <p:spPr>
          <a:xfrm>
            <a:off x="457200" y="1640072"/>
            <a:ext cx="6430863" cy="4893647"/>
          </a:xfrm>
          <a:prstGeom prst="rect">
            <a:avLst/>
          </a:prstGeom>
        </p:spPr>
        <p:txBody>
          <a:bodyPr wrap="square">
            <a:spAutoFit/>
          </a:bodyPr>
          <a:lstStyle/>
          <a:p>
            <a:r>
              <a:rPr lang="en-US" sz="2400" b="1" dirty="0"/>
              <a:t>Create 1 – 2 minute videos of you talking and post directly onto you FB business page.</a:t>
            </a:r>
          </a:p>
          <a:p>
            <a:r>
              <a:rPr lang="en-US" sz="2400" dirty="0"/>
              <a:t>Facebook LOVES videos that you load directly to </a:t>
            </a:r>
            <a:r>
              <a:rPr lang="en-US" sz="2400" dirty="0" err="1"/>
              <a:t>facebook</a:t>
            </a:r>
            <a:r>
              <a:rPr lang="en-US" sz="2400" dirty="0"/>
              <a:t> </a:t>
            </a:r>
            <a:r>
              <a:rPr lang="en-US" sz="2400" b="1" dirty="0"/>
              <a:t>– </a:t>
            </a:r>
            <a:r>
              <a:rPr lang="en-US" sz="2400" dirty="0"/>
              <a:t>it will show them a lot! Make videos on your </a:t>
            </a:r>
            <a:r>
              <a:rPr lang="en-US" sz="2400" dirty="0" err="1"/>
              <a:t>iphone</a:t>
            </a:r>
            <a:r>
              <a:rPr lang="en-US" sz="2400" dirty="0"/>
              <a:t> and post them. Visit my business page for examples: </a:t>
            </a:r>
            <a:r>
              <a:rPr lang="en-US" sz="2400" dirty="0">
                <a:hlinkClick r:id="rId2"/>
              </a:rPr>
              <a:t>http://www.facebook.com/vitaminshepherd</a:t>
            </a:r>
            <a:r>
              <a:rPr lang="en-US" sz="2400" dirty="0"/>
              <a:t> </a:t>
            </a:r>
          </a:p>
          <a:p>
            <a:r>
              <a:rPr lang="en-US" sz="2400" b="1" dirty="0"/>
              <a:t>Create images for </a:t>
            </a:r>
            <a:r>
              <a:rPr lang="en-US" sz="2400" b="1" dirty="0" err="1"/>
              <a:t>facebook</a:t>
            </a:r>
            <a:r>
              <a:rPr lang="en-US" sz="2400" dirty="0"/>
              <a:t>, postcards, etc. using </a:t>
            </a:r>
            <a:r>
              <a:rPr lang="en-US" sz="2400" dirty="0">
                <a:hlinkClick r:id="rId3"/>
              </a:rPr>
              <a:t>http://www.picmonkey.com</a:t>
            </a:r>
            <a:r>
              <a:rPr lang="en-US" sz="2400" dirty="0"/>
              <a:t>  I have another tutorial on my </a:t>
            </a:r>
            <a:r>
              <a:rPr lang="en-US" sz="2400" dirty="0" err="1"/>
              <a:t>youtube</a:t>
            </a:r>
            <a:r>
              <a:rPr lang="en-US" sz="2400" dirty="0"/>
              <a:t> page on how to make a </a:t>
            </a:r>
            <a:r>
              <a:rPr lang="en-US" sz="2400" dirty="0" err="1"/>
              <a:t>facebook</a:t>
            </a:r>
            <a:r>
              <a:rPr lang="en-US" sz="2400" dirty="0"/>
              <a:t> cover photo using </a:t>
            </a:r>
            <a:r>
              <a:rPr lang="en-US" sz="2400" dirty="0" err="1"/>
              <a:t>picmonkey</a:t>
            </a:r>
            <a:r>
              <a:rPr lang="en-US" sz="2400" dirty="0"/>
              <a:t>. That will teach you the basics of using </a:t>
            </a:r>
            <a:r>
              <a:rPr lang="en-US" sz="2400" dirty="0" err="1"/>
              <a:t>picmonkey</a:t>
            </a:r>
            <a:r>
              <a:rPr lang="en-US" sz="2400" dirty="0"/>
              <a:t> to design. </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1353" y="274639"/>
            <a:ext cx="2353154" cy="2227052"/>
          </a:xfrm>
          <a:prstGeom prst="rect">
            <a:avLst/>
          </a:prstGeom>
        </p:spPr>
      </p:pic>
    </p:spTree>
    <p:extLst>
      <p:ext uri="{BB962C8B-B14F-4D97-AF65-F5344CB8AC3E}">
        <p14:creationId xmlns:p14="http://schemas.microsoft.com/office/powerpoint/2010/main" val="15196510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73" y="1902941"/>
            <a:ext cx="1554025" cy="146354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1560" y="1738003"/>
            <a:ext cx="1378698" cy="172142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7668" y="4512121"/>
            <a:ext cx="3972791" cy="2345883"/>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89" y="4796217"/>
            <a:ext cx="2368636" cy="2061787"/>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6777" y="3058222"/>
            <a:ext cx="1389650" cy="189684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5000" y="3258751"/>
            <a:ext cx="1453766" cy="1662712"/>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95778" y="1353636"/>
            <a:ext cx="1892402" cy="1949845"/>
          </a:xfrm>
          <a:prstGeom prst="rect">
            <a:avLst/>
          </a:prstGeom>
        </p:spPr>
      </p:pic>
      <p:sp>
        <p:nvSpPr>
          <p:cNvPr id="2" name="Title 1"/>
          <p:cNvSpPr>
            <a:spLocks noGrp="1"/>
          </p:cNvSpPr>
          <p:nvPr>
            <p:ph type="title"/>
          </p:nvPr>
        </p:nvSpPr>
        <p:spPr>
          <a:xfrm>
            <a:off x="601573" y="344357"/>
            <a:ext cx="7920517" cy="787971"/>
          </a:xfrm>
          <a:ln>
            <a:solidFill>
              <a:schemeClr val="accent1">
                <a:lumMod val="75000"/>
              </a:schemeClr>
            </a:solidFill>
          </a:ln>
        </p:spPr>
        <p:txBody>
          <a:bodyPr>
            <a:normAutofit fontScale="90000"/>
          </a:bodyPr>
          <a:lstStyle/>
          <a:p>
            <a:pPr algn="ctr"/>
            <a:r>
              <a:rPr lang="en-US" sz="3600" b="1" dirty="0" smtClean="0"/>
              <a:t>Free Shipping </a:t>
            </a:r>
            <a:r>
              <a:rPr lang="en-US" sz="3600" b="1" i="1" u="sng" dirty="0" smtClean="0"/>
              <a:t>AND</a:t>
            </a:r>
            <a:r>
              <a:rPr lang="en-US" sz="3600" b="1" dirty="0" smtClean="0"/>
              <a:t> Free Membership Options</a:t>
            </a:r>
            <a:endParaRPr lang="en-US" sz="3600" b="1" dirty="0"/>
          </a:p>
        </p:txBody>
      </p:sp>
      <p:sp>
        <p:nvSpPr>
          <p:cNvPr id="3" name="Content Placeholder 2"/>
          <p:cNvSpPr>
            <a:spLocks noGrp="1"/>
          </p:cNvSpPr>
          <p:nvPr>
            <p:ph idx="1"/>
          </p:nvPr>
        </p:nvSpPr>
        <p:spPr>
          <a:xfrm>
            <a:off x="363442" y="1437202"/>
            <a:ext cx="8497010" cy="5420807"/>
          </a:xfrm>
        </p:spPr>
        <p:txBody>
          <a:bodyPr>
            <a:normAutofit/>
          </a:bodyPr>
          <a:lstStyle/>
          <a:p>
            <a:pPr marL="0" indent="0">
              <a:buNone/>
            </a:pPr>
            <a:r>
              <a:rPr lang="en-US" sz="2400" b="1" dirty="0" smtClean="0"/>
              <a:t>Life Plan</a:t>
            </a:r>
            <a:r>
              <a:rPr lang="en-US" sz="2400" dirty="0" smtClean="0"/>
              <a:t>(166PV)</a:t>
            </a:r>
            <a:r>
              <a:rPr lang="en-US" sz="2400" dirty="0"/>
              <a:t> </a:t>
            </a:r>
            <a:r>
              <a:rPr lang="en-US" sz="2400" b="1" dirty="0" smtClean="0"/>
              <a:t>Vitalizing Plan</a:t>
            </a:r>
            <a:r>
              <a:rPr lang="en-US" sz="2400" dirty="0" smtClean="0"/>
              <a:t>(111PV)  </a:t>
            </a:r>
            <a:r>
              <a:rPr lang="en-US" sz="2400" b="1" dirty="0" smtClean="0"/>
              <a:t>Essentials Plan </a:t>
            </a:r>
            <a:r>
              <a:rPr lang="en-US" sz="2400" dirty="0" smtClean="0"/>
              <a:t>(55PV)	</a:t>
            </a:r>
            <a:r>
              <a:rPr lang="en-US" sz="2400" b="1" dirty="0" smtClean="0"/>
              <a:t>											</a:t>
            </a:r>
            <a:endParaRPr lang="en-US" sz="2400" dirty="0"/>
          </a:p>
          <a:p>
            <a:pPr marL="0" indent="0">
              <a:buNone/>
            </a:pPr>
            <a:endParaRPr lang="en-US" sz="1800" dirty="0"/>
          </a:p>
          <a:p>
            <a:pPr marL="0" indent="0">
              <a:buNone/>
            </a:pPr>
            <a:endParaRPr lang="en-US" sz="1800" dirty="0" smtClean="0"/>
          </a:p>
          <a:p>
            <a:pPr marL="0" indent="0">
              <a:buNone/>
            </a:pPr>
            <a:endParaRPr lang="en-US" sz="1800" b="1" dirty="0" smtClean="0"/>
          </a:p>
          <a:p>
            <a:pPr marL="0" indent="0">
              <a:buNone/>
            </a:pPr>
            <a:r>
              <a:rPr lang="en-US" sz="2000" b="1" dirty="0"/>
              <a:t>Rx for a Healthier Life </a:t>
            </a:r>
            <a:r>
              <a:rPr lang="en-US" sz="2400" b="1" dirty="0" smtClean="0"/>
              <a:t>	   				           </a:t>
            </a:r>
            <a:r>
              <a:rPr lang="en-US" sz="2000" b="1" dirty="0" smtClean="0"/>
              <a:t>Rx </a:t>
            </a:r>
            <a:r>
              <a:rPr lang="en-US" sz="2000" b="1" dirty="0"/>
              <a:t>for a Healthier Life with </a:t>
            </a:r>
            <a:r>
              <a:rPr lang="en-US" sz="2000" b="1" dirty="0" smtClean="0"/>
              <a:t>		with </a:t>
            </a:r>
            <a:r>
              <a:rPr lang="en-US" sz="2000" b="1" dirty="0"/>
              <a:t>Life Strip </a:t>
            </a:r>
            <a:r>
              <a:rPr lang="en-US" sz="2000" dirty="0"/>
              <a:t>(172PV) </a:t>
            </a:r>
            <a:r>
              <a:rPr lang="en-US" sz="2000" b="1" dirty="0" smtClean="0"/>
              <a:t>	    						</a:t>
            </a:r>
            <a:r>
              <a:rPr lang="en-US" sz="2000" b="1" dirty="0" err="1" smtClean="0"/>
              <a:t>Vitalizer</a:t>
            </a:r>
            <a:r>
              <a:rPr lang="en-US" sz="2000" dirty="0" smtClean="0"/>
              <a:t> (168PV</a:t>
            </a:r>
            <a:r>
              <a:rPr lang="en-US" sz="2000" dirty="0"/>
              <a:t>)</a:t>
            </a:r>
          </a:p>
          <a:p>
            <a:pPr marL="0" indent="0">
              <a:buNone/>
            </a:pPr>
            <a:r>
              <a:rPr lang="en-US" sz="2000" dirty="0" smtClean="0"/>
              <a:t>                                                    </a:t>
            </a:r>
          </a:p>
          <a:p>
            <a:pPr marL="514350" indent="-514350">
              <a:buFont typeface="+mj-lt"/>
              <a:buAutoNum type="arabicPeriod"/>
            </a:pPr>
            <a:endParaRPr lang="en-US" sz="1800" b="1" dirty="0" smtClean="0"/>
          </a:p>
          <a:p>
            <a:pPr marL="0" indent="0">
              <a:buNone/>
            </a:pPr>
            <a:endParaRPr lang="en-US" sz="1800" b="1" dirty="0" smtClean="0"/>
          </a:p>
          <a:p>
            <a:pPr marL="0" indent="0">
              <a:buNone/>
            </a:pPr>
            <a:r>
              <a:rPr lang="en-US" sz="2400" b="1" dirty="0" smtClean="0"/>
              <a:t>Turnaround Kit </a:t>
            </a:r>
            <a:r>
              <a:rPr lang="en-US" sz="2400" dirty="0" smtClean="0"/>
              <a:t> (172 PV)						</a:t>
            </a:r>
            <a:r>
              <a:rPr lang="en-US" sz="2400" b="1" dirty="0" smtClean="0"/>
              <a:t>Any Gold Kit</a:t>
            </a: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9339" y="1847065"/>
            <a:ext cx="1443159" cy="1443159"/>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9439" y="3258761"/>
            <a:ext cx="1765663" cy="1765663"/>
          </a:xfrm>
          <a:prstGeom prst="rect">
            <a:avLst/>
          </a:prstGeom>
        </p:spPr>
      </p:pic>
      <p:sp>
        <p:nvSpPr>
          <p:cNvPr id="13" name="Rectangle 12"/>
          <p:cNvSpPr/>
          <p:nvPr/>
        </p:nvSpPr>
        <p:spPr>
          <a:xfrm>
            <a:off x="2616291" y="4447862"/>
            <a:ext cx="3594403" cy="461665"/>
          </a:xfrm>
          <a:prstGeom prst="rect">
            <a:avLst/>
          </a:prstGeom>
        </p:spPr>
        <p:txBody>
          <a:bodyPr wrap="none">
            <a:spAutoFit/>
          </a:bodyPr>
          <a:lstStyle/>
          <a:p>
            <a:r>
              <a:rPr lang="en-US" sz="2400" b="1" dirty="0"/>
              <a:t>Family Shake Pack (111PV</a:t>
            </a:r>
            <a:r>
              <a:rPr lang="en-US" sz="2400" dirty="0"/>
              <a:t>)</a:t>
            </a:r>
          </a:p>
        </p:txBody>
      </p:sp>
    </p:spTree>
    <p:extLst>
      <p:ext uri="{BB962C8B-B14F-4D97-AF65-F5344CB8AC3E}">
        <p14:creationId xmlns:p14="http://schemas.microsoft.com/office/powerpoint/2010/main" val="26639449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899" y="365125"/>
            <a:ext cx="8619699" cy="1423011"/>
          </a:xfrm>
          <a:ln w="38100">
            <a:solidFill>
              <a:srgbClr val="FF0000"/>
            </a:solidFill>
          </a:ln>
        </p:spPr>
        <p:txBody>
          <a:bodyPr>
            <a:normAutofit fontScale="90000"/>
          </a:bodyPr>
          <a:lstStyle/>
          <a:p>
            <a:r>
              <a:rPr lang="en-US" sz="3600" b="1" dirty="0" smtClean="0"/>
              <a:t>$10 Deals—</a:t>
            </a:r>
            <a:r>
              <a:rPr lang="en-US" sz="3200" b="1" dirty="0" smtClean="0"/>
              <a:t/>
            </a:r>
            <a:br>
              <a:rPr lang="en-US" sz="3200" b="1" dirty="0" smtClean="0"/>
            </a:br>
            <a:r>
              <a:rPr lang="en-US" sz="3100" b="1" dirty="0" smtClean="0"/>
              <a:t>With the Purchase of  these 3 Collections ( all can be customized with flavor of shake and </a:t>
            </a:r>
            <a:r>
              <a:rPr lang="en-US" sz="3100" b="1" dirty="0" err="1" smtClean="0"/>
              <a:t>Vitalizer</a:t>
            </a:r>
            <a:r>
              <a:rPr lang="en-US" sz="3100" b="1" dirty="0" smtClean="0"/>
              <a:t> options)</a:t>
            </a:r>
            <a:endParaRPr lang="en-US" sz="3100" b="1" dirty="0"/>
          </a:p>
        </p:txBody>
      </p:sp>
      <p:sp>
        <p:nvSpPr>
          <p:cNvPr id="3" name="Content Placeholder 2"/>
          <p:cNvSpPr>
            <a:spLocks noGrp="1"/>
          </p:cNvSpPr>
          <p:nvPr>
            <p:ph idx="1"/>
          </p:nvPr>
        </p:nvSpPr>
        <p:spPr>
          <a:xfrm>
            <a:off x="628650" y="2018071"/>
            <a:ext cx="7886700" cy="4641743"/>
          </a:xfrm>
        </p:spPr>
        <p:txBody>
          <a:bodyPr>
            <a:normAutofit fontScale="70000" lnSpcReduction="20000"/>
          </a:bodyPr>
          <a:lstStyle/>
          <a:p>
            <a:pPr marL="0" indent="0">
              <a:buNone/>
            </a:pPr>
            <a:r>
              <a:rPr lang="en-US" sz="2400" dirty="0" smtClean="0"/>
              <a:t> </a:t>
            </a:r>
            <a:r>
              <a:rPr lang="en-US" sz="2400" b="1" dirty="0" smtClean="0"/>
              <a:t>Deal # 1 </a:t>
            </a:r>
          </a:p>
          <a:p>
            <a:r>
              <a:rPr lang="en-US" sz="2600" b="1" dirty="0" smtClean="0"/>
              <a:t>Life Plan   #</a:t>
            </a:r>
            <a:r>
              <a:rPr lang="en-US" sz="2600" b="1" dirty="0"/>
              <a:t>89383 </a:t>
            </a:r>
            <a:endParaRPr lang="en-US" sz="2600" b="1" dirty="0" smtClean="0"/>
          </a:p>
          <a:p>
            <a:pPr marL="0" indent="0">
              <a:buNone/>
            </a:pPr>
            <a:r>
              <a:rPr lang="en-US" sz="2800" dirty="0" smtClean="0"/>
              <a:t>	</a:t>
            </a:r>
            <a:r>
              <a:rPr lang="en-US" sz="2600" dirty="0" smtClean="0"/>
              <a:t>(Life Shake (30 day supply) and Life Strip)</a:t>
            </a:r>
          </a:p>
          <a:p>
            <a:r>
              <a:rPr lang="en-US" sz="2600" b="1" dirty="0" smtClean="0"/>
              <a:t>Rx for Healthier Life with Life Strip  #</a:t>
            </a:r>
            <a:r>
              <a:rPr lang="en-US" sz="2400" b="1" dirty="0" smtClean="0"/>
              <a:t>89401</a:t>
            </a:r>
          </a:p>
          <a:p>
            <a:pPr marL="0" indent="0">
              <a:buNone/>
            </a:pPr>
            <a:r>
              <a:rPr lang="en-US" sz="2400" dirty="0" smtClean="0"/>
              <a:t>	(</a:t>
            </a:r>
            <a:r>
              <a:rPr lang="en-US" sz="2400" dirty="0" err="1" smtClean="0"/>
              <a:t>Nutriferon</a:t>
            </a:r>
            <a:r>
              <a:rPr lang="en-US" sz="2400" dirty="0" smtClean="0"/>
              <a:t>, Life Strip and Life Shake )</a:t>
            </a:r>
          </a:p>
          <a:p>
            <a:r>
              <a:rPr lang="en-US" sz="2600" b="1" dirty="0" smtClean="0"/>
              <a:t>Rx for Healthier Life with </a:t>
            </a:r>
            <a:r>
              <a:rPr lang="en-US" sz="2600" b="1" dirty="0" err="1" smtClean="0"/>
              <a:t>Vitalizer</a:t>
            </a:r>
            <a:r>
              <a:rPr lang="en-US" sz="2600" b="1" dirty="0" smtClean="0"/>
              <a:t>   # </a:t>
            </a:r>
            <a:r>
              <a:rPr lang="en-US" sz="2600" b="1" dirty="0"/>
              <a:t>89070 </a:t>
            </a:r>
            <a:r>
              <a:rPr lang="en-US" sz="2600" dirty="0" smtClean="0"/>
              <a:t>	</a:t>
            </a:r>
          </a:p>
          <a:p>
            <a:pPr marL="0" indent="0">
              <a:buNone/>
            </a:pPr>
            <a:r>
              <a:rPr lang="en-US" sz="2400" dirty="0" smtClean="0"/>
              <a:t>	(</a:t>
            </a:r>
            <a:r>
              <a:rPr lang="en-US" sz="2400" dirty="0" err="1" smtClean="0"/>
              <a:t>Nutriferon</a:t>
            </a:r>
            <a:r>
              <a:rPr lang="en-US" sz="2400" dirty="0"/>
              <a:t>, Life Shake, </a:t>
            </a:r>
            <a:r>
              <a:rPr lang="en-US" sz="2400" dirty="0" err="1"/>
              <a:t>Vivix</a:t>
            </a:r>
            <a:r>
              <a:rPr lang="en-US" sz="2400" dirty="0"/>
              <a:t> Liquid and </a:t>
            </a:r>
            <a:r>
              <a:rPr lang="en-US" sz="2400" dirty="0" err="1" smtClean="0"/>
              <a:t>Vitalizer</a:t>
            </a:r>
            <a:r>
              <a:rPr lang="en-US" sz="2400" dirty="0" smtClean="0"/>
              <a:t>)</a:t>
            </a:r>
          </a:p>
          <a:p>
            <a:r>
              <a:rPr lang="en-US" sz="2400" b="1" dirty="0"/>
              <a:t>K</a:t>
            </a:r>
            <a:r>
              <a:rPr lang="en-US" sz="2400" b="1" dirty="0" smtClean="0"/>
              <a:t>osher  #89080 </a:t>
            </a:r>
          </a:p>
          <a:p>
            <a:pPr marL="0" indent="0">
              <a:buNone/>
            </a:pPr>
            <a:r>
              <a:rPr lang="en-US" sz="2400" b="1" dirty="0"/>
              <a:t>	</a:t>
            </a:r>
            <a:r>
              <a:rPr lang="en-US" sz="2400" dirty="0" smtClean="0"/>
              <a:t>(shake, </a:t>
            </a:r>
            <a:r>
              <a:rPr lang="en-US" sz="2400" dirty="0" err="1" smtClean="0"/>
              <a:t>Vivix</a:t>
            </a:r>
            <a:r>
              <a:rPr lang="en-US" sz="2400" dirty="0" smtClean="0"/>
              <a:t>, V Lea, </a:t>
            </a:r>
            <a:r>
              <a:rPr lang="en-US" sz="2400" dirty="0" err="1" smtClean="0"/>
              <a:t>Nutriferon</a:t>
            </a:r>
            <a:r>
              <a:rPr lang="en-US" sz="2400" dirty="0" smtClean="0"/>
              <a:t>, </a:t>
            </a:r>
            <a:r>
              <a:rPr lang="en-US" sz="2400" dirty="0" err="1" smtClean="0"/>
              <a:t>Osteo</a:t>
            </a:r>
            <a:r>
              <a:rPr lang="en-US" sz="2400" dirty="0" smtClean="0"/>
              <a:t> Matric and B Complex )</a:t>
            </a:r>
          </a:p>
          <a:p>
            <a:pPr marL="0" indent="0">
              <a:buNone/>
            </a:pPr>
            <a:r>
              <a:rPr lang="en-US" sz="2900" b="1" dirty="0" smtClean="0">
                <a:solidFill>
                  <a:srgbClr val="FF0000"/>
                </a:solidFill>
              </a:rPr>
              <a:t>You receive a coupon which can be used to purchase  any product priced at $100 or less  .. For Just $10 DOLLARS !!!</a:t>
            </a:r>
          </a:p>
          <a:p>
            <a:pPr marL="0" indent="0">
              <a:buNone/>
            </a:pPr>
            <a:r>
              <a:rPr lang="en-US" sz="2400" b="1" dirty="0" smtClean="0"/>
              <a:t>Deal #2</a:t>
            </a:r>
          </a:p>
          <a:p>
            <a:r>
              <a:rPr lang="en-US" sz="2900" b="1" dirty="0" smtClean="0"/>
              <a:t>Shaklee Life Strip	     21293     or 21294 ( iron)</a:t>
            </a:r>
            <a:endParaRPr lang="en-US" sz="2900" b="1" dirty="0"/>
          </a:p>
          <a:p>
            <a:r>
              <a:rPr lang="en-US" sz="2900" dirty="0" smtClean="0"/>
              <a:t>When you purchase </a:t>
            </a:r>
            <a:r>
              <a:rPr lang="en-US" sz="2900" b="1" dirty="0" err="1" smtClean="0"/>
              <a:t>Vivix</a:t>
            </a:r>
            <a:r>
              <a:rPr lang="en-US" sz="2900" b="1" dirty="0" smtClean="0"/>
              <a:t> and </a:t>
            </a:r>
            <a:r>
              <a:rPr lang="en-US" sz="2900" b="1" dirty="0" err="1" smtClean="0"/>
              <a:t>Vitalizer</a:t>
            </a:r>
            <a:r>
              <a:rPr lang="en-US" sz="2900" b="1" dirty="0" smtClean="0"/>
              <a:t>  use special item code # 89090</a:t>
            </a:r>
          </a:p>
          <a:p>
            <a:pPr marL="0" indent="0">
              <a:buNone/>
            </a:pPr>
            <a:r>
              <a:rPr lang="en-US" sz="2600" b="1" dirty="0" smtClean="0">
                <a:solidFill>
                  <a:srgbClr val="FF0000"/>
                </a:solidFill>
              </a:rPr>
              <a:t>You receive a coupon for any flavor </a:t>
            </a:r>
            <a:r>
              <a:rPr lang="en-US" sz="2600" b="1" dirty="0">
                <a:solidFill>
                  <a:srgbClr val="FF0000"/>
                </a:solidFill>
              </a:rPr>
              <a:t>S</a:t>
            </a:r>
            <a:r>
              <a:rPr lang="en-US" sz="2600" b="1" dirty="0" smtClean="0">
                <a:solidFill>
                  <a:srgbClr val="FF0000"/>
                </a:solidFill>
              </a:rPr>
              <a:t>haklee Life Shake for only $10 DOLLARS !!!</a:t>
            </a:r>
            <a:r>
              <a:rPr lang="en-US" sz="2400" dirty="0" smtClean="0">
                <a:solidFill>
                  <a:srgbClr val="FF0000"/>
                </a:solidFill>
              </a:rPr>
              <a:t>								</a:t>
            </a:r>
            <a:endParaRPr lang="en-US" sz="2400" dirty="0">
              <a:solidFill>
                <a:srgbClr val="FF0000"/>
              </a:solidFill>
            </a:endParaRPr>
          </a:p>
        </p:txBody>
      </p:sp>
    </p:spTree>
    <p:extLst>
      <p:ext uri="{BB962C8B-B14F-4D97-AF65-F5344CB8AC3E}">
        <p14:creationId xmlns:p14="http://schemas.microsoft.com/office/powerpoint/2010/main" val="10907261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40000"/>
              <a:lumOff val="60000"/>
            </a:schemeClr>
          </a:solidFill>
        </p:spPr>
        <p:txBody>
          <a:bodyPr>
            <a:normAutofit/>
          </a:bodyPr>
          <a:lstStyle/>
          <a:p>
            <a:r>
              <a:rPr lang="en-US" sz="3200" dirty="0" smtClean="0"/>
              <a:t>Chrystal Hubbard – Director in 6 Weeks</a:t>
            </a:r>
            <a:endParaRPr lang="en-US" sz="3200" dirty="0"/>
          </a:p>
        </p:txBody>
      </p:sp>
      <p:sp>
        <p:nvSpPr>
          <p:cNvPr id="3" name="Content Placeholder 2"/>
          <p:cNvSpPr>
            <a:spLocks noGrp="1"/>
          </p:cNvSpPr>
          <p:nvPr>
            <p:ph idx="1"/>
          </p:nvPr>
        </p:nvSpPr>
        <p:spPr>
          <a:xfrm>
            <a:off x="1253066" y="1600201"/>
            <a:ext cx="6756401" cy="4525963"/>
          </a:xfrm>
        </p:spPr>
        <p:txBody>
          <a:bodyPr>
            <a:normAutofit/>
          </a:bodyPr>
          <a:lstStyle/>
          <a:p>
            <a:r>
              <a:rPr lang="en-US" sz="2400" dirty="0" smtClean="0"/>
              <a:t>Listened to 8 Weeks to Director Training 		 Summer 2014</a:t>
            </a:r>
          </a:p>
          <a:p>
            <a:r>
              <a:rPr lang="en-US" sz="2400" dirty="0" smtClean="0"/>
              <a:t>Posted on </a:t>
            </a:r>
            <a:r>
              <a:rPr lang="en-US" sz="2400" dirty="0" err="1" smtClean="0"/>
              <a:t>FaceBook</a:t>
            </a:r>
            <a:r>
              <a:rPr lang="en-US" sz="2400" dirty="0" smtClean="0"/>
              <a:t> every health improvement within her family</a:t>
            </a:r>
          </a:p>
          <a:p>
            <a:pPr marL="0" indent="0">
              <a:buNone/>
            </a:pPr>
            <a:r>
              <a:rPr lang="en-US" sz="2400" dirty="0"/>
              <a:t>	</a:t>
            </a:r>
            <a:r>
              <a:rPr lang="en-US" sz="2400" dirty="0" smtClean="0"/>
              <a:t>-- Weight loss</a:t>
            </a:r>
          </a:p>
          <a:p>
            <a:pPr marL="0" indent="0">
              <a:buNone/>
            </a:pPr>
            <a:r>
              <a:rPr lang="en-US" sz="2400" dirty="0"/>
              <a:t>	</a:t>
            </a:r>
            <a:r>
              <a:rPr lang="en-US" sz="2400" dirty="0" smtClean="0"/>
              <a:t>-- </a:t>
            </a:r>
            <a:r>
              <a:rPr lang="en-US" sz="2400" dirty="0"/>
              <a:t>E</a:t>
            </a:r>
            <a:r>
              <a:rPr lang="en-US" sz="2400" dirty="0" smtClean="0"/>
              <a:t>nergy back</a:t>
            </a:r>
          </a:p>
          <a:p>
            <a:r>
              <a:rPr lang="en-US" sz="2400" dirty="0" smtClean="0"/>
              <a:t>When people commented on her posts to learn more …  she CALLED THEM</a:t>
            </a:r>
          </a:p>
          <a:p>
            <a:r>
              <a:rPr lang="en-US" sz="2400" dirty="0" smtClean="0"/>
              <a:t>Checks in with members regularly </a:t>
            </a:r>
          </a:p>
          <a:p>
            <a:endParaRPr lang="en-US" sz="2400" dirty="0"/>
          </a:p>
        </p:txBody>
      </p:sp>
    </p:spTree>
    <p:extLst>
      <p:ext uri="{BB962C8B-B14F-4D97-AF65-F5344CB8AC3E}">
        <p14:creationId xmlns:p14="http://schemas.microsoft.com/office/powerpoint/2010/main" val="40994745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6689" y="348344"/>
            <a:ext cx="5881688" cy="1362075"/>
          </a:xfrm>
          <a:ln>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492314" y="1924377"/>
            <a:ext cx="8208546" cy="1539503"/>
          </a:xfrm>
          <a:ln>
            <a:solidFill>
              <a:schemeClr val="accent5">
                <a:lumMod val="50000"/>
              </a:schemeClr>
            </a:solidFill>
          </a:ln>
        </p:spPr>
        <p:txBody>
          <a:bodyPr>
            <a:normAutofit/>
          </a:bodyPr>
          <a:lstStyle/>
          <a:p>
            <a:r>
              <a:rPr lang="en-US" sz="3200" dirty="0" smtClean="0">
                <a:solidFill>
                  <a:schemeClr val="tx1"/>
                </a:solidFill>
              </a:rPr>
              <a:t>						Session #9</a:t>
            </a:r>
          </a:p>
          <a:p>
            <a:r>
              <a:rPr lang="en-US" sz="3200" dirty="0" smtClean="0">
                <a:solidFill>
                  <a:schemeClr val="tx1"/>
                </a:solidFill>
              </a:rPr>
              <a:t>	The Role of the Leader in Servicing Customers  </a:t>
            </a:r>
          </a:p>
        </p:txBody>
      </p:sp>
      <p:pic>
        <p:nvPicPr>
          <p:cNvPr id="5" name="Picture 4" descr="Lisa Anderson 2013.jpg"/>
          <p:cNvPicPr>
            <a:picLocks noChangeAspect="1"/>
          </p:cNvPicPr>
          <p:nvPr/>
        </p:nvPicPr>
        <p:blipFill>
          <a:blip r:embed="rId3" cstate="print"/>
          <a:stretch>
            <a:fillRect/>
          </a:stretch>
        </p:blipFill>
        <p:spPr>
          <a:xfrm>
            <a:off x="7388381" y="4628038"/>
            <a:ext cx="1312479" cy="1948655"/>
          </a:xfrm>
          <a:prstGeom prst="rect">
            <a:avLst/>
          </a:prstGeom>
        </p:spPr>
      </p:pic>
      <p:sp>
        <p:nvSpPr>
          <p:cNvPr id="7" name="TextBox 6"/>
          <p:cNvSpPr txBox="1"/>
          <p:nvPr/>
        </p:nvSpPr>
        <p:spPr>
          <a:xfrm>
            <a:off x="6966096" y="3624708"/>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492313" y="4951193"/>
            <a:ext cx="1342381" cy="1625491"/>
          </a:xfrm>
          <a:prstGeom prst="rect">
            <a:avLst/>
          </a:prstGeom>
        </p:spPr>
      </p:pic>
      <p:pic>
        <p:nvPicPr>
          <p:cNvPr id="10" name="Picture 9" descr="barb 2010 anaheim.jpg"/>
          <p:cNvPicPr>
            <a:picLocks noChangeAspect="1"/>
          </p:cNvPicPr>
          <p:nvPr/>
        </p:nvPicPr>
        <p:blipFill>
          <a:blip r:embed="rId5" cstate="print"/>
          <a:stretch>
            <a:fillRect/>
          </a:stretch>
        </p:blipFill>
        <p:spPr>
          <a:xfrm>
            <a:off x="2125274" y="5157331"/>
            <a:ext cx="1394304" cy="1419352"/>
          </a:xfrm>
          <a:prstGeom prst="rect">
            <a:avLst/>
          </a:prstGeom>
        </p:spPr>
      </p:pic>
      <p:sp>
        <p:nvSpPr>
          <p:cNvPr id="4" name="TextBox 3"/>
          <p:cNvSpPr txBox="1"/>
          <p:nvPr/>
        </p:nvSpPr>
        <p:spPr>
          <a:xfrm>
            <a:off x="897824" y="4304871"/>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
        <p:nvSpPr>
          <p:cNvPr id="14" name="Rectangle 13"/>
          <p:cNvSpPr/>
          <p:nvPr/>
        </p:nvSpPr>
        <p:spPr>
          <a:xfrm>
            <a:off x="5339400" y="3653575"/>
            <a:ext cx="1894999" cy="923330"/>
          </a:xfrm>
          <a:prstGeom prst="rect">
            <a:avLst/>
          </a:prstGeom>
        </p:spPr>
        <p:txBody>
          <a:bodyPr wrap="square">
            <a:spAutoFit/>
          </a:bodyPr>
          <a:lstStyle/>
          <a:p>
            <a:pPr algn="ctr"/>
            <a:r>
              <a:rPr lang="en-US" dirty="0" smtClean="0"/>
              <a:t> Senior Executive Coordinator</a:t>
            </a:r>
          </a:p>
          <a:p>
            <a:pPr algn="ctr"/>
            <a:r>
              <a:rPr lang="en-US" dirty="0" smtClean="0"/>
              <a:t>Harper Guerra</a:t>
            </a:r>
            <a:endParaRPr lang="en-US" dirty="0"/>
          </a:p>
        </p:txBody>
      </p:sp>
      <p:sp>
        <p:nvSpPr>
          <p:cNvPr id="6" name="TextBox 5"/>
          <p:cNvSpPr txBox="1"/>
          <p:nvPr/>
        </p:nvSpPr>
        <p:spPr>
          <a:xfrm>
            <a:off x="3155426" y="3730549"/>
            <a:ext cx="2347328" cy="923330"/>
          </a:xfrm>
          <a:prstGeom prst="rect">
            <a:avLst/>
          </a:prstGeom>
          <a:noFill/>
        </p:spPr>
        <p:txBody>
          <a:bodyPr wrap="square" rtlCol="0">
            <a:spAutoFit/>
          </a:bodyPr>
          <a:lstStyle/>
          <a:p>
            <a:pPr algn="ctr"/>
            <a:r>
              <a:rPr lang="en-US" dirty="0" smtClean="0"/>
              <a:t>Senior Executive</a:t>
            </a:r>
          </a:p>
          <a:p>
            <a:pPr algn="ctr"/>
            <a:r>
              <a:rPr lang="en-US" dirty="0" smtClean="0"/>
              <a:t>Coordinator 		Katie Odom</a:t>
            </a:r>
            <a:endParaRPr lang="en-US" dirty="0"/>
          </a:p>
        </p:txBody>
      </p:sp>
      <p:pic>
        <p:nvPicPr>
          <p:cNvPr id="12" name="Picture 11" descr="hannah and allan sharapan.jpg"/>
          <p:cNvPicPr>
            <a:picLocks noChangeAspect="1"/>
          </p:cNvPicPr>
          <p:nvPr/>
        </p:nvPicPr>
        <p:blipFill>
          <a:blip r:embed="rId6" cstate="print"/>
          <a:stretch>
            <a:fillRect/>
          </a:stretch>
        </p:blipFill>
        <p:spPr>
          <a:xfrm>
            <a:off x="5717106" y="4703219"/>
            <a:ext cx="1248976" cy="1873464"/>
          </a:xfrm>
          <a:prstGeom prst="rect">
            <a:avLst/>
          </a:prstGeom>
        </p:spPr>
      </p:pic>
      <p:pic>
        <p:nvPicPr>
          <p:cNvPr id="13" name="Picture 12" descr="Katie Odom.jpg"/>
          <p:cNvPicPr>
            <a:picLocks noChangeAspect="1"/>
          </p:cNvPicPr>
          <p:nvPr/>
        </p:nvPicPr>
        <p:blipFill>
          <a:blip r:embed="rId7" cstate="print"/>
          <a:stretch>
            <a:fillRect/>
          </a:stretch>
        </p:blipFill>
        <p:spPr>
          <a:xfrm>
            <a:off x="3915602" y="4628028"/>
            <a:ext cx="1332069" cy="1994583"/>
          </a:xfrm>
          <a:prstGeom prst="rect">
            <a:avLst/>
          </a:prstGeom>
        </p:spPr>
      </p:pic>
    </p:spTree>
    <p:custDataLst>
      <p:tags r:id="rId1"/>
    </p:custDataLst>
    <p:extLst>
      <p:ext uri="{BB962C8B-B14F-4D97-AF65-F5344CB8AC3E}">
        <p14:creationId xmlns:p14="http://schemas.microsoft.com/office/powerpoint/2010/main" val="14631952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308578"/>
            <a:ext cx="8229600" cy="5549422"/>
          </a:xfrm>
        </p:spPr>
        <p:txBody>
          <a:bodyPr>
            <a:normAutofit/>
          </a:bodyPr>
          <a:lstStyle/>
          <a:p>
            <a:pPr marL="0" indent="0">
              <a:buNone/>
            </a:pPr>
            <a:r>
              <a:rPr lang="en-US" sz="2400" dirty="0" smtClean="0"/>
              <a:t>***</a:t>
            </a:r>
            <a:r>
              <a:rPr lang="en-US" sz="2400" b="1" dirty="0" smtClean="0">
                <a:solidFill>
                  <a:schemeClr val="tx1"/>
                </a:solidFill>
              </a:rPr>
              <a:t>* Qualify for Chairman’s Retreat                                </a:t>
            </a:r>
            <a:r>
              <a:rPr lang="en-US" b="1" dirty="0" smtClean="0">
                <a:solidFill>
                  <a:schemeClr val="tx1"/>
                </a:solidFill>
              </a:rPr>
              <a:t>Lisa</a:t>
            </a:r>
          </a:p>
          <a:p>
            <a:pPr lvl="1"/>
            <a:r>
              <a:rPr lang="en-US" sz="2000" dirty="0" smtClean="0">
                <a:solidFill>
                  <a:schemeClr val="tx1"/>
                </a:solidFill>
              </a:rPr>
              <a:t>By now you have  either attended Cleveland Conference or registered for the Orlando 2016 Conference  </a:t>
            </a:r>
          </a:p>
          <a:p>
            <a:pPr lvl="1"/>
            <a:r>
              <a:rPr lang="en-US" sz="2000" dirty="0" smtClean="0">
                <a:solidFill>
                  <a:schemeClr val="tx1"/>
                </a:solidFill>
              </a:rPr>
              <a:t>And became a Director by September</a:t>
            </a:r>
          </a:p>
          <a:p>
            <a:pPr marL="0" lvl="1" indent="457200"/>
            <a:r>
              <a:rPr lang="en-US" sz="2400" b="1" dirty="0" smtClean="0">
                <a:solidFill>
                  <a:srgbClr val="FF0000"/>
                </a:solidFill>
              </a:rPr>
              <a:t>Next</a:t>
            </a:r>
            <a:r>
              <a:rPr lang="en-US" sz="2400" b="1" dirty="0" smtClean="0"/>
              <a:t> </a:t>
            </a:r>
            <a:r>
              <a:rPr lang="en-US" sz="2400" dirty="0" smtClean="0"/>
              <a:t>– </a:t>
            </a:r>
            <a:r>
              <a:rPr lang="en-US" sz="2400" b="1" dirty="0" smtClean="0">
                <a:solidFill>
                  <a:schemeClr val="tx1"/>
                </a:solidFill>
              </a:rPr>
              <a:t>Generate 10,000 Personal PV PLUS PV from any new 	Directors appointed between August and December 2015</a:t>
            </a:r>
          </a:p>
          <a:p>
            <a:pPr marL="115888" lvl="1" indent="0">
              <a:buNone/>
            </a:pPr>
            <a:r>
              <a:rPr lang="en-US" sz="2400" b="1" dirty="0" smtClean="0">
                <a:solidFill>
                  <a:srgbClr val="FF0000"/>
                </a:solidFill>
              </a:rPr>
              <a:t>Need a plan—</a:t>
            </a:r>
            <a:r>
              <a:rPr lang="en-US" sz="2400" dirty="0" smtClean="0"/>
              <a:t>		</a:t>
            </a:r>
          </a:p>
          <a:p>
            <a:pPr marL="115888" lvl="1" indent="0">
              <a:buNone/>
            </a:pPr>
            <a:r>
              <a:rPr lang="en-US" sz="2400" dirty="0" smtClean="0"/>
              <a:t>	</a:t>
            </a:r>
            <a:r>
              <a:rPr lang="en-US" sz="2400" b="1" u="sng" dirty="0" smtClean="0">
                <a:solidFill>
                  <a:schemeClr val="tx1"/>
                </a:solidFill>
              </a:rPr>
              <a:t>To create 2000 ADDITIONAL PV a month for 5 months</a:t>
            </a:r>
          </a:p>
          <a:p>
            <a:pPr marL="458788" lvl="1" indent="-342900">
              <a:buFont typeface="Arial"/>
              <a:buChar char="•"/>
            </a:pPr>
            <a:r>
              <a:rPr lang="en-US" sz="2400" dirty="0" smtClean="0">
                <a:solidFill>
                  <a:schemeClr val="tx1"/>
                </a:solidFill>
              </a:rPr>
              <a:t>Develop 1 New Director   							 =   2000 PV/ month</a:t>
            </a:r>
          </a:p>
          <a:p>
            <a:pPr marL="458788" lvl="1" indent="-342900">
              <a:buFont typeface="Arial"/>
              <a:buChar char="•"/>
            </a:pPr>
            <a:r>
              <a:rPr lang="en-US" sz="2400" dirty="0" smtClean="0">
                <a:solidFill>
                  <a:schemeClr val="tx1"/>
                </a:solidFill>
              </a:rPr>
              <a:t>Develop 2 New Associates ( 1000 each) = 2000 PV/ month</a:t>
            </a:r>
          </a:p>
          <a:p>
            <a:pPr marL="458788" lvl="1" indent="-342900">
              <a:buFont typeface="Arial"/>
              <a:buChar char="•"/>
            </a:pPr>
            <a:r>
              <a:rPr lang="en-US" sz="2400" dirty="0" smtClean="0">
                <a:solidFill>
                  <a:schemeClr val="tx1"/>
                </a:solidFill>
              </a:rPr>
              <a:t>Develop 1000 new PV among current customers </a:t>
            </a:r>
          </a:p>
          <a:p>
            <a:pPr marL="458788" lvl="1" indent="-342900">
              <a:buFont typeface="Arial"/>
              <a:buChar char="•"/>
            </a:pPr>
            <a:r>
              <a:rPr lang="en-US" sz="2400" dirty="0" smtClean="0">
                <a:solidFill>
                  <a:schemeClr val="tx1"/>
                </a:solidFill>
              </a:rPr>
              <a:t>Develop 1000 new PV with new customers</a:t>
            </a:r>
            <a:endParaRPr lang="en-US" sz="2400" dirty="0">
              <a:solidFill>
                <a:schemeClr val="tx1"/>
              </a:solidFill>
            </a:endParaRPr>
          </a:p>
        </p:txBody>
      </p:sp>
      <p:sp>
        <p:nvSpPr>
          <p:cNvPr id="5" name="Title 4"/>
          <p:cNvSpPr>
            <a:spLocks noGrp="1"/>
          </p:cNvSpPr>
          <p:nvPr>
            <p:ph type="title"/>
          </p:nvPr>
        </p:nvSpPr>
        <p:spPr>
          <a:xfrm>
            <a:off x="457200" y="313455"/>
            <a:ext cx="8229600" cy="667978"/>
          </a:xfrm>
          <a:ln>
            <a:solidFill>
              <a:schemeClr val="accent5">
                <a:lumMod val="50000"/>
              </a:schemeClr>
            </a:solidFill>
          </a:ln>
        </p:spPr>
        <p:txBody>
          <a:bodyPr>
            <a:normAutofit/>
          </a:bodyPr>
          <a:lstStyle/>
          <a:p>
            <a:r>
              <a:rPr lang="en-US" sz="3200" dirty="0" smtClean="0"/>
              <a:t>October Strategies for </a:t>
            </a:r>
            <a:r>
              <a:rPr lang="en-US" sz="3200" i="1" dirty="0" smtClean="0"/>
              <a:t>AMAZING </a:t>
            </a:r>
            <a:r>
              <a:rPr lang="en-US" sz="3200" dirty="0" smtClean="0"/>
              <a:t>Growth</a:t>
            </a:r>
            <a:endParaRPr lang="en-US" sz="3200" dirty="0"/>
          </a:p>
        </p:txBody>
      </p:sp>
      <p:sp>
        <p:nvSpPr>
          <p:cNvPr id="7" name="Right Brace 6"/>
          <p:cNvSpPr/>
          <p:nvPr/>
        </p:nvSpPr>
        <p:spPr>
          <a:xfrm>
            <a:off x="6916922" y="5340147"/>
            <a:ext cx="519491" cy="904457"/>
          </a:xfrm>
          <a:prstGeom prst="rightBrace">
            <a:avLst>
              <a:gd name="adj1" fmla="val 0"/>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p:cNvSpPr txBox="1"/>
          <p:nvPr/>
        </p:nvSpPr>
        <p:spPr>
          <a:xfrm>
            <a:off x="7613446" y="5549793"/>
            <a:ext cx="1256377" cy="461665"/>
          </a:xfrm>
          <a:prstGeom prst="rect">
            <a:avLst/>
          </a:prstGeom>
          <a:noFill/>
        </p:spPr>
        <p:txBody>
          <a:bodyPr wrap="square" rtlCol="0">
            <a:spAutoFit/>
          </a:bodyPr>
          <a:lstStyle/>
          <a:p>
            <a:r>
              <a:rPr lang="en-US" sz="2400" dirty="0" smtClean="0"/>
              <a:t>2000 PV</a:t>
            </a:r>
            <a:endParaRPr lang="en-US" sz="2400" dirty="0"/>
          </a:p>
        </p:txBody>
      </p:sp>
    </p:spTree>
    <p:extLst>
      <p:ext uri="{BB962C8B-B14F-4D97-AF65-F5344CB8AC3E}">
        <p14:creationId xmlns:p14="http://schemas.microsoft.com/office/powerpoint/2010/main" val="12365015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2014_OppPres_3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 y="0"/>
            <a:ext cx="91360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itle 1"/>
          <p:cNvSpPr>
            <a:spLocks noGrp="1"/>
          </p:cNvSpPr>
          <p:nvPr>
            <p:ph type="title"/>
          </p:nvPr>
        </p:nvSpPr>
        <p:spPr>
          <a:xfrm>
            <a:off x="897467" y="596902"/>
            <a:ext cx="5147733" cy="994923"/>
          </a:xfrm>
          <a:solidFill>
            <a:schemeClr val="bg1"/>
          </a:solidFill>
        </p:spPr>
        <p:txBody>
          <a:bodyPr>
            <a:normAutofit/>
          </a:bodyPr>
          <a:lstStyle/>
          <a:p>
            <a:r>
              <a:rPr lang="en-US" sz="2800" dirty="0">
                <a:latin typeface="Calibri" charset="0"/>
                <a:ea typeface="MS PGothic" charset="0"/>
              </a:rPr>
              <a:t>Objectives for Session # 9</a:t>
            </a:r>
            <a:r>
              <a:rPr lang="en-US" sz="2800" dirty="0" smtClean="0">
                <a:latin typeface="Calibri" charset="0"/>
                <a:ea typeface="MS PGothic" charset="0"/>
              </a:rPr>
              <a:t> </a:t>
            </a:r>
            <a:r>
              <a:rPr lang="en-US" sz="2800" dirty="0">
                <a:latin typeface="Calibri" charset="0"/>
                <a:ea typeface="MS PGothic" charset="0"/>
              </a:rPr>
              <a:t>–</a:t>
            </a:r>
            <a:br>
              <a:rPr lang="en-US" sz="2800" dirty="0">
                <a:latin typeface="Calibri" charset="0"/>
                <a:ea typeface="MS PGothic" charset="0"/>
              </a:rPr>
            </a:br>
            <a:r>
              <a:rPr lang="en-US" sz="2800" dirty="0" smtClean="0">
                <a:latin typeface="Calibri" charset="0"/>
                <a:ea typeface="MS PGothic" charset="0"/>
              </a:rPr>
              <a:t>Servicing Customers</a:t>
            </a:r>
            <a:endParaRPr lang="en-US" sz="2800" dirty="0">
              <a:latin typeface="Calibri" charset="0"/>
              <a:ea typeface="MS PGothic" charset="0"/>
            </a:endParaRPr>
          </a:p>
        </p:txBody>
      </p:sp>
      <p:sp>
        <p:nvSpPr>
          <p:cNvPr id="8196" name="Content Placeholder 2"/>
          <p:cNvSpPr>
            <a:spLocks noGrp="1"/>
          </p:cNvSpPr>
          <p:nvPr>
            <p:ph idx="1"/>
          </p:nvPr>
        </p:nvSpPr>
        <p:spPr>
          <a:xfrm>
            <a:off x="731135" y="1926176"/>
            <a:ext cx="7619199" cy="4373024"/>
          </a:xfrm>
          <a:solidFill>
            <a:schemeClr val="bg1"/>
          </a:solidFill>
          <a:ln>
            <a:solidFill>
              <a:schemeClr val="accent5">
                <a:lumMod val="75000"/>
              </a:schemeClr>
            </a:solidFill>
          </a:ln>
        </p:spPr>
        <p:txBody>
          <a:bodyPr>
            <a:normAutofit/>
          </a:bodyPr>
          <a:lstStyle/>
          <a:p>
            <a:pPr>
              <a:defRPr/>
            </a:pPr>
            <a:r>
              <a:rPr lang="en-US" sz="2000" dirty="0" smtClean="0">
                <a:cs typeface="ＭＳ Ｐゴシック" charset="0"/>
              </a:rPr>
              <a:t>To understand the role of the business leader in servicing customers.</a:t>
            </a:r>
          </a:p>
          <a:p>
            <a:pPr>
              <a:defRPr/>
            </a:pPr>
            <a:r>
              <a:rPr lang="en-US" sz="2000" dirty="0" smtClean="0">
                <a:cs typeface="ＭＳ Ｐゴシック" charset="0"/>
              </a:rPr>
              <a:t>To learn how to incorporate New Member Orientations into our Customer Service System</a:t>
            </a:r>
          </a:p>
          <a:p>
            <a:pPr>
              <a:defRPr/>
            </a:pPr>
            <a:r>
              <a:rPr lang="en-US" sz="2000" dirty="0" smtClean="0">
                <a:cs typeface="ＭＳ Ｐゴシック" charset="0"/>
              </a:rPr>
              <a:t>To understand how to utilize New Member Orientation to introduce new members to additional Shaklee products.</a:t>
            </a:r>
          </a:p>
          <a:p>
            <a:pPr>
              <a:defRPr/>
            </a:pPr>
            <a:r>
              <a:rPr lang="en-US" sz="2000" dirty="0" smtClean="0">
                <a:cs typeface="ＭＳ Ｐゴシック" charset="0"/>
              </a:rPr>
              <a:t>To review incentives to offer members for hosting events, referring friends and attending webinars, conference calls and other Shaklee events</a:t>
            </a:r>
          </a:p>
          <a:p>
            <a:pPr>
              <a:defRPr/>
            </a:pPr>
            <a:r>
              <a:rPr lang="en-US" sz="2000" dirty="0" smtClean="0">
                <a:cs typeface="ＭＳ Ｐゴシック" charset="0"/>
              </a:rPr>
              <a:t>To review ideas for introducing business information to members.</a:t>
            </a:r>
          </a:p>
          <a:p>
            <a:pPr>
              <a:defRPr/>
            </a:pPr>
            <a:r>
              <a:rPr lang="en-US" sz="2000" dirty="0" smtClean="0">
                <a:cs typeface="ＭＳ Ｐゴシック" charset="0"/>
              </a:rPr>
              <a:t>To hear from several guests how they set up their customer service systems.</a:t>
            </a:r>
          </a:p>
          <a:p>
            <a:pPr marL="3657600" lvl="8" indent="0">
              <a:buNone/>
              <a:defRPr/>
            </a:pPr>
            <a:r>
              <a:rPr lang="en-US" dirty="0" smtClean="0">
                <a:cs typeface="ＭＳ Ｐゴシック" charset="0"/>
              </a:rPr>
              <a:t>Lisa</a:t>
            </a:r>
          </a:p>
        </p:txBody>
      </p:sp>
    </p:spTree>
    <p:extLst>
      <p:ext uri="{BB962C8B-B14F-4D97-AF65-F5344CB8AC3E}">
        <p14:creationId xmlns:p14="http://schemas.microsoft.com/office/powerpoint/2010/main" val="361211183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29259</TotalTime>
  <Words>2951</Words>
  <Application>Microsoft Office PowerPoint</Application>
  <PresentationFormat>On-screen Show (4:3)</PresentationFormat>
  <Paragraphs>292</Paragraphs>
  <Slides>39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ＭＳ Ｐゴシック</vt:lpstr>
      <vt:lpstr>ＭＳ Ｐゴシック</vt:lpstr>
      <vt:lpstr>Arial</vt:lpstr>
      <vt:lpstr>Brush Script MT Italic</vt:lpstr>
      <vt:lpstr>Calibri</vt:lpstr>
      <vt:lpstr>Helvetica</vt:lpstr>
      <vt:lpstr>Lucida Handwriting</vt:lpstr>
      <vt:lpstr>Times New Roman</vt:lpstr>
      <vt:lpstr>Office Theme</vt:lpstr>
      <vt:lpstr>Monday Wellness Webinars </vt:lpstr>
      <vt:lpstr>Free Membership Options</vt:lpstr>
      <vt:lpstr>6 Free Shipping Deals    .. Good until Nov 20</vt:lpstr>
      <vt:lpstr>Free Shipping AND Free Membership Options</vt:lpstr>
      <vt:lpstr>$10 Deals— With the Purchase of  these 3 Collections ( all can be customized with flavor of shake and Vitalizer options)</vt:lpstr>
      <vt:lpstr>Chrystal Hubbard – Director in 6 Weeks</vt:lpstr>
      <vt:lpstr>100 Days to Amazing Fall Business Training 2015</vt:lpstr>
      <vt:lpstr>October Strategies for AMAZING Growth</vt:lpstr>
      <vt:lpstr>Objectives for Session # 9 – Servicing Customers</vt:lpstr>
      <vt:lpstr>PowerPoint Presentation</vt:lpstr>
      <vt:lpstr>It’s Our Job</vt:lpstr>
      <vt:lpstr>New Member Appointments          Some Statistics to Encourage You To Conduct Them</vt:lpstr>
      <vt:lpstr> Setting Up The New Member Appointment</vt:lpstr>
      <vt:lpstr>Confirm and Send Materials</vt:lpstr>
      <vt:lpstr>Objectives For New Member Appointment:</vt:lpstr>
      <vt:lpstr>Maximizing Your Shaklee Membership</vt:lpstr>
      <vt:lpstr>PowerPoint Presentation</vt:lpstr>
      <vt:lpstr>PowerPoint Presentation</vt:lpstr>
      <vt:lpstr>The most important Member Benefit:  The Shaklee Difference</vt:lpstr>
      <vt:lpstr>PowerPoint Presentation</vt:lpstr>
      <vt:lpstr>PowerPoint Presentation</vt:lpstr>
      <vt:lpstr>PowerPoint Presentation</vt:lpstr>
      <vt:lpstr>PowerPoint Presentation</vt:lpstr>
      <vt:lpstr>PowerPoint Presentation</vt:lpstr>
      <vt:lpstr>PowerPoint Presentation</vt:lpstr>
      <vt:lpstr>Next Steps:</vt:lpstr>
      <vt:lpstr>Report from New Director - Christine Cropper</vt:lpstr>
      <vt:lpstr>Amy Hagerup - Director</vt:lpstr>
      <vt:lpstr>Customer Follow-up System</vt:lpstr>
      <vt:lpstr>Customer Service Strategies</vt:lpstr>
      <vt:lpstr>More Ideas </vt:lpstr>
      <vt:lpstr>MOST IMPORTANT!</vt:lpstr>
      <vt:lpstr>Importance of Phoning Continued</vt:lpstr>
      <vt:lpstr>Action Steps for Session #9 Servicing Customers</vt:lpstr>
      <vt:lpstr>Coming Up  October/November  2015 Training Topics</vt:lpstr>
      <vt:lpstr>Subscriptions Open Now</vt:lpstr>
      <vt:lpstr>Online Marketing Strategies</vt:lpstr>
      <vt:lpstr>How to create a video from         a power point presentation</vt:lpstr>
      <vt:lpstr>Creating 2-Minute Video</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Chris Spell</cp:lastModifiedBy>
  <cp:revision>299</cp:revision>
  <cp:lastPrinted>2015-09-03T18:41:29Z</cp:lastPrinted>
  <dcterms:created xsi:type="dcterms:W3CDTF">2015-07-16T02:03:17Z</dcterms:created>
  <dcterms:modified xsi:type="dcterms:W3CDTF">2015-10-23T20:07:42Z</dcterms:modified>
</cp:coreProperties>
</file>