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handoutMasterIdLst>
    <p:handoutMasterId r:id="rId39"/>
  </p:handoutMasterIdLst>
  <p:sldIdLst>
    <p:sldId id="278" r:id="rId2"/>
    <p:sldId id="416" r:id="rId3"/>
    <p:sldId id="417" r:id="rId4"/>
    <p:sldId id="418" r:id="rId5"/>
    <p:sldId id="419" r:id="rId6"/>
    <p:sldId id="420" r:id="rId7"/>
    <p:sldId id="342" r:id="rId8"/>
    <p:sldId id="378" r:id="rId9"/>
    <p:sldId id="345" r:id="rId10"/>
    <p:sldId id="381" r:id="rId11"/>
    <p:sldId id="425" r:id="rId12"/>
    <p:sldId id="422" r:id="rId13"/>
    <p:sldId id="423" r:id="rId14"/>
    <p:sldId id="380" r:id="rId15"/>
    <p:sldId id="385" r:id="rId16"/>
    <p:sldId id="386" r:id="rId17"/>
    <p:sldId id="389" r:id="rId18"/>
    <p:sldId id="390" r:id="rId19"/>
    <p:sldId id="395" r:id="rId20"/>
    <p:sldId id="402" r:id="rId21"/>
    <p:sldId id="406" r:id="rId22"/>
    <p:sldId id="404" r:id="rId23"/>
    <p:sldId id="405" r:id="rId24"/>
    <p:sldId id="408" r:id="rId25"/>
    <p:sldId id="410" r:id="rId26"/>
    <p:sldId id="412" r:id="rId27"/>
    <p:sldId id="414" r:id="rId28"/>
    <p:sldId id="415" r:id="rId29"/>
    <p:sldId id="392" r:id="rId30"/>
    <p:sldId id="376" r:id="rId31"/>
    <p:sldId id="428" r:id="rId32"/>
    <p:sldId id="429" r:id="rId33"/>
    <p:sldId id="430" r:id="rId34"/>
    <p:sldId id="314" r:id="rId35"/>
    <p:sldId id="277" r:id="rId36"/>
    <p:sldId id="431" r:id="rId37"/>
  </p:sldIdLst>
  <p:sldSz cx="9144000" cy="6858000" type="screen4x3"/>
  <p:notesSz cx="6858000" cy="9083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varScale="1">
        <p:scale>
          <a:sx n="80" d="100"/>
          <a:sy n="80" d="100"/>
        </p:scale>
        <p:origin x="1824" y="84"/>
      </p:cViewPr>
      <p:guideLst>
        <p:guide orient="horz" pos="2160"/>
        <p:guide pos="2880"/>
      </p:guideLst>
    </p:cSldViewPr>
  </p:slideViewPr>
  <p:notesTextViewPr>
    <p:cViewPr>
      <p:scale>
        <a:sx n="100" d="100"/>
        <a:sy n="100" d="100"/>
      </p:scale>
      <p:origin x="0" y="0"/>
    </p:cViewPr>
  </p:notesTextViewPr>
  <p:sorterViewPr>
    <p:cViewPr>
      <p:scale>
        <a:sx n="126" d="100"/>
        <a:sy n="126" d="100"/>
      </p:scale>
      <p:origin x="0" y="579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FF20783-3226-7642-A738-6F9F72B494FE}" type="datetimeFigureOut">
              <a:rPr lang="en-US" smtClean="0"/>
              <a:t>10/17/2015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E2EAEA2-C396-0D46-8861-B7B277687D4E}" type="datetimeFigureOut">
              <a:rPr lang="en-US" smtClean="0"/>
              <a:t>10/17/2015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10/17/2015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10/17/2015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10/17/2015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10/17/2015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10/17/2015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10/17/2015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23.png"/><Relationship Id="rId3" Type="http://schemas.openxmlformats.org/officeDocument/2006/relationships/image" Target="../media/image24.emf"/><Relationship Id="rId7" Type="http://schemas.openxmlformats.org/officeDocument/2006/relationships/image" Target="../media/image21.png"/><Relationship Id="rId12" Type="http://schemas.openxmlformats.org/officeDocument/2006/relationships/package" Target="../embeddings/Microsoft_Word_Document3.docx"/><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package" Target="../embeddings/Microsoft_Word_Document1.docx"/><Relationship Id="rId11" Type="http://schemas.openxmlformats.org/officeDocument/2006/relationships/oleObject" Target="../embeddings/oleObject3.bin"/><Relationship Id="rId5" Type="http://schemas.openxmlformats.org/officeDocument/2006/relationships/oleObject" Target="../embeddings/oleObject1.bin"/><Relationship Id="rId10" Type="http://schemas.openxmlformats.org/officeDocument/2006/relationships/image" Target="../media/image22.png"/><Relationship Id="rId4" Type="http://schemas.openxmlformats.org/officeDocument/2006/relationships/image" Target="../media/image25.emf"/><Relationship Id="rId9" Type="http://schemas.openxmlformats.org/officeDocument/2006/relationships/package" Target="../embeddings/Microsoft_Word_Document2.docx"/><Relationship Id="rId1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g"/><Relationship Id="rId4" Type="http://schemas.openxmlformats.org/officeDocument/2006/relationships/image" Target="../media/image5.png"/><Relationship Id="rId9"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5"/>
            <a:ext cx="8071108" cy="6024835"/>
          </a:xfrm>
        </p:spPr>
        <p:txBody>
          <a:bodyPr>
            <a:normAutofit/>
          </a:bodyPr>
          <a:lstStyle/>
          <a:p>
            <a:pPr marL="0" indent="0">
              <a:buNone/>
            </a:pPr>
            <a:r>
              <a:rPr lang="en-US" dirty="0" smtClean="0">
                <a:solidFill>
                  <a:schemeClr val="tx1"/>
                </a:solidFill>
              </a:rPr>
              <a:t>October </a:t>
            </a:r>
            <a:r>
              <a:rPr lang="en-US" dirty="0">
                <a:solidFill>
                  <a:schemeClr val="tx1"/>
                </a:solidFill>
              </a:rPr>
              <a:t>12 – David Colby, PhD Medicinal Chemistry, Professor </a:t>
            </a:r>
            <a:endParaRPr lang="en-US" dirty="0" smtClean="0">
              <a:solidFill>
                <a:schemeClr val="tx1"/>
              </a:solidFill>
            </a:endParaRPr>
          </a:p>
          <a:p>
            <a:pPr marL="0" indent="0">
              <a:buNone/>
            </a:pPr>
            <a:r>
              <a:rPr lang="en-US" dirty="0" smtClean="0">
                <a:solidFill>
                  <a:schemeClr val="tx1"/>
                </a:solidFill>
              </a:rPr>
              <a:t>			(BE SURE TO LISTEN IN ARCHIVE at betterhealthin31days.com )</a:t>
            </a:r>
          </a:p>
          <a:p>
            <a:pPr marL="0" indent="0">
              <a:buNone/>
            </a:pPr>
            <a:endParaRPr lang="en-US" sz="1000" dirty="0">
              <a:solidFill>
                <a:schemeClr val="tx1"/>
              </a:solidFill>
            </a:endParaRPr>
          </a:p>
          <a:p>
            <a:pPr marL="0" indent="0">
              <a:buNone/>
            </a:pPr>
            <a:r>
              <a:rPr lang="en-US" dirty="0">
                <a:solidFill>
                  <a:schemeClr val="tx1"/>
                </a:solidFill>
              </a:rPr>
              <a:t>October 19  -- Shaklee Supplements – Key to Long Term Health   Bob </a:t>
            </a:r>
            <a:r>
              <a:rPr lang="en-US" dirty="0" smtClean="0">
                <a:solidFill>
                  <a:schemeClr val="tx1"/>
                </a:solidFill>
              </a:rPr>
              <a:t>				Ferguson, Senior Master Coordinator</a:t>
            </a:r>
            <a:endParaRPr lang="en-US" dirty="0">
              <a:solidFill>
                <a:schemeClr val="tx1"/>
              </a:solidFill>
            </a:endParaRPr>
          </a:p>
          <a:p>
            <a:pPr marL="0" indent="0">
              <a:buNone/>
            </a:pPr>
            <a:r>
              <a:rPr lang="en-US" dirty="0">
                <a:solidFill>
                  <a:schemeClr val="tx1"/>
                </a:solidFill>
              </a:rPr>
              <a:t>October 26 -- The Power of the Profession .. for Speech Pathologists   Becky </a:t>
            </a:r>
            <a:r>
              <a:rPr lang="en-US" dirty="0" smtClean="0">
                <a:solidFill>
                  <a:schemeClr val="tx1"/>
                </a:solidFill>
              </a:rPr>
              <a:t>		Choate &amp; Jenny </a:t>
            </a:r>
            <a:r>
              <a:rPr lang="en-US" dirty="0" err="1" smtClean="0">
                <a:solidFill>
                  <a:schemeClr val="tx1"/>
                </a:solidFill>
              </a:rPr>
              <a:t>Utrie</a:t>
            </a:r>
            <a:endParaRPr lang="en-US" dirty="0" smtClean="0">
              <a:solidFill>
                <a:schemeClr val="tx1"/>
              </a:solidFill>
            </a:endParaRPr>
          </a:p>
          <a:p>
            <a:pPr marL="0" indent="0">
              <a:buNone/>
            </a:pPr>
            <a:r>
              <a:rPr lang="en-US" dirty="0" smtClean="0">
                <a:solidFill>
                  <a:schemeClr val="tx1"/>
                </a:solidFill>
              </a:rPr>
              <a:t>Nov 2 – Presidential Master Gary Burke  on Benefits of Home Businesses</a:t>
            </a:r>
          </a:p>
          <a:p>
            <a:pPr marL="0" indent="0">
              <a:buNone/>
            </a:pPr>
            <a:r>
              <a:rPr lang="en-US" dirty="0" smtClean="0">
                <a:solidFill>
                  <a:schemeClr val="tx1"/>
                </a:solidFill>
              </a:rPr>
              <a:t>Nov 9 – Nutritional  Connections to Headaches</a:t>
            </a:r>
          </a:p>
          <a:p>
            <a:pPr marL="0" indent="0">
              <a:buNone/>
            </a:pPr>
            <a:r>
              <a:rPr lang="en-US" dirty="0" smtClean="0">
                <a:solidFill>
                  <a:schemeClr val="tx1"/>
                </a:solidFill>
              </a:rPr>
              <a:t>Nov 16 – The Epidemic of Irritable Bowel Disorders </a:t>
            </a:r>
          </a:p>
          <a:p>
            <a:pPr marL="0" indent="0">
              <a:buNone/>
            </a:pPr>
            <a:r>
              <a:rPr lang="en-US" dirty="0" smtClean="0">
                <a:solidFill>
                  <a:schemeClr val="tx1"/>
                </a:solidFill>
              </a:rPr>
              <a:t>Nov 23 – Feeding Our Families for Good Health and Academic Excellence</a:t>
            </a:r>
          </a:p>
          <a:p>
            <a:pPr marL="0" indent="0">
              <a:buNone/>
            </a:pPr>
            <a:endParaRPr lang="en-US" sz="1000" dirty="0">
              <a:solidFill>
                <a:schemeClr val="tx1"/>
              </a:solidFill>
            </a:endParaRPr>
          </a:p>
          <a:p>
            <a:pPr marL="0" indent="0">
              <a:buNone/>
            </a:pPr>
            <a:r>
              <a:rPr lang="en-US" dirty="0" smtClean="0">
                <a:solidFill>
                  <a:schemeClr val="tx1"/>
                </a:solidFill>
              </a:rPr>
              <a:t>Dec 7  -- Gary Burke, Presidential Master  </a:t>
            </a:r>
            <a:r>
              <a:rPr lang="en-US" dirty="0">
                <a:solidFill>
                  <a:schemeClr val="tx1"/>
                </a:solidFill>
              </a:rPr>
              <a:t>and </a:t>
            </a:r>
            <a:r>
              <a:rPr lang="en-US" dirty="0" smtClean="0">
                <a:solidFill>
                  <a:schemeClr val="tx1"/>
                </a:solidFill>
              </a:rPr>
              <a:t>master teacher</a:t>
            </a:r>
            <a:r>
              <a:rPr lang="en-US" dirty="0">
                <a:solidFill>
                  <a:schemeClr val="tx1"/>
                </a:solidFill>
              </a:rPr>
              <a:t>, </a:t>
            </a:r>
            <a:r>
              <a:rPr lang="en-US" dirty="0" smtClean="0">
                <a:solidFill>
                  <a:schemeClr val="tx1"/>
                </a:solidFill>
              </a:rPr>
              <a:t> </a:t>
            </a:r>
            <a:r>
              <a:rPr lang="en-US" dirty="0">
                <a:solidFill>
                  <a:schemeClr val="tx1"/>
                </a:solidFill>
              </a:rPr>
              <a:t>will  review the key benefits of a Shaklee Home business </a:t>
            </a:r>
            <a:r>
              <a:rPr lang="en-US" dirty="0" smtClean="0">
                <a:solidFill>
                  <a:schemeClr val="tx1"/>
                </a:solidFill>
              </a:rPr>
              <a:t>that </a:t>
            </a:r>
            <a:r>
              <a:rPr lang="en-US" dirty="0">
                <a:solidFill>
                  <a:schemeClr val="tx1"/>
                </a:solidFill>
              </a:rPr>
              <a:t>has helped 	him 	and his wife, Faye, generate a $400,000 income .. and the story of what he has 	learned along the way</a:t>
            </a:r>
          </a:p>
          <a:p>
            <a:pPr marL="0" indent="0">
              <a:buNone/>
            </a:pPr>
            <a:endParaRPr lang="en-US" dirty="0">
              <a:solidFill>
                <a:schemeClr val="tx1"/>
              </a:solidFill>
            </a:endParaRPr>
          </a:p>
          <a:p>
            <a:pPr marL="0" indent="0">
              <a:buNone/>
            </a:pPr>
            <a:endParaRPr lang="en-US" dirty="0"/>
          </a:p>
        </p:txBody>
      </p:sp>
      <p:sp>
        <p:nvSpPr>
          <p:cNvPr id="3" name="Title 2"/>
          <p:cNvSpPr>
            <a:spLocks noGrp="1"/>
          </p:cNvSpPr>
          <p:nvPr>
            <p:ph type="title"/>
          </p:nvPr>
        </p:nvSpPr>
        <p:spPr>
          <a:xfrm>
            <a:off x="457200" y="190253"/>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50507"/>
            <a:ext cx="8229600" cy="6107493"/>
          </a:xfrm>
        </p:spPr>
        <p:txBody>
          <a:bodyPr>
            <a:normAutofit/>
          </a:bodyPr>
          <a:lstStyle/>
          <a:p>
            <a:r>
              <a:rPr lang="en-US" dirty="0">
                <a:solidFill>
                  <a:schemeClr val="tx1"/>
                </a:solidFill>
              </a:rPr>
              <a:t>"If you don't design your own life plan, chances are you'll fall into someone else's plan. </a:t>
            </a:r>
            <a:br>
              <a:rPr lang="en-US" dirty="0">
                <a:solidFill>
                  <a:schemeClr val="tx1"/>
                </a:solidFill>
              </a:rPr>
            </a:br>
            <a:r>
              <a:rPr lang="en-US" dirty="0">
                <a:solidFill>
                  <a:schemeClr val="tx1"/>
                </a:solidFill>
              </a:rPr>
              <a:t>And guess what they may have planned for you? Not much</a:t>
            </a:r>
            <a:r>
              <a:rPr lang="en-US" dirty="0" smtClean="0">
                <a:solidFill>
                  <a:schemeClr val="tx1"/>
                </a:solidFill>
              </a:rPr>
              <a:t>.” 	            </a:t>
            </a:r>
          </a:p>
          <a:p>
            <a:pPr marL="0" indent="0">
              <a:buNone/>
            </a:pPr>
            <a:endParaRPr lang="en-US" sz="900" b="1" dirty="0" smtClean="0">
              <a:solidFill>
                <a:schemeClr val="tx1"/>
              </a:solidFill>
            </a:endParaRPr>
          </a:p>
          <a:p>
            <a:r>
              <a:rPr lang="en-US" b="1" dirty="0" smtClean="0">
                <a:solidFill>
                  <a:schemeClr val="tx1"/>
                </a:solidFill>
              </a:rPr>
              <a:t>Goals</a:t>
            </a:r>
            <a:r>
              <a:rPr lang="en-US" b="1" dirty="0">
                <a:solidFill>
                  <a:schemeClr val="tx1"/>
                </a:solidFill>
              </a:rPr>
              <a:t>. There's no telling what you can do when you get inspired by them. </a:t>
            </a:r>
            <a:br>
              <a:rPr lang="en-US" b="1" dirty="0">
                <a:solidFill>
                  <a:schemeClr val="tx1"/>
                </a:solidFill>
              </a:rPr>
            </a:br>
            <a:r>
              <a:rPr lang="en-US" b="1" dirty="0">
                <a:solidFill>
                  <a:schemeClr val="tx1"/>
                </a:solidFill>
              </a:rPr>
              <a:t>There's no telling what you can do when you believe in them. </a:t>
            </a:r>
            <a:br>
              <a:rPr lang="en-US" b="1" dirty="0">
                <a:solidFill>
                  <a:schemeClr val="tx1"/>
                </a:solidFill>
              </a:rPr>
            </a:br>
            <a:r>
              <a:rPr lang="en-US" b="1" dirty="0">
                <a:solidFill>
                  <a:schemeClr val="tx1"/>
                </a:solidFill>
              </a:rPr>
              <a:t>And there's no telling what will happen when you act upon them</a:t>
            </a:r>
            <a:r>
              <a:rPr lang="en-US" b="1" dirty="0" smtClean="0">
                <a:solidFill>
                  <a:schemeClr val="tx1"/>
                </a:solidFill>
              </a:rPr>
              <a:t>.</a:t>
            </a:r>
          </a:p>
          <a:p>
            <a:pPr marL="0" indent="0">
              <a:buNone/>
            </a:pPr>
            <a:endParaRPr lang="en-US" sz="800" b="1" dirty="0">
              <a:solidFill>
                <a:schemeClr val="tx1"/>
              </a:solidFill>
            </a:endParaRPr>
          </a:p>
          <a:p>
            <a:r>
              <a:rPr lang="en-US" dirty="0" smtClean="0">
                <a:solidFill>
                  <a:schemeClr val="tx1"/>
                </a:solidFill>
              </a:rPr>
              <a:t>We </a:t>
            </a:r>
            <a:r>
              <a:rPr lang="en-US" dirty="0">
                <a:solidFill>
                  <a:schemeClr val="tx1"/>
                </a:solidFill>
              </a:rPr>
              <a:t>all need lots of powerful long-range goals to help us past the short-term obstacles</a:t>
            </a:r>
            <a:r>
              <a:rPr lang="en-US" dirty="0" smtClean="0">
                <a:solidFill>
                  <a:schemeClr val="tx1"/>
                </a:solidFill>
              </a:rPr>
              <a:t>.</a:t>
            </a:r>
          </a:p>
          <a:p>
            <a:pPr marL="0" indent="0">
              <a:buNone/>
            </a:pPr>
            <a:endParaRPr lang="en-US" sz="800" dirty="0" smtClean="0">
              <a:solidFill>
                <a:schemeClr val="tx1"/>
              </a:solidFill>
            </a:endParaRPr>
          </a:p>
          <a:p>
            <a:r>
              <a:rPr lang="en-US" b="1" dirty="0" smtClean="0">
                <a:solidFill>
                  <a:schemeClr val="tx1"/>
                </a:solidFill>
              </a:rPr>
              <a:t>The </a:t>
            </a:r>
            <a:r>
              <a:rPr lang="en-US" b="1" dirty="0">
                <a:solidFill>
                  <a:schemeClr val="tx1"/>
                </a:solidFill>
              </a:rPr>
              <a:t>ultimate reason for setting goals is to entice you to become the person it takes to achieve them</a:t>
            </a:r>
            <a:r>
              <a:rPr lang="en-US" b="1" dirty="0" smtClean="0">
                <a:solidFill>
                  <a:schemeClr val="tx1"/>
                </a:solidFill>
              </a:rPr>
              <a:t>.</a:t>
            </a:r>
          </a:p>
          <a:p>
            <a:pPr marL="0" indent="0">
              <a:buNone/>
            </a:pPr>
            <a:endParaRPr lang="en-US" sz="800" b="1" dirty="0" smtClean="0">
              <a:solidFill>
                <a:schemeClr val="tx1"/>
              </a:solidFill>
            </a:endParaRPr>
          </a:p>
          <a:p>
            <a:r>
              <a:rPr lang="en-US" dirty="0" smtClean="0">
                <a:solidFill>
                  <a:schemeClr val="tx1"/>
                </a:solidFill>
              </a:rPr>
              <a:t>Don't </a:t>
            </a:r>
            <a:r>
              <a:rPr lang="en-US" dirty="0">
                <a:solidFill>
                  <a:schemeClr val="tx1"/>
                </a:solidFill>
              </a:rPr>
              <a:t>set your goals too low. If you don't need much, you won't become </a:t>
            </a:r>
            <a:r>
              <a:rPr lang="en-US" dirty="0" smtClean="0">
                <a:solidFill>
                  <a:schemeClr val="tx1"/>
                </a:solidFill>
              </a:rPr>
              <a:t>much.</a:t>
            </a:r>
            <a:r>
              <a:rPr lang="en-US" dirty="0">
                <a:solidFill>
                  <a:schemeClr val="tx1"/>
                </a:solidFill>
              </a:rPr>
              <a:t> </a:t>
            </a:r>
            <a:r>
              <a:rPr lang="en-US" dirty="0" smtClean="0">
                <a:solidFill>
                  <a:schemeClr val="tx1"/>
                </a:solidFill>
              </a:rPr>
              <a:t>											                   Ashley</a:t>
            </a:r>
          </a:p>
        </p:txBody>
      </p:sp>
      <p:sp>
        <p:nvSpPr>
          <p:cNvPr id="3" name="Title 2"/>
          <p:cNvSpPr>
            <a:spLocks noGrp="1"/>
          </p:cNvSpPr>
          <p:nvPr>
            <p:ph type="title"/>
          </p:nvPr>
        </p:nvSpPr>
        <p:spPr>
          <a:xfrm>
            <a:off x="457200" y="103648"/>
            <a:ext cx="3679486" cy="646860"/>
          </a:xfrm>
          <a:ln>
            <a:solidFill>
              <a:schemeClr val="accent5">
                <a:lumMod val="75000"/>
              </a:schemeClr>
            </a:solidFill>
          </a:ln>
        </p:spPr>
        <p:txBody>
          <a:bodyPr>
            <a:normAutofit/>
          </a:bodyPr>
          <a:lstStyle/>
          <a:p>
            <a:r>
              <a:rPr lang="en-US" sz="3200" dirty="0" smtClean="0"/>
              <a:t>Jim </a:t>
            </a:r>
            <a:r>
              <a:rPr lang="en-US" sz="3200" dirty="0" err="1" smtClean="0"/>
              <a:t>Rohn</a:t>
            </a:r>
            <a:r>
              <a:rPr lang="en-US" sz="3200" dirty="0" smtClean="0"/>
              <a:t> on Goals</a:t>
            </a:r>
            <a:endParaRPr lang="en-US" sz="3200" dirty="0"/>
          </a:p>
        </p:txBody>
      </p:sp>
    </p:spTree>
    <p:extLst>
      <p:ext uri="{BB962C8B-B14F-4D97-AF65-F5344CB8AC3E}">
        <p14:creationId xmlns:p14="http://schemas.microsoft.com/office/powerpoint/2010/main" val="29512353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06853" y="2071362"/>
            <a:ext cx="4334933" cy="4314306"/>
          </a:xfrm>
        </p:spPr>
        <p:txBody>
          <a:bodyPr>
            <a:normAutofit/>
          </a:bodyPr>
          <a:lstStyle/>
          <a:p>
            <a:r>
              <a:rPr lang="en-US" sz="3600" dirty="0" smtClean="0">
                <a:solidFill>
                  <a:schemeClr val="tx1"/>
                </a:solidFill>
              </a:rPr>
              <a:t>Long- Term Goals </a:t>
            </a:r>
          </a:p>
          <a:p>
            <a:r>
              <a:rPr lang="en-US" sz="3600" dirty="0" smtClean="0">
                <a:solidFill>
                  <a:schemeClr val="tx1"/>
                </a:solidFill>
              </a:rPr>
              <a:t>Short -Term Goals</a:t>
            </a:r>
          </a:p>
          <a:p>
            <a:r>
              <a:rPr lang="en-US" sz="3600" dirty="0" smtClean="0">
                <a:solidFill>
                  <a:schemeClr val="tx1"/>
                </a:solidFill>
              </a:rPr>
              <a:t>Reward Goals</a:t>
            </a:r>
          </a:p>
          <a:p>
            <a:r>
              <a:rPr lang="en-US" sz="3600" dirty="0" smtClean="0">
                <a:solidFill>
                  <a:schemeClr val="tx1"/>
                </a:solidFill>
              </a:rPr>
              <a:t>Working Goals</a:t>
            </a:r>
          </a:p>
          <a:p>
            <a:pPr marL="0" indent="0">
              <a:buNone/>
            </a:pPr>
            <a:r>
              <a:rPr lang="en-US" sz="3600" dirty="0" smtClean="0"/>
              <a:t>							</a:t>
            </a:r>
            <a:r>
              <a:rPr lang="en-US" sz="1600" dirty="0" smtClean="0"/>
              <a:t>Ashley</a:t>
            </a:r>
            <a:endParaRPr lang="en-US" sz="1600" dirty="0"/>
          </a:p>
        </p:txBody>
      </p:sp>
      <p:sp>
        <p:nvSpPr>
          <p:cNvPr id="3" name="Title 2"/>
          <p:cNvSpPr>
            <a:spLocks noGrp="1"/>
          </p:cNvSpPr>
          <p:nvPr>
            <p:ph type="title"/>
          </p:nvPr>
        </p:nvSpPr>
        <p:spPr>
          <a:xfrm>
            <a:off x="1006853" y="684743"/>
            <a:ext cx="3996267" cy="1143000"/>
          </a:xfrm>
          <a:ln w="38100">
            <a:solidFill>
              <a:schemeClr val="accent5">
                <a:lumMod val="75000"/>
              </a:schemeClr>
            </a:solidFill>
          </a:ln>
        </p:spPr>
        <p:txBody>
          <a:bodyPr>
            <a:normAutofit/>
          </a:bodyPr>
          <a:lstStyle/>
          <a:p>
            <a:r>
              <a:rPr lang="en-US" sz="3600" dirty="0" smtClean="0"/>
              <a:t>4 Types of Goals</a:t>
            </a:r>
            <a:endParaRPr lang="en-US" sz="3600" dirty="0"/>
          </a:p>
        </p:txBody>
      </p:sp>
      <p:pic>
        <p:nvPicPr>
          <p:cNvPr id="4" name="Picture 3"/>
          <p:cNvPicPr>
            <a:picLocks noChangeAspect="1"/>
          </p:cNvPicPr>
          <p:nvPr/>
        </p:nvPicPr>
        <p:blipFill>
          <a:blip r:embed="rId2"/>
          <a:stretch>
            <a:fillRect/>
          </a:stretch>
        </p:blipFill>
        <p:spPr>
          <a:xfrm>
            <a:off x="5572898" y="1865450"/>
            <a:ext cx="3422822" cy="3880442"/>
          </a:xfrm>
          <a:prstGeom prst="rect">
            <a:avLst/>
          </a:prstGeom>
        </p:spPr>
      </p:pic>
    </p:spTree>
    <p:extLst>
      <p:ext uri="{BB962C8B-B14F-4D97-AF65-F5344CB8AC3E}">
        <p14:creationId xmlns:p14="http://schemas.microsoft.com/office/powerpoint/2010/main" val="594479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76361"/>
          </a:xfrm>
        </p:spPr>
        <p:txBody>
          <a:bodyPr>
            <a:normAutofit/>
          </a:bodyPr>
          <a:lstStyle/>
          <a:p>
            <a:r>
              <a:rPr lang="en-US" sz="3200" dirty="0" smtClean="0"/>
              <a:t> The Purpose of Setting Goals is to Activate the Problem-Solving Region of the Brain</a:t>
            </a:r>
            <a:endParaRPr lang="en-US" sz="3200" dirty="0"/>
          </a:p>
        </p:txBody>
      </p:sp>
      <p:sp>
        <p:nvSpPr>
          <p:cNvPr id="3" name="Content Placeholder 2"/>
          <p:cNvSpPr>
            <a:spLocks noGrp="1"/>
          </p:cNvSpPr>
          <p:nvPr>
            <p:ph idx="1"/>
          </p:nvPr>
        </p:nvSpPr>
        <p:spPr>
          <a:xfrm>
            <a:off x="533400" y="1864518"/>
            <a:ext cx="3454400" cy="4195764"/>
          </a:xfrm>
          <a:ln w="28575">
            <a:solidFill>
              <a:schemeClr val="tx2">
                <a:lumMod val="60000"/>
                <a:lumOff val="40000"/>
              </a:schemeClr>
            </a:solidFill>
          </a:ln>
        </p:spPr>
        <p:txBody>
          <a:bodyPr>
            <a:normAutofit/>
          </a:bodyPr>
          <a:lstStyle/>
          <a:p>
            <a:pPr marL="0" indent="0">
              <a:buNone/>
            </a:pPr>
            <a:r>
              <a:rPr lang="en-US" dirty="0" smtClean="0"/>
              <a:t>	Goal/ Vision </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t>	</a:t>
            </a:r>
            <a:r>
              <a:rPr lang="en-US" dirty="0" smtClean="0"/>
              <a:t>				Current Reality</a:t>
            </a:r>
            <a:endParaRPr lang="en-US" dirty="0"/>
          </a:p>
        </p:txBody>
      </p:sp>
      <p:sp>
        <p:nvSpPr>
          <p:cNvPr id="15" name="Freeform 14"/>
          <p:cNvSpPr/>
          <p:nvPr/>
        </p:nvSpPr>
        <p:spPr>
          <a:xfrm>
            <a:off x="1222565" y="4216400"/>
            <a:ext cx="1596835" cy="1168400"/>
          </a:xfrm>
          <a:custGeom>
            <a:avLst/>
            <a:gdLst>
              <a:gd name="connsiteX0" fmla="*/ 381000 w 812800"/>
              <a:gd name="connsiteY0" fmla="*/ 812800 h 928904"/>
              <a:gd name="connsiteX1" fmla="*/ 457200 w 812800"/>
              <a:gd name="connsiteY1" fmla="*/ 914400 h 928904"/>
              <a:gd name="connsiteX2" fmla="*/ 25400 w 812800"/>
              <a:gd name="connsiteY2" fmla="*/ 533400 h 928904"/>
              <a:gd name="connsiteX3" fmla="*/ 812800 w 812800"/>
              <a:gd name="connsiteY3" fmla="*/ 381000 h 928904"/>
              <a:gd name="connsiteX4" fmla="*/ 812800 w 812800"/>
              <a:gd name="connsiteY4" fmla="*/ 381000 h 928904"/>
              <a:gd name="connsiteX5" fmla="*/ 0 w 812800"/>
              <a:gd name="connsiteY5" fmla="*/ 0 h 928904"/>
              <a:gd name="connsiteX6" fmla="*/ 0 w 812800"/>
              <a:gd name="connsiteY6" fmla="*/ 0 h 92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800" h="928904">
                <a:moveTo>
                  <a:pt x="381000" y="812800"/>
                </a:moveTo>
                <a:cubicBezTo>
                  <a:pt x="448733" y="886883"/>
                  <a:pt x="516467" y="960967"/>
                  <a:pt x="457200" y="914400"/>
                </a:cubicBezTo>
                <a:cubicBezTo>
                  <a:pt x="397933" y="867833"/>
                  <a:pt x="-33867" y="622300"/>
                  <a:pt x="25400" y="533400"/>
                </a:cubicBezTo>
                <a:cubicBezTo>
                  <a:pt x="84667" y="444500"/>
                  <a:pt x="812800" y="381000"/>
                  <a:pt x="812800" y="381000"/>
                </a:cubicBezTo>
                <a:lnTo>
                  <a:pt x="812800" y="381000"/>
                </a:lnTo>
                <a:lnTo>
                  <a:pt x="0" y="0"/>
                </a:lnTo>
                <a:lnTo>
                  <a:pt x="0"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1222565" y="3073400"/>
            <a:ext cx="1139635" cy="1143000"/>
          </a:xfrm>
          <a:custGeom>
            <a:avLst/>
            <a:gdLst>
              <a:gd name="connsiteX0" fmla="*/ 129985 w 1139635"/>
              <a:gd name="connsiteY0" fmla="*/ 1143000 h 1143000"/>
              <a:gd name="connsiteX1" fmla="*/ 1018985 w 1139635"/>
              <a:gd name="connsiteY1" fmla="*/ 939800 h 1143000"/>
              <a:gd name="connsiteX2" fmla="*/ 891985 w 1139635"/>
              <a:gd name="connsiteY2" fmla="*/ 939800 h 1143000"/>
              <a:gd name="connsiteX3" fmla="*/ 561785 w 1139635"/>
              <a:gd name="connsiteY3" fmla="*/ 635000 h 1143000"/>
              <a:gd name="connsiteX4" fmla="*/ 561785 w 1139635"/>
              <a:gd name="connsiteY4" fmla="*/ 635000 h 1143000"/>
              <a:gd name="connsiteX5" fmla="*/ 561785 w 1139635"/>
              <a:gd name="connsiteY5" fmla="*/ 635000 h 1143000"/>
              <a:gd name="connsiteX6" fmla="*/ 2985 w 1139635"/>
              <a:gd name="connsiteY6" fmla="*/ 685800 h 1143000"/>
              <a:gd name="connsiteX7" fmla="*/ 841185 w 1139635"/>
              <a:gd name="connsiteY7" fmla="*/ 381000 h 1143000"/>
              <a:gd name="connsiteX8" fmla="*/ 206185 w 1139635"/>
              <a:gd name="connsiteY8" fmla="*/ 228600 h 1143000"/>
              <a:gd name="connsiteX9" fmla="*/ 1044385 w 1139635"/>
              <a:gd name="connsiteY9" fmla="*/ 50800 h 1143000"/>
              <a:gd name="connsiteX10" fmla="*/ 1120585 w 1139635"/>
              <a:gd name="connsiteY10"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9635" h="1143000">
                <a:moveTo>
                  <a:pt x="129985" y="1143000"/>
                </a:moveTo>
                <a:lnTo>
                  <a:pt x="1018985" y="939800"/>
                </a:lnTo>
                <a:cubicBezTo>
                  <a:pt x="1145985" y="905933"/>
                  <a:pt x="968185" y="990600"/>
                  <a:pt x="891985" y="939800"/>
                </a:cubicBezTo>
                <a:cubicBezTo>
                  <a:pt x="815785" y="889000"/>
                  <a:pt x="561785" y="635000"/>
                  <a:pt x="561785" y="635000"/>
                </a:cubicBezTo>
                <a:lnTo>
                  <a:pt x="561785" y="635000"/>
                </a:lnTo>
                <a:lnTo>
                  <a:pt x="561785" y="635000"/>
                </a:lnTo>
                <a:cubicBezTo>
                  <a:pt x="468652" y="643467"/>
                  <a:pt x="-43582" y="728133"/>
                  <a:pt x="2985" y="685800"/>
                </a:cubicBezTo>
                <a:cubicBezTo>
                  <a:pt x="49552" y="643467"/>
                  <a:pt x="807318" y="457200"/>
                  <a:pt x="841185" y="381000"/>
                </a:cubicBezTo>
                <a:cubicBezTo>
                  <a:pt x="875052" y="304800"/>
                  <a:pt x="172318" y="283633"/>
                  <a:pt x="206185" y="228600"/>
                </a:cubicBezTo>
                <a:cubicBezTo>
                  <a:pt x="240052" y="173567"/>
                  <a:pt x="891985" y="88900"/>
                  <a:pt x="1044385" y="50800"/>
                </a:cubicBezTo>
                <a:cubicBezTo>
                  <a:pt x="1196785" y="12700"/>
                  <a:pt x="1120585" y="0"/>
                  <a:pt x="1120585" y="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Up Arrow 16"/>
          <p:cNvSpPr/>
          <p:nvPr/>
        </p:nvSpPr>
        <p:spPr>
          <a:xfrm flipH="1">
            <a:off x="2032000" y="2565400"/>
            <a:ext cx="279400" cy="5080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4419600" y="1864518"/>
            <a:ext cx="4267200" cy="2816156"/>
          </a:xfrm>
          <a:prstGeom prst="rect">
            <a:avLst/>
          </a:prstGeom>
          <a:noFill/>
          <a:ln w="28575">
            <a:solidFill>
              <a:schemeClr val="tx2">
                <a:lumMod val="60000"/>
                <a:lumOff val="40000"/>
              </a:schemeClr>
            </a:solidFill>
          </a:ln>
        </p:spPr>
        <p:txBody>
          <a:bodyPr wrap="square" rtlCol="0">
            <a:spAutoFit/>
          </a:bodyPr>
          <a:lstStyle/>
          <a:p>
            <a:r>
              <a:rPr lang="en-US" sz="2400" dirty="0" smtClean="0"/>
              <a:t>Visualizing the new goal creates tension. ( dissonance ).</a:t>
            </a:r>
          </a:p>
          <a:p>
            <a:endParaRPr lang="en-US" sz="900" dirty="0" smtClean="0"/>
          </a:p>
          <a:p>
            <a:r>
              <a:rPr lang="en-US" sz="2400" dirty="0" smtClean="0"/>
              <a:t>The  brain will then work to reach the goal to relieve the tension  … OR …</a:t>
            </a:r>
          </a:p>
          <a:p>
            <a:r>
              <a:rPr lang="en-US" sz="2400" dirty="0" smtClean="0"/>
              <a:t>Will back away from the goal and return to its comfort zone .</a:t>
            </a:r>
            <a:endParaRPr lang="en-US" sz="2400" dirty="0"/>
          </a:p>
        </p:txBody>
      </p:sp>
      <p:sp>
        <p:nvSpPr>
          <p:cNvPr id="20" name="TextBox 19"/>
          <p:cNvSpPr txBox="1"/>
          <p:nvPr/>
        </p:nvSpPr>
        <p:spPr>
          <a:xfrm>
            <a:off x="4419600" y="4828667"/>
            <a:ext cx="4267200" cy="1938992"/>
          </a:xfrm>
          <a:prstGeom prst="rect">
            <a:avLst/>
          </a:prstGeom>
          <a:noFill/>
          <a:ln w="28575">
            <a:solidFill>
              <a:schemeClr val="tx2">
                <a:lumMod val="60000"/>
                <a:lumOff val="40000"/>
              </a:schemeClr>
            </a:solidFill>
          </a:ln>
        </p:spPr>
        <p:txBody>
          <a:bodyPr wrap="square" rtlCol="0">
            <a:spAutoFit/>
          </a:bodyPr>
          <a:lstStyle/>
          <a:p>
            <a:r>
              <a:rPr lang="en-US" sz="2400" dirty="0" smtClean="0"/>
              <a:t>We move TOWARD the most </a:t>
            </a:r>
            <a:r>
              <a:rPr lang="en-US" sz="2400" b="1" dirty="0" smtClean="0"/>
              <a:t>dominant</a:t>
            </a:r>
            <a:r>
              <a:rPr lang="en-US" sz="2400" dirty="0" smtClean="0"/>
              <a:t> picture in our minds.</a:t>
            </a:r>
          </a:p>
          <a:p>
            <a:r>
              <a:rPr lang="en-US" sz="2400" dirty="0" smtClean="0"/>
              <a:t>That’s why affirmations and visualizing are so important. 							Barb/Jo</a:t>
            </a:r>
            <a:endParaRPr lang="en-US" sz="2400" dirty="0"/>
          </a:p>
        </p:txBody>
      </p:sp>
    </p:spTree>
    <p:extLst>
      <p:ext uri="{BB962C8B-B14F-4D97-AF65-F5344CB8AC3E}">
        <p14:creationId xmlns:p14="http://schemas.microsoft.com/office/powerpoint/2010/main" val="3109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248" y="310869"/>
            <a:ext cx="6657178" cy="1882922"/>
          </a:xfrm>
          <a:ln>
            <a:solidFill>
              <a:schemeClr val="tx2">
                <a:lumMod val="60000"/>
                <a:lumOff val="40000"/>
              </a:schemeClr>
            </a:solidFill>
          </a:ln>
        </p:spPr>
        <p:txBody>
          <a:bodyPr>
            <a:normAutofit/>
          </a:bodyPr>
          <a:lstStyle/>
          <a:p>
            <a:pPr marL="0" indent="0" algn="ctr">
              <a:buNone/>
            </a:pPr>
            <a:r>
              <a:rPr lang="en-US" sz="2800" dirty="0" smtClean="0"/>
              <a:t>As we visualize the NEW… we become more dissatisfied with the OLD  (current situation)  …  and that stimulates the drive and energy to achieve the goal.</a:t>
            </a:r>
            <a:endParaRPr lang="en-US" sz="2800" dirty="0"/>
          </a:p>
        </p:txBody>
      </p:sp>
      <p:sp>
        <p:nvSpPr>
          <p:cNvPr id="4" name="TextBox 3"/>
          <p:cNvSpPr txBox="1"/>
          <p:nvPr/>
        </p:nvSpPr>
        <p:spPr>
          <a:xfrm>
            <a:off x="596453" y="2272129"/>
            <a:ext cx="7820982" cy="4278094"/>
          </a:xfrm>
          <a:prstGeom prst="rect">
            <a:avLst/>
          </a:prstGeom>
          <a:noFill/>
        </p:spPr>
        <p:txBody>
          <a:bodyPr wrap="square" rtlCol="0">
            <a:spAutoFit/>
          </a:bodyPr>
          <a:lstStyle/>
          <a:p>
            <a:r>
              <a:rPr lang="en-US" sz="2400" dirty="0" smtClean="0"/>
              <a:t>The mind cannot distinguish between what is “ real”  and something “  vividly imagined.”.. And it can only grasp the image you speak about .. It can’t NOT think about something. </a:t>
            </a:r>
          </a:p>
          <a:p>
            <a:r>
              <a:rPr lang="en-US" sz="2000" dirty="0" smtClean="0"/>
              <a:t>	Ex  Don’t think about the Eiffel Tower</a:t>
            </a:r>
          </a:p>
          <a:p>
            <a:r>
              <a:rPr lang="en-US" sz="2000" dirty="0" smtClean="0"/>
              <a:t>	So don’t tell an athlete .. “ Don’t hit the ball that way.”</a:t>
            </a:r>
          </a:p>
          <a:p>
            <a:r>
              <a:rPr lang="en-US" sz="2000" dirty="0" smtClean="0"/>
              <a:t>	Or children .. “ Don’t play in the street.”</a:t>
            </a:r>
          </a:p>
          <a:p>
            <a:r>
              <a:rPr lang="en-US" sz="2000" dirty="0" smtClean="0"/>
              <a:t>	Or a Shaklee business partner … “ Don’t talk so much…Don’t be so 		shy… Don’t be so nervous… Don’t  _______</a:t>
            </a:r>
          </a:p>
          <a:p>
            <a:endParaRPr lang="en-US" sz="1000" dirty="0"/>
          </a:p>
          <a:p>
            <a:r>
              <a:rPr lang="en-US" sz="2400" dirty="0" smtClean="0"/>
              <a:t>Instead – always paint the picture for your children, for your business partners, for yourself …  of the behavior we want. 														Barb/Jo</a:t>
            </a:r>
          </a:p>
          <a:p>
            <a:endParaRPr lang="en-US" dirty="0"/>
          </a:p>
        </p:txBody>
      </p:sp>
      <p:pic>
        <p:nvPicPr>
          <p:cNvPr id="5" name="Picture 1" descr="12083681_770162546714_628109826_n (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9276" y="108452"/>
            <a:ext cx="1826416" cy="216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3086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l="-47265" r="-47265"/>
          <a:stretch>
            <a:fillRect/>
          </a:stretch>
        </p:blipFill>
        <p:spPr>
          <a:xfrm>
            <a:off x="-889628" y="1498774"/>
            <a:ext cx="4565366" cy="2022301"/>
          </a:xfrm>
        </p:spPr>
      </p:pic>
      <p:pic>
        <p:nvPicPr>
          <p:cNvPr id="5" name="Picture 4"/>
          <p:cNvPicPr>
            <a:picLocks noChangeAspect="1"/>
          </p:cNvPicPr>
          <p:nvPr/>
        </p:nvPicPr>
        <p:blipFill>
          <a:blip r:embed="rId4"/>
          <a:stretch>
            <a:fillRect/>
          </a:stretch>
        </p:blipFill>
        <p:spPr>
          <a:xfrm>
            <a:off x="2912533" y="1474457"/>
            <a:ext cx="2523067" cy="1600183"/>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3620352127"/>
              </p:ext>
            </p:extLst>
          </p:nvPr>
        </p:nvGraphicFramePr>
        <p:xfrm>
          <a:off x="6816900" y="745067"/>
          <a:ext cx="1930400" cy="2329574"/>
        </p:xfrm>
        <a:graphic>
          <a:graphicData uri="http://schemas.openxmlformats.org/presentationml/2006/ole">
            <mc:AlternateContent xmlns:mc="http://schemas.openxmlformats.org/markup-compatibility/2006">
              <mc:Choice xmlns:v="urn:schemas-microsoft-com:vml" Requires="v">
                <p:oleObj spid="_x0000_s1186" name="Document" r:id="rId6" imgW="1930400" imgH="2616200" progId="Word.Document.12">
                  <p:embed/>
                </p:oleObj>
              </mc:Choice>
              <mc:Fallback>
                <p:oleObj name="Document" r:id="rId6" imgW="1930400" imgH="2616200" progId="Word.Document.12">
                  <p:embed/>
                  <p:pic>
                    <p:nvPicPr>
                      <p:cNvPr id="0" name=""/>
                      <p:cNvPicPr/>
                      <p:nvPr/>
                    </p:nvPicPr>
                    <p:blipFill>
                      <a:blip r:embed="rId7"/>
                      <a:stretch>
                        <a:fillRect/>
                      </a:stretch>
                    </p:blipFill>
                    <p:spPr>
                      <a:xfrm>
                        <a:off x="6816900" y="745067"/>
                        <a:ext cx="1930400" cy="2329574"/>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582520295"/>
              </p:ext>
            </p:extLst>
          </p:nvPr>
        </p:nvGraphicFramePr>
        <p:xfrm>
          <a:off x="470663" y="4436532"/>
          <a:ext cx="2509604" cy="1665251"/>
        </p:xfrm>
        <a:graphic>
          <a:graphicData uri="http://schemas.openxmlformats.org/presentationml/2006/ole">
            <mc:AlternateContent xmlns:mc="http://schemas.openxmlformats.org/markup-compatibility/2006">
              <mc:Choice xmlns:v="urn:schemas-microsoft-com:vml" Requires="v">
                <p:oleObj spid="_x0000_s1187" name="Document" r:id="rId9" imgW="2717800" imgH="1803400" progId="Word.Document.12">
                  <p:embed/>
                </p:oleObj>
              </mc:Choice>
              <mc:Fallback>
                <p:oleObj name="Document" r:id="rId9" imgW="2717800" imgH="1803400" progId="Word.Document.12">
                  <p:embed/>
                  <p:pic>
                    <p:nvPicPr>
                      <p:cNvPr id="0" name=""/>
                      <p:cNvPicPr/>
                      <p:nvPr/>
                    </p:nvPicPr>
                    <p:blipFill>
                      <a:blip r:embed="rId10"/>
                      <a:stretch>
                        <a:fillRect/>
                      </a:stretch>
                    </p:blipFill>
                    <p:spPr>
                      <a:xfrm>
                        <a:off x="470663" y="4436532"/>
                        <a:ext cx="2509604" cy="1665251"/>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917458541"/>
              </p:ext>
            </p:extLst>
          </p:nvPr>
        </p:nvGraphicFramePr>
        <p:xfrm>
          <a:off x="3381675" y="3521075"/>
          <a:ext cx="2701625" cy="1808914"/>
        </p:xfrm>
        <a:graphic>
          <a:graphicData uri="http://schemas.openxmlformats.org/presentationml/2006/ole">
            <mc:AlternateContent xmlns:mc="http://schemas.openxmlformats.org/markup-compatibility/2006">
              <mc:Choice xmlns:v="urn:schemas-microsoft-com:vml" Requires="v">
                <p:oleObj spid="_x0000_s1188" name="Document" r:id="rId12" imgW="2921000" imgH="1955800" progId="Word.Document.12">
                  <p:embed/>
                </p:oleObj>
              </mc:Choice>
              <mc:Fallback>
                <p:oleObj name="Document" r:id="rId12" imgW="2921000" imgH="1955800" progId="Word.Document.12">
                  <p:embed/>
                  <p:pic>
                    <p:nvPicPr>
                      <p:cNvPr id="0" name=""/>
                      <p:cNvPicPr/>
                      <p:nvPr/>
                    </p:nvPicPr>
                    <p:blipFill>
                      <a:blip r:embed="rId13"/>
                      <a:stretch>
                        <a:fillRect/>
                      </a:stretch>
                    </p:blipFill>
                    <p:spPr>
                      <a:xfrm>
                        <a:off x="3381675" y="3521075"/>
                        <a:ext cx="2701625" cy="1808914"/>
                      </a:xfrm>
                      <a:prstGeom prst="rect">
                        <a:avLst/>
                      </a:prstGeom>
                    </p:spPr>
                  </p:pic>
                </p:oleObj>
              </mc:Fallback>
            </mc:AlternateContent>
          </a:graphicData>
        </a:graphic>
      </p:graphicFrame>
      <p:pic>
        <p:nvPicPr>
          <p:cNvPr id="1025" name="Picture 1" descr="10682376_10204631150931434_1832010059361378847_o"/>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45260" y="3212973"/>
            <a:ext cx="2678607" cy="1879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79422" y="167415"/>
            <a:ext cx="6065838" cy="1077218"/>
          </a:xfrm>
          <a:prstGeom prst="rect">
            <a:avLst/>
          </a:prstGeom>
        </p:spPr>
        <p:txBody>
          <a:bodyPr wrap="square">
            <a:spAutoFit/>
          </a:bodyPr>
          <a:lstStyle/>
          <a:p>
            <a:pPr algn="ctr"/>
            <a:r>
              <a:rPr lang="en-US" sz="3200" dirty="0"/>
              <a:t>Big </a:t>
            </a:r>
            <a:r>
              <a:rPr lang="en-US" sz="3200" dirty="0" smtClean="0"/>
              <a:t>way </a:t>
            </a:r>
            <a:r>
              <a:rPr lang="en-US" sz="3200" dirty="0"/>
              <a:t>to </a:t>
            </a:r>
            <a:r>
              <a:rPr lang="en-US" sz="3200" dirty="0" smtClean="0"/>
              <a:t>display </a:t>
            </a:r>
            <a:r>
              <a:rPr lang="en-US" sz="3200" dirty="0"/>
              <a:t>your </a:t>
            </a:r>
            <a:r>
              <a:rPr lang="en-US" sz="3200" dirty="0" smtClean="0"/>
              <a:t>goals </a:t>
            </a:r>
            <a:r>
              <a:rPr lang="en-US" sz="3200" dirty="0"/>
              <a:t>all at </a:t>
            </a:r>
            <a:r>
              <a:rPr lang="en-US" sz="3200" dirty="0" smtClean="0"/>
              <a:t>once	-- a</a:t>
            </a:r>
            <a:r>
              <a:rPr lang="en-US" sz="3200" dirty="0"/>
              <a:t> </a:t>
            </a:r>
            <a:r>
              <a:rPr lang="en-US" sz="3200" dirty="0" smtClean="0"/>
              <a:t>Dream </a:t>
            </a:r>
            <a:r>
              <a:rPr lang="en-US" sz="3200" dirty="0"/>
              <a:t>Board</a:t>
            </a:r>
          </a:p>
        </p:txBody>
      </p:sp>
      <p:sp>
        <p:nvSpPr>
          <p:cNvPr id="3" name="Title 2"/>
          <p:cNvSpPr>
            <a:spLocks noGrp="1"/>
          </p:cNvSpPr>
          <p:nvPr>
            <p:ph type="title"/>
          </p:nvPr>
        </p:nvSpPr>
        <p:spPr>
          <a:xfrm>
            <a:off x="5544521" y="5687769"/>
            <a:ext cx="3483505" cy="990600"/>
          </a:xfrm>
          <a:solidFill>
            <a:schemeClr val="bg1"/>
          </a:solidFill>
          <a:ln>
            <a:solidFill>
              <a:schemeClr val="accent5">
                <a:lumMod val="75000"/>
              </a:schemeClr>
            </a:solidFill>
          </a:ln>
        </p:spPr>
        <p:txBody>
          <a:bodyPr>
            <a:normAutofit/>
          </a:bodyPr>
          <a:lstStyle/>
          <a:p>
            <a:r>
              <a:rPr lang="en-US" sz="2800" dirty="0" smtClean="0"/>
              <a:t>Becky’s Dream Board 2015</a:t>
            </a:r>
            <a:endParaRPr lang="en-US" sz="2800" dirty="0"/>
          </a:p>
        </p:txBody>
      </p:sp>
      <p:sp>
        <p:nvSpPr>
          <p:cNvPr id="2" name="TextBox 1"/>
          <p:cNvSpPr txBox="1"/>
          <p:nvPr/>
        </p:nvSpPr>
        <p:spPr>
          <a:xfrm>
            <a:off x="179423" y="6141434"/>
            <a:ext cx="4070844" cy="369332"/>
          </a:xfrm>
          <a:prstGeom prst="rect">
            <a:avLst/>
          </a:prstGeom>
          <a:noFill/>
        </p:spPr>
        <p:txBody>
          <a:bodyPr wrap="square" rtlCol="0">
            <a:spAutoFit/>
          </a:bodyPr>
          <a:lstStyle/>
          <a:p>
            <a:r>
              <a:rPr lang="en-US" dirty="0" smtClean="0"/>
              <a:t>Time freedom to be with aging parents</a:t>
            </a:r>
            <a:endParaRPr lang="en-US" dirty="0"/>
          </a:p>
        </p:txBody>
      </p:sp>
      <p:sp>
        <p:nvSpPr>
          <p:cNvPr id="6" name="TextBox 5"/>
          <p:cNvSpPr txBox="1"/>
          <p:nvPr/>
        </p:nvSpPr>
        <p:spPr>
          <a:xfrm>
            <a:off x="330200" y="3521075"/>
            <a:ext cx="2497667" cy="369332"/>
          </a:xfrm>
          <a:prstGeom prst="rect">
            <a:avLst/>
          </a:prstGeom>
          <a:noFill/>
        </p:spPr>
        <p:txBody>
          <a:bodyPr wrap="square" rtlCol="0">
            <a:spAutoFit/>
          </a:bodyPr>
          <a:lstStyle/>
          <a:p>
            <a:r>
              <a:rPr lang="en-US" dirty="0" smtClean="0"/>
              <a:t>College graduations X 3</a:t>
            </a:r>
            <a:endParaRPr lang="en-US" dirty="0"/>
          </a:p>
        </p:txBody>
      </p:sp>
      <p:sp>
        <p:nvSpPr>
          <p:cNvPr id="8" name="TextBox 7"/>
          <p:cNvSpPr txBox="1"/>
          <p:nvPr/>
        </p:nvSpPr>
        <p:spPr>
          <a:xfrm>
            <a:off x="3251200" y="5329989"/>
            <a:ext cx="2994059" cy="646331"/>
          </a:xfrm>
          <a:prstGeom prst="rect">
            <a:avLst/>
          </a:prstGeom>
          <a:noFill/>
        </p:spPr>
        <p:txBody>
          <a:bodyPr wrap="square" rtlCol="0">
            <a:spAutoFit/>
          </a:bodyPr>
          <a:lstStyle/>
          <a:p>
            <a:r>
              <a:rPr lang="en-US" dirty="0" smtClean="0"/>
              <a:t>More time with Greg –bring him home from his job</a:t>
            </a:r>
            <a:endParaRPr lang="en-US" dirty="0"/>
          </a:p>
        </p:txBody>
      </p:sp>
      <p:sp>
        <p:nvSpPr>
          <p:cNvPr id="10" name="TextBox 9"/>
          <p:cNvSpPr txBox="1"/>
          <p:nvPr/>
        </p:nvSpPr>
        <p:spPr>
          <a:xfrm>
            <a:off x="2980267" y="3074641"/>
            <a:ext cx="2967567" cy="369332"/>
          </a:xfrm>
          <a:prstGeom prst="rect">
            <a:avLst/>
          </a:prstGeom>
          <a:noFill/>
        </p:spPr>
        <p:txBody>
          <a:bodyPr wrap="square" rtlCol="0">
            <a:spAutoFit/>
          </a:bodyPr>
          <a:lstStyle/>
          <a:p>
            <a:r>
              <a:rPr lang="en-US" dirty="0" smtClean="0"/>
              <a:t>Weddings X 3</a:t>
            </a:r>
            <a:endParaRPr lang="en-US" dirty="0"/>
          </a:p>
        </p:txBody>
      </p:sp>
      <p:sp>
        <p:nvSpPr>
          <p:cNvPr id="13" name="TextBox 12"/>
          <p:cNvSpPr txBox="1"/>
          <p:nvPr/>
        </p:nvSpPr>
        <p:spPr>
          <a:xfrm>
            <a:off x="6245260" y="4946669"/>
            <a:ext cx="2678607" cy="646331"/>
          </a:xfrm>
          <a:prstGeom prst="rect">
            <a:avLst/>
          </a:prstGeom>
          <a:solidFill>
            <a:schemeClr val="bg1"/>
          </a:solidFill>
          <a:ln>
            <a:solidFill>
              <a:schemeClr val="accent5">
                <a:lumMod val="75000"/>
              </a:schemeClr>
            </a:solidFill>
          </a:ln>
        </p:spPr>
        <p:txBody>
          <a:bodyPr wrap="square" rtlCol="0">
            <a:spAutoFit/>
          </a:bodyPr>
          <a:lstStyle/>
          <a:p>
            <a:r>
              <a:rPr lang="en-US" dirty="0" smtClean="0"/>
              <a:t>Freedom to visit college kids, married kids</a:t>
            </a:r>
            <a:endParaRPr lang="en-US" dirty="0"/>
          </a:p>
        </p:txBody>
      </p:sp>
      <p:sp>
        <p:nvSpPr>
          <p:cNvPr id="14" name="TextBox 13"/>
          <p:cNvSpPr txBox="1"/>
          <p:nvPr/>
        </p:nvSpPr>
        <p:spPr>
          <a:xfrm>
            <a:off x="6816900" y="592667"/>
            <a:ext cx="2106966" cy="646331"/>
          </a:xfrm>
          <a:prstGeom prst="rect">
            <a:avLst/>
          </a:prstGeom>
          <a:noFill/>
          <a:ln>
            <a:solidFill>
              <a:schemeClr val="accent5">
                <a:lumMod val="50000"/>
              </a:schemeClr>
            </a:solidFill>
          </a:ln>
        </p:spPr>
        <p:txBody>
          <a:bodyPr wrap="square" rtlCol="0">
            <a:spAutoFit/>
          </a:bodyPr>
          <a:lstStyle/>
          <a:p>
            <a:r>
              <a:rPr lang="en-US" dirty="0" smtClean="0"/>
              <a:t>Vacation home with a porch swing</a:t>
            </a:r>
            <a:endParaRPr lang="en-US" dirty="0"/>
          </a:p>
        </p:txBody>
      </p:sp>
    </p:spTree>
    <p:extLst>
      <p:ext uri="{BB962C8B-B14F-4D97-AF65-F5344CB8AC3E}">
        <p14:creationId xmlns:p14="http://schemas.microsoft.com/office/powerpoint/2010/main" val="8152501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4275"/>
            <a:ext cx="4583785" cy="649592"/>
          </a:xfrm>
          <a:ln w="19050">
            <a:solidFill>
              <a:schemeClr val="accent5">
                <a:lumMod val="75000"/>
              </a:schemeClr>
            </a:solidFill>
          </a:ln>
        </p:spPr>
        <p:txBody>
          <a:bodyPr>
            <a:normAutofit/>
          </a:bodyPr>
          <a:lstStyle/>
          <a:p>
            <a:r>
              <a:rPr lang="en-US" sz="3600" b="1" i="1" dirty="0"/>
              <a:t>Where do I start?</a:t>
            </a:r>
            <a:r>
              <a:rPr lang="en-US" sz="3600" b="1" i="1" dirty="0" smtClean="0"/>
              <a:t>:</a:t>
            </a:r>
            <a:endParaRPr lang="en-US" sz="3600" dirty="0"/>
          </a:p>
        </p:txBody>
      </p:sp>
      <p:sp>
        <p:nvSpPr>
          <p:cNvPr id="3" name="Content Placeholder 2"/>
          <p:cNvSpPr>
            <a:spLocks noGrp="1"/>
          </p:cNvSpPr>
          <p:nvPr>
            <p:ph idx="1"/>
          </p:nvPr>
        </p:nvSpPr>
        <p:spPr>
          <a:xfrm>
            <a:off x="457200" y="1600201"/>
            <a:ext cx="7162800" cy="5037666"/>
          </a:xfrm>
        </p:spPr>
        <p:txBody>
          <a:bodyPr>
            <a:normAutofit fontScale="92500"/>
          </a:bodyPr>
          <a:lstStyle/>
          <a:p>
            <a:pPr marL="0" indent="0">
              <a:buNone/>
            </a:pPr>
            <a:r>
              <a:rPr lang="en-US" dirty="0" smtClean="0"/>
              <a:t>Five </a:t>
            </a:r>
            <a:r>
              <a:rPr lang="en-US" dirty="0"/>
              <a:t>important aspects of goal setting </a:t>
            </a:r>
            <a:r>
              <a:rPr lang="en-US" dirty="0" smtClean="0"/>
              <a:t>				and </a:t>
            </a:r>
            <a:r>
              <a:rPr lang="en-US" dirty="0"/>
              <a:t>creating a plan:</a:t>
            </a:r>
          </a:p>
          <a:p>
            <a:endParaRPr lang="en-US" sz="900" dirty="0"/>
          </a:p>
          <a:p>
            <a:pPr marL="0" indent="0">
              <a:buNone/>
            </a:pPr>
            <a:r>
              <a:rPr lang="en-US" dirty="0"/>
              <a:t>1</a:t>
            </a:r>
            <a:r>
              <a:rPr lang="en-US" sz="3000" dirty="0"/>
              <a:t>.  Write the goal and plan down on paper.</a:t>
            </a:r>
          </a:p>
          <a:p>
            <a:pPr marL="0" indent="0">
              <a:buNone/>
            </a:pPr>
            <a:r>
              <a:rPr lang="en-US" sz="3000" dirty="0"/>
              <a:t>2.  Be sure your goal and plan can be measured.</a:t>
            </a:r>
          </a:p>
          <a:p>
            <a:pPr marL="0" lvl="0" indent="0">
              <a:buNone/>
            </a:pPr>
            <a:r>
              <a:rPr lang="en-US" sz="3000" dirty="0" smtClean="0"/>
              <a:t>3. Fit </a:t>
            </a:r>
            <a:r>
              <a:rPr lang="en-US" sz="3000" dirty="0"/>
              <a:t>your plan’s activities into your schedule. </a:t>
            </a:r>
          </a:p>
          <a:p>
            <a:pPr marL="0" indent="0">
              <a:buNone/>
            </a:pPr>
            <a:r>
              <a:rPr lang="en-US" sz="3000" dirty="0" smtClean="0"/>
              <a:t>4.  </a:t>
            </a:r>
            <a:r>
              <a:rPr lang="en-US" sz="3000" dirty="0"/>
              <a:t>Commit to reaching your goal, regardless of </a:t>
            </a:r>
            <a:r>
              <a:rPr lang="en-US" sz="3000" dirty="0" smtClean="0"/>
              <a:t>	what 	circumstances </a:t>
            </a:r>
            <a:r>
              <a:rPr lang="en-US" sz="3000" dirty="0"/>
              <a:t>may challenge you.</a:t>
            </a:r>
          </a:p>
          <a:p>
            <a:pPr marL="0" indent="0">
              <a:buNone/>
            </a:pPr>
            <a:r>
              <a:rPr lang="en-US" sz="3000" smtClean="0"/>
              <a:t>5. </a:t>
            </a:r>
            <a:r>
              <a:rPr lang="en-US" sz="3000" dirty="0"/>
              <a:t>Take action.</a:t>
            </a:r>
          </a:p>
          <a:p>
            <a:pPr marL="0" indent="0">
              <a:buNone/>
            </a:pPr>
            <a:r>
              <a:rPr lang="en-US" dirty="0"/>
              <a:t> </a:t>
            </a:r>
            <a:r>
              <a:rPr lang="en-US" dirty="0" smtClean="0"/>
              <a:t>												</a:t>
            </a:r>
            <a:r>
              <a:rPr lang="en-US" sz="2100" dirty="0" smtClean="0"/>
              <a:t>Becky</a:t>
            </a:r>
            <a:endParaRPr lang="en-US" sz="2100" dirty="0"/>
          </a:p>
          <a:p>
            <a:pPr marL="0" indent="0">
              <a:buNone/>
            </a:pPr>
            <a:endParaRPr lang="en-US" dirty="0"/>
          </a:p>
        </p:txBody>
      </p:sp>
      <p:pic>
        <p:nvPicPr>
          <p:cNvPr id="4" name="Picture 3" descr="francine goals and affirm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3223" y="323599"/>
            <a:ext cx="2310712" cy="272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9587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 – Do – </a:t>
            </a:r>
            <a:r>
              <a:rPr lang="en-US" dirty="0" smtClean="0"/>
              <a:t>Have</a:t>
            </a:r>
            <a:endParaRPr lang="en-US" dirty="0"/>
          </a:p>
        </p:txBody>
      </p:sp>
      <p:pic>
        <p:nvPicPr>
          <p:cNvPr id="4" name="Content Placeholder 3"/>
          <p:cNvPicPr>
            <a:picLocks noGrp="1" noChangeAspect="1"/>
          </p:cNvPicPr>
          <p:nvPr>
            <p:ph idx="1"/>
          </p:nvPr>
        </p:nvPicPr>
        <p:blipFill>
          <a:blip r:embed="rId2"/>
          <a:srcRect l="-18279" r="-18279"/>
          <a:stretch>
            <a:fillRect/>
          </a:stretch>
        </p:blipFill>
        <p:spPr>
          <a:xfrm>
            <a:off x="-626533" y="1572596"/>
            <a:ext cx="6519333" cy="3558203"/>
          </a:xfrm>
        </p:spPr>
      </p:pic>
      <p:pic>
        <p:nvPicPr>
          <p:cNvPr id="5" name="Content Placeholder 3"/>
          <p:cNvPicPr>
            <a:picLocks noChangeAspect="1"/>
          </p:cNvPicPr>
          <p:nvPr/>
        </p:nvPicPr>
        <p:blipFill>
          <a:blip r:embed="rId3"/>
          <a:srcRect l="-40915" r="-40915"/>
          <a:stretch>
            <a:fillRect/>
          </a:stretch>
        </p:blipFill>
        <p:spPr>
          <a:xfrm>
            <a:off x="3928533" y="3199796"/>
            <a:ext cx="6282266" cy="3455004"/>
          </a:xfrm>
          <a:prstGeom prst="rect">
            <a:avLst/>
          </a:prstGeom>
        </p:spPr>
      </p:pic>
      <p:sp>
        <p:nvSpPr>
          <p:cNvPr id="3" name="TextBox 2"/>
          <p:cNvSpPr txBox="1"/>
          <p:nvPr/>
        </p:nvSpPr>
        <p:spPr>
          <a:xfrm>
            <a:off x="2002971" y="5721531"/>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246623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195" y="469558"/>
            <a:ext cx="6746790" cy="914399"/>
          </a:xfrm>
          <a:ln w="19050">
            <a:solidFill>
              <a:schemeClr val="accent6">
                <a:lumMod val="60000"/>
                <a:lumOff val="40000"/>
              </a:schemeClr>
            </a:solidFill>
          </a:ln>
        </p:spPr>
        <p:txBody>
          <a:bodyPr>
            <a:normAutofit/>
          </a:bodyPr>
          <a:lstStyle/>
          <a:p>
            <a:pPr lvl="0"/>
            <a:r>
              <a:rPr lang="en-US" sz="3200" b="1" dirty="0" smtClean="0"/>
              <a:t> 1. Write </a:t>
            </a:r>
            <a:r>
              <a:rPr lang="en-US" sz="3200" b="1" dirty="0"/>
              <a:t>down your </a:t>
            </a:r>
            <a:r>
              <a:rPr lang="en-US" sz="3200" b="1" dirty="0" smtClean="0"/>
              <a:t>goals with a plan</a:t>
            </a:r>
            <a:endParaRPr lang="en-US" sz="3200" dirty="0"/>
          </a:p>
        </p:txBody>
      </p:sp>
      <p:sp>
        <p:nvSpPr>
          <p:cNvPr id="3" name="Content Placeholder 2"/>
          <p:cNvSpPr>
            <a:spLocks noGrp="1"/>
          </p:cNvSpPr>
          <p:nvPr>
            <p:ph idx="1"/>
          </p:nvPr>
        </p:nvSpPr>
        <p:spPr/>
        <p:txBody>
          <a:bodyPr>
            <a:normAutofit fontScale="77500" lnSpcReduction="20000"/>
          </a:bodyPr>
          <a:lstStyle/>
          <a:p>
            <a:r>
              <a:rPr lang="en-US" dirty="0"/>
              <a:t>Take the time to write down your goals and plan.  </a:t>
            </a:r>
          </a:p>
          <a:p>
            <a:r>
              <a:rPr lang="en-US" dirty="0"/>
              <a:t>What’s always included in a Shaklee plan?</a:t>
            </a:r>
          </a:p>
          <a:p>
            <a:pPr lvl="0"/>
            <a:r>
              <a:rPr lang="en-US" dirty="0"/>
              <a:t>Who am I contacting about Shaklee?</a:t>
            </a:r>
          </a:p>
          <a:p>
            <a:pPr lvl="0"/>
            <a:r>
              <a:rPr lang="en-US" dirty="0"/>
              <a:t>What is their phone #?</a:t>
            </a:r>
          </a:p>
          <a:p>
            <a:pPr lvl="0"/>
            <a:r>
              <a:rPr lang="en-US" dirty="0"/>
              <a:t>When am I calling them?</a:t>
            </a:r>
          </a:p>
          <a:p>
            <a:pPr lvl="0"/>
            <a:r>
              <a:rPr lang="en-US" dirty="0"/>
              <a:t>What am I calling them about?  </a:t>
            </a:r>
          </a:p>
          <a:p>
            <a:pPr lvl="0"/>
            <a:r>
              <a:rPr lang="en-US" dirty="0"/>
              <a:t>Individual appointment</a:t>
            </a:r>
          </a:p>
          <a:p>
            <a:pPr lvl="0"/>
            <a:r>
              <a:rPr lang="en-US" dirty="0"/>
              <a:t>Group event</a:t>
            </a:r>
          </a:p>
          <a:p>
            <a:pPr lvl="0"/>
            <a:r>
              <a:rPr lang="en-US" dirty="0"/>
              <a:t>Follow Up</a:t>
            </a:r>
          </a:p>
          <a:p>
            <a:pPr lvl="0"/>
            <a:r>
              <a:rPr lang="en-US" dirty="0"/>
              <a:t>Health story calls</a:t>
            </a:r>
          </a:p>
          <a:p>
            <a:pPr marL="0" indent="0">
              <a:buNone/>
            </a:pPr>
            <a:r>
              <a:rPr lang="en-US" dirty="0" smtClean="0"/>
              <a:t>							Francine</a:t>
            </a:r>
            <a:endParaRPr lang="en-US" dirty="0"/>
          </a:p>
        </p:txBody>
      </p:sp>
      <p:pic>
        <p:nvPicPr>
          <p:cNvPr id="5" name="Picture 4" descr="http://www.thecreativepenn.com/wp-content/uploads/2013/01/bigstockGoal.jpg"/>
          <p:cNvPicPr/>
          <p:nvPr/>
        </p:nvPicPr>
        <p:blipFill>
          <a:blip r:embed="rId2">
            <a:extLst>
              <a:ext uri="{28A0092B-C50C-407E-A947-70E740481C1C}">
                <a14:useLocalDpi xmlns:a14="http://schemas.microsoft.com/office/drawing/2010/main" val="0"/>
              </a:ext>
            </a:extLst>
          </a:blip>
          <a:srcRect/>
          <a:stretch>
            <a:fillRect/>
          </a:stretch>
        </p:blipFill>
        <p:spPr bwMode="auto">
          <a:xfrm>
            <a:off x="5492067" y="3805880"/>
            <a:ext cx="3503652" cy="2792627"/>
          </a:xfrm>
          <a:prstGeom prst="rect">
            <a:avLst/>
          </a:prstGeom>
          <a:noFill/>
          <a:ln>
            <a:noFill/>
          </a:ln>
        </p:spPr>
      </p:pic>
      <p:pic>
        <p:nvPicPr>
          <p:cNvPr id="2050" name="Picture 2" descr="http://www.profilewingman.com/wp-content/uploads/2013/06/go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775" y="1842250"/>
            <a:ext cx="1622124" cy="1622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7610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411" y="558844"/>
            <a:ext cx="8229600" cy="602691"/>
          </a:xfrm>
          <a:ln w="28575">
            <a:solidFill>
              <a:schemeClr val="accent2"/>
            </a:solidFill>
          </a:ln>
        </p:spPr>
        <p:txBody>
          <a:bodyPr>
            <a:normAutofit fontScale="90000"/>
          </a:bodyPr>
          <a:lstStyle/>
          <a:p>
            <a:pPr lvl="0"/>
            <a:r>
              <a:rPr lang="en-US" sz="3200" b="1" dirty="0" smtClean="0"/>
              <a:t/>
            </a:r>
            <a:br>
              <a:rPr lang="en-US" sz="3200" b="1" dirty="0" smtClean="0"/>
            </a:br>
            <a:r>
              <a:rPr lang="en-US" sz="3200" b="1" dirty="0" smtClean="0"/>
              <a:t>2.  Be </a:t>
            </a:r>
            <a:r>
              <a:rPr lang="en-US" sz="3200" b="1" dirty="0"/>
              <a:t>sure your </a:t>
            </a:r>
            <a:r>
              <a:rPr lang="en-US" sz="3200" b="1" dirty="0" smtClean="0"/>
              <a:t>goals </a:t>
            </a:r>
            <a:r>
              <a:rPr lang="en-US" sz="3200" b="1" dirty="0"/>
              <a:t>and plan can be measured.  </a:t>
            </a:r>
            <a:r>
              <a:rPr lang="en-US" sz="3200" dirty="0"/>
              <a:t/>
            </a:r>
            <a:br>
              <a:rPr lang="en-US" sz="3200" dirty="0"/>
            </a:br>
            <a:endParaRPr lang="en-US" sz="3200" dirty="0"/>
          </a:p>
        </p:txBody>
      </p:sp>
      <p:sp>
        <p:nvSpPr>
          <p:cNvPr id="3" name="Content Placeholder 2"/>
          <p:cNvSpPr>
            <a:spLocks noGrp="1"/>
          </p:cNvSpPr>
          <p:nvPr>
            <p:ph idx="1"/>
          </p:nvPr>
        </p:nvSpPr>
        <p:spPr>
          <a:xfrm>
            <a:off x="457200" y="1303639"/>
            <a:ext cx="4213654" cy="5653215"/>
          </a:xfrm>
        </p:spPr>
        <p:txBody>
          <a:bodyPr>
            <a:normAutofit fontScale="92500" lnSpcReduction="20000"/>
          </a:bodyPr>
          <a:lstStyle/>
          <a:p>
            <a:pPr lvl="0"/>
            <a:r>
              <a:rPr lang="en-US" sz="2600" dirty="0"/>
              <a:t>Will you be able to clearly tell when it has </a:t>
            </a:r>
            <a:r>
              <a:rPr lang="en-US" sz="2600" dirty="0" smtClean="0"/>
              <a:t>been </a:t>
            </a:r>
            <a:r>
              <a:rPr lang="en-US" sz="2600" dirty="0"/>
              <a:t>accomplished?   </a:t>
            </a:r>
          </a:p>
          <a:p>
            <a:pPr lvl="0"/>
            <a:r>
              <a:rPr lang="en-US" sz="2600" dirty="0"/>
              <a:t>As you create your plan and move through your month, try to concentrate and measure activity, not results.  Focusing on results stresses out most people because they become frustrated or impatient if the results don’t meet their expectations.  </a:t>
            </a:r>
          </a:p>
          <a:p>
            <a:pPr lvl="0"/>
            <a:r>
              <a:rPr lang="en-US" sz="2600" dirty="0"/>
              <a:t>Instead, set a minimum standard of activity goals and focus on completing them</a:t>
            </a:r>
            <a:r>
              <a:rPr lang="en-US" sz="2600" dirty="0" smtClean="0"/>
              <a:t>.</a:t>
            </a:r>
          </a:p>
          <a:p>
            <a:pPr marL="0" lvl="0" indent="0">
              <a:buNone/>
            </a:pPr>
            <a:r>
              <a:rPr lang="en-US" sz="2400" dirty="0"/>
              <a:t>	</a:t>
            </a:r>
            <a:r>
              <a:rPr lang="en-US" sz="2400" dirty="0" smtClean="0"/>
              <a:t>													</a:t>
            </a:r>
            <a:r>
              <a:rPr lang="en-US" sz="1800" dirty="0" smtClean="0"/>
              <a:t>Francine</a:t>
            </a:r>
            <a:endParaRPr lang="en-US" sz="1800" dirty="0"/>
          </a:p>
          <a:p>
            <a:endParaRPr lang="en-US" sz="2400" dirty="0"/>
          </a:p>
        </p:txBody>
      </p:sp>
      <p:sp>
        <p:nvSpPr>
          <p:cNvPr id="4" name="TextBox 3"/>
          <p:cNvSpPr txBox="1"/>
          <p:nvPr/>
        </p:nvSpPr>
        <p:spPr>
          <a:xfrm>
            <a:off x="5449330" y="1915297"/>
            <a:ext cx="3113902" cy="2585323"/>
          </a:xfrm>
          <a:prstGeom prst="rect">
            <a:avLst/>
          </a:prstGeom>
          <a:noFill/>
          <a:ln w="28575">
            <a:solidFill>
              <a:srgbClr val="00B0F0"/>
            </a:solidFill>
          </a:ln>
        </p:spPr>
        <p:txBody>
          <a:bodyPr wrap="square" rtlCol="0">
            <a:spAutoFit/>
          </a:bodyPr>
          <a:lstStyle/>
          <a:p>
            <a:r>
              <a:rPr lang="en-US" dirty="0"/>
              <a:t>Example of measurable activities:</a:t>
            </a:r>
          </a:p>
          <a:p>
            <a:pPr marL="285750" lvl="0" indent="-285750">
              <a:buFont typeface="Arial" panose="020B0604020202020204" pitchFamily="34" charset="0"/>
              <a:buChar char="•"/>
            </a:pPr>
            <a:r>
              <a:rPr lang="en-US" dirty="0"/>
              <a:t>How much time will I spend on Shaklee and when?</a:t>
            </a:r>
          </a:p>
          <a:p>
            <a:pPr marL="285750" lvl="0" indent="-285750">
              <a:buFont typeface="Arial" panose="020B0604020202020204" pitchFamily="34" charset="0"/>
              <a:buChar char="•"/>
            </a:pPr>
            <a:r>
              <a:rPr lang="en-US" dirty="0"/>
              <a:t>How many calls?  To invite, to follow up, to educate.</a:t>
            </a:r>
          </a:p>
          <a:p>
            <a:pPr marL="285750" lvl="0" indent="-285750">
              <a:buFont typeface="Arial" panose="020B0604020202020204" pitchFamily="34" charset="0"/>
              <a:buChar char="•"/>
            </a:pPr>
            <a:r>
              <a:rPr lang="en-US" dirty="0"/>
              <a:t>How many appointments and events?</a:t>
            </a:r>
          </a:p>
          <a:p>
            <a:pPr marL="285750" lvl="0" indent="-285750">
              <a:buFont typeface="Arial" panose="020B0604020202020204" pitchFamily="34" charset="0"/>
              <a:buChar char="•"/>
            </a:pPr>
            <a:r>
              <a:rPr lang="en-US" dirty="0"/>
              <a:t>How many new members?    </a:t>
            </a:r>
          </a:p>
        </p:txBody>
      </p:sp>
    </p:spTree>
    <p:extLst>
      <p:ext uri="{BB962C8B-B14F-4D97-AF65-F5344CB8AC3E}">
        <p14:creationId xmlns:p14="http://schemas.microsoft.com/office/powerpoint/2010/main" val="23800791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621" y="535319"/>
            <a:ext cx="7721599" cy="796922"/>
          </a:xfrm>
          <a:ln w="28575">
            <a:solidFill>
              <a:schemeClr val="tx2">
                <a:lumMod val="60000"/>
                <a:lumOff val="40000"/>
              </a:schemeClr>
            </a:solidFill>
          </a:ln>
        </p:spPr>
        <p:txBody>
          <a:bodyPr>
            <a:normAutofit fontScale="90000"/>
          </a:bodyPr>
          <a:lstStyle/>
          <a:p>
            <a:pPr lvl="0"/>
            <a:r>
              <a:rPr lang="en-US" sz="3200" b="1" dirty="0" smtClean="0"/>
              <a:t> 3.  Write the activities from your plan into </a:t>
            </a:r>
            <a:r>
              <a:rPr lang="en-US" sz="3200" b="1" dirty="0"/>
              <a:t>your </a:t>
            </a:r>
            <a:r>
              <a:rPr lang="en-US" sz="3200" b="1" dirty="0" smtClean="0"/>
              <a:t/>
            </a:r>
            <a:br>
              <a:rPr lang="en-US" sz="3200" b="1" dirty="0" smtClean="0"/>
            </a:br>
            <a:r>
              <a:rPr lang="en-US" sz="3200" b="1" dirty="0" smtClean="0"/>
              <a:t>day timer.</a:t>
            </a:r>
            <a:endParaRPr lang="en-US" sz="3200" dirty="0"/>
          </a:p>
        </p:txBody>
      </p:sp>
      <p:sp>
        <p:nvSpPr>
          <p:cNvPr id="3" name="Content Placeholder 2"/>
          <p:cNvSpPr>
            <a:spLocks noGrp="1"/>
          </p:cNvSpPr>
          <p:nvPr>
            <p:ph idx="1"/>
          </p:nvPr>
        </p:nvSpPr>
        <p:spPr>
          <a:xfrm>
            <a:off x="457200" y="1600201"/>
            <a:ext cx="6502400" cy="4525963"/>
          </a:xfrm>
        </p:spPr>
        <p:txBody>
          <a:bodyPr>
            <a:normAutofit/>
          </a:bodyPr>
          <a:lstStyle/>
          <a:p>
            <a:pPr lvl="0"/>
            <a:r>
              <a:rPr lang="en-US" sz="2400" dirty="0" smtClean="0"/>
              <a:t>Block </a:t>
            </a:r>
            <a:r>
              <a:rPr lang="en-US" sz="2400" dirty="0"/>
              <a:t>out “Shaklee time.”  Make it “non-negotiable” time.  </a:t>
            </a:r>
          </a:p>
          <a:p>
            <a:pPr lvl="0"/>
            <a:r>
              <a:rPr lang="en-US" sz="2400" dirty="0"/>
              <a:t>Understand “non-negotiable </a:t>
            </a:r>
            <a:r>
              <a:rPr lang="en-US" sz="2400" dirty="0" smtClean="0"/>
              <a:t>time” … whatever </a:t>
            </a:r>
            <a:r>
              <a:rPr lang="en-US" sz="2400" dirty="0"/>
              <a:t>is written down is a top priority.  You’re committed to fitting it in and doing it.  Usually, this requires shifting other things around.  </a:t>
            </a:r>
          </a:p>
          <a:p>
            <a:pPr lvl="0"/>
            <a:r>
              <a:rPr lang="en-US" sz="2400" dirty="0"/>
              <a:t>If doing your Shaklee plan is not a mental priority, it’ll continually be pushed aside.  </a:t>
            </a:r>
          </a:p>
          <a:p>
            <a:pPr marL="0" indent="0">
              <a:buNone/>
            </a:pPr>
            <a:r>
              <a:rPr lang="en-US" sz="2400" dirty="0"/>
              <a:t> </a:t>
            </a:r>
            <a:r>
              <a:rPr lang="en-US" sz="2400" dirty="0" smtClean="0"/>
              <a:t>									</a:t>
            </a:r>
            <a:r>
              <a:rPr lang="en-US" sz="1800" dirty="0" smtClean="0"/>
              <a:t>Becky</a:t>
            </a:r>
            <a:endParaRPr lang="en-US" sz="1800" dirty="0"/>
          </a:p>
          <a:p>
            <a:endParaRPr lang="en-US" sz="2400" dirty="0"/>
          </a:p>
        </p:txBody>
      </p:sp>
      <p:pic>
        <p:nvPicPr>
          <p:cNvPr id="4" name="Content Placeholder 3"/>
          <p:cNvPicPr>
            <a:picLocks noChangeAspect="1"/>
          </p:cNvPicPr>
          <p:nvPr/>
        </p:nvPicPr>
        <p:blipFill>
          <a:blip r:embed="rId2"/>
          <a:srcRect l="-40915" r="-40915"/>
          <a:stretch>
            <a:fillRect/>
          </a:stretch>
        </p:blipFill>
        <p:spPr>
          <a:xfrm>
            <a:off x="5706533" y="3352801"/>
            <a:ext cx="4279371" cy="3132666"/>
          </a:xfrm>
          <a:prstGeom prst="rect">
            <a:avLst/>
          </a:prstGeom>
        </p:spPr>
      </p:pic>
    </p:spTree>
    <p:extLst>
      <p:ext uri="{BB962C8B-B14F-4D97-AF65-F5344CB8AC3E}">
        <p14:creationId xmlns:p14="http://schemas.microsoft.com/office/powerpoint/2010/main" val="1478134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5"/>
            <a:ext cx="7886700" cy="971799"/>
          </a:xfrm>
        </p:spPr>
        <p:txBody>
          <a:bodyPr>
            <a:normAutofit/>
          </a:bodyPr>
          <a:lstStyle/>
          <a:p>
            <a:r>
              <a:rPr lang="en-US" sz="4000" b="1" dirty="0" smtClean="0"/>
              <a:t>Free Membership Options</a:t>
            </a:r>
            <a:endParaRPr lang="en-US" sz="4000" b="1" dirty="0"/>
          </a:p>
        </p:txBody>
      </p:sp>
      <p:sp>
        <p:nvSpPr>
          <p:cNvPr id="3" name="Content Placeholder 2"/>
          <p:cNvSpPr>
            <a:spLocks noGrp="1"/>
          </p:cNvSpPr>
          <p:nvPr>
            <p:ph idx="1"/>
          </p:nvPr>
        </p:nvSpPr>
        <p:spPr>
          <a:xfrm>
            <a:off x="307846" y="1336928"/>
            <a:ext cx="8207504" cy="5321421"/>
          </a:xfrm>
        </p:spPr>
        <p:txBody>
          <a:bodyPr>
            <a:normAutofit fontScale="92500"/>
          </a:bodyPr>
          <a:lstStyle/>
          <a:p>
            <a:pPr marL="514350" indent="-514350">
              <a:buFont typeface="+mj-lt"/>
              <a:buAutoNum type="arabicPeriod"/>
            </a:pPr>
            <a:r>
              <a:rPr lang="en-US" sz="2200" b="1" dirty="0" smtClean="0"/>
              <a:t>Life Strip  </a:t>
            </a:r>
            <a:r>
              <a:rPr lang="en-US" sz="2200" dirty="0" smtClean="0"/>
              <a:t>(114PV)</a:t>
            </a:r>
          </a:p>
          <a:p>
            <a:pPr marL="514350" indent="-514350">
              <a:buFont typeface="+mj-lt"/>
              <a:buAutoNum type="arabicPeriod"/>
            </a:pPr>
            <a:r>
              <a:rPr lang="en-US" sz="2200" b="1" dirty="0" err="1" smtClean="0"/>
              <a:t>Vitalizer</a:t>
            </a:r>
            <a:r>
              <a:rPr lang="en-US" sz="2200" b="1" dirty="0" smtClean="0"/>
              <a:t> </a:t>
            </a:r>
            <a:r>
              <a:rPr lang="en-US" sz="2200" dirty="0" smtClean="0"/>
              <a:t>(55PV)</a:t>
            </a:r>
          </a:p>
          <a:p>
            <a:pPr marL="514350" indent="-514350">
              <a:buFont typeface="+mj-lt"/>
              <a:buAutoNum type="arabicPeriod"/>
            </a:pPr>
            <a:r>
              <a:rPr lang="en-US" sz="2200" b="1" dirty="0" smtClean="0"/>
              <a:t>Life Plan </a:t>
            </a:r>
            <a:r>
              <a:rPr lang="en-US" sz="2200" dirty="0" smtClean="0"/>
              <a:t>( Life Shake &amp; Life Strip )	(166PV)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(111PV)</a:t>
            </a:r>
          </a:p>
          <a:p>
            <a:pPr marL="514350" indent="-514350">
              <a:buFont typeface="+mj-lt"/>
              <a:buAutoNum type="arabicPeriod"/>
            </a:pPr>
            <a:r>
              <a:rPr lang="en-US" sz="2200" b="1" dirty="0" smtClean="0"/>
              <a:t>Shaklee 180 Turnaround kit</a:t>
            </a:r>
            <a:r>
              <a:rPr lang="en-US" sz="2200" dirty="0" smtClean="0"/>
              <a:t> (172PV)</a:t>
            </a:r>
          </a:p>
          <a:p>
            <a:pPr marL="514350" indent="-514350">
              <a:buFont typeface="+mj-lt"/>
              <a:buAutoNum type="arabicPeriod"/>
            </a:pPr>
            <a:r>
              <a:rPr lang="en-US" sz="2200" b="1" dirty="0" smtClean="0"/>
              <a:t>Essentials Plan </a:t>
            </a:r>
            <a:r>
              <a:rPr lang="en-US" sz="2200" dirty="0" smtClean="0"/>
              <a:t>( Vita Lea 60,  (55PV)</a:t>
            </a:r>
          </a:p>
          <a:p>
            <a:pPr marL="514350" indent="-514350">
              <a:buFont typeface="+mj-lt"/>
              <a:buAutoNum type="arabicPeriod"/>
            </a:pPr>
            <a:r>
              <a:rPr lang="en-US" sz="2200" b="1" dirty="0" smtClean="0"/>
              <a:t>Get Clean Kit </a:t>
            </a:r>
            <a:r>
              <a:rPr lang="en-US" sz="2200" dirty="0" smtClean="0"/>
              <a:t>(50PV)</a:t>
            </a:r>
          </a:p>
          <a:p>
            <a:pPr marL="514350" indent="-514350">
              <a:buFont typeface="+mj-lt"/>
              <a:buAutoNum type="arabicPeriod"/>
            </a:pPr>
            <a:r>
              <a:rPr lang="en-US" sz="2200" b="1" dirty="0" smtClean="0"/>
              <a:t>Nutrition Therapy Skincare Kit </a:t>
            </a:r>
            <a:r>
              <a:rPr lang="en-US" sz="2200" dirty="0" smtClean="0"/>
              <a:t>(141PV)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endParaRPr lang="en-US" sz="2200" dirty="0" smtClean="0"/>
          </a:p>
          <a:p>
            <a:pPr marL="514350" indent="-514350">
              <a:buFont typeface="+mj-lt"/>
              <a:buAutoNum type="arabicPeriod"/>
            </a:pPr>
            <a:endParaRPr lang="en-US" sz="2200" dirty="0"/>
          </a:p>
        </p:txBody>
      </p:sp>
    </p:spTree>
    <p:extLst>
      <p:ext uri="{BB962C8B-B14F-4D97-AF65-F5344CB8AC3E}">
        <p14:creationId xmlns:p14="http://schemas.microsoft.com/office/powerpoint/2010/main" val="10763992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632" y="444845"/>
            <a:ext cx="7438768" cy="1143000"/>
          </a:xfrm>
          <a:ln w="28575">
            <a:solidFill>
              <a:schemeClr val="accent3">
                <a:lumMod val="75000"/>
              </a:schemeClr>
            </a:solidFill>
          </a:ln>
        </p:spPr>
        <p:txBody>
          <a:bodyPr>
            <a:normAutofit fontScale="90000"/>
          </a:bodyPr>
          <a:lstStyle/>
          <a:p>
            <a:r>
              <a:rPr lang="en-US" sz="3200" b="1" dirty="0" smtClean="0"/>
              <a:t/>
            </a:r>
            <a:br>
              <a:rPr lang="en-US" sz="3200" b="1" dirty="0" smtClean="0"/>
            </a:br>
            <a:r>
              <a:rPr lang="en-US" sz="3200" b="1" dirty="0" smtClean="0"/>
              <a:t>4. Commit </a:t>
            </a:r>
            <a:r>
              <a:rPr lang="en-US" sz="3200" b="1" dirty="0"/>
              <a:t>to reaching your goal, regardless </a:t>
            </a:r>
            <a:r>
              <a:rPr lang="en-US" sz="3200" b="1" dirty="0" smtClean="0"/>
              <a:t/>
            </a:r>
            <a:br>
              <a:rPr lang="en-US" sz="3200" b="1" dirty="0" smtClean="0"/>
            </a:br>
            <a:r>
              <a:rPr lang="en-US" sz="3200" b="1" dirty="0" smtClean="0"/>
              <a:t>of </a:t>
            </a:r>
            <a:r>
              <a:rPr lang="en-US" sz="3200" b="1" dirty="0"/>
              <a:t>what circumstances may challenge you.</a:t>
            </a:r>
            <a:r>
              <a:rPr lang="en-US" sz="3200" dirty="0"/>
              <a:t/>
            </a:r>
            <a:br>
              <a:rPr lang="en-US" sz="3200" dirty="0"/>
            </a:br>
            <a:endParaRPr lang="en-US" sz="3200" dirty="0"/>
          </a:p>
        </p:txBody>
      </p:sp>
      <p:sp>
        <p:nvSpPr>
          <p:cNvPr id="3" name="Content Placeholder 2"/>
          <p:cNvSpPr>
            <a:spLocks noGrp="1"/>
          </p:cNvSpPr>
          <p:nvPr>
            <p:ph idx="1"/>
          </p:nvPr>
        </p:nvSpPr>
        <p:spPr>
          <a:xfrm>
            <a:off x="333632" y="2027237"/>
            <a:ext cx="8229600" cy="4525963"/>
          </a:xfrm>
        </p:spPr>
        <p:txBody>
          <a:bodyPr>
            <a:normAutofit lnSpcReduction="10000"/>
          </a:bodyPr>
          <a:lstStyle/>
          <a:p>
            <a:pPr lvl="0"/>
            <a:r>
              <a:rPr lang="en-US" sz="2400" dirty="0"/>
              <a:t>Things always come up to challenge a goal.  Delays, </a:t>
            </a:r>
            <a:endParaRPr lang="en-US" sz="2400" dirty="0" smtClean="0"/>
          </a:p>
          <a:p>
            <a:pPr marL="0" lvl="0" indent="0">
              <a:buNone/>
            </a:pPr>
            <a:r>
              <a:rPr lang="en-US" sz="2400" dirty="0" smtClean="0"/>
              <a:t>obstacles</a:t>
            </a:r>
            <a:r>
              <a:rPr lang="en-US" sz="2400" dirty="0"/>
              <a:t>, unexpected family events, internal doubts </a:t>
            </a:r>
            <a:endParaRPr lang="en-US" sz="2400" dirty="0" smtClean="0"/>
          </a:p>
          <a:p>
            <a:pPr marL="0" lvl="0" indent="0">
              <a:buNone/>
            </a:pPr>
            <a:r>
              <a:rPr lang="en-US" sz="2400" dirty="0" smtClean="0"/>
              <a:t>and </a:t>
            </a:r>
            <a:r>
              <a:rPr lang="en-US" sz="2400" dirty="0"/>
              <a:t>fears, etc.  This is life.  </a:t>
            </a:r>
          </a:p>
          <a:p>
            <a:pPr lvl="0"/>
            <a:r>
              <a:rPr lang="en-US" sz="2400" dirty="0"/>
              <a:t>How you navigate yourself through these </a:t>
            </a:r>
            <a:endParaRPr lang="en-US" sz="2400" dirty="0" smtClean="0"/>
          </a:p>
          <a:p>
            <a:pPr marL="0" lvl="0" indent="0">
              <a:buNone/>
            </a:pPr>
            <a:r>
              <a:rPr lang="en-US" sz="2400" dirty="0" smtClean="0"/>
              <a:t>challenges </a:t>
            </a:r>
            <a:r>
              <a:rPr lang="en-US" sz="2400" dirty="0"/>
              <a:t>determines whether or not you reach your goal.  </a:t>
            </a:r>
          </a:p>
          <a:p>
            <a:pPr lvl="0"/>
            <a:r>
              <a:rPr lang="en-US" sz="2400" dirty="0"/>
              <a:t>When you’re truly committed to reaching your goal, delays and difficulties don’t derail you. </a:t>
            </a:r>
          </a:p>
          <a:p>
            <a:pPr lvl="0"/>
            <a:r>
              <a:rPr lang="en-US" sz="2400" dirty="0"/>
              <a:t>You may need to adjust your timeline, shift your strategy, and/or learn some new skills, but the vision of reaching your goal and your belief that you will reach it remains intact.  </a:t>
            </a:r>
            <a:endParaRPr lang="en-US" sz="2400" dirty="0" smtClean="0"/>
          </a:p>
          <a:p>
            <a:pPr marL="0" lvl="0" indent="0">
              <a:buNone/>
            </a:pPr>
            <a:r>
              <a:rPr lang="en-US" sz="2400" dirty="0"/>
              <a:t>	</a:t>
            </a:r>
            <a:r>
              <a:rPr lang="en-US" sz="2400" dirty="0" smtClean="0"/>
              <a:t>													</a:t>
            </a:r>
            <a:r>
              <a:rPr lang="en-US" sz="1800" dirty="0" smtClean="0"/>
              <a:t>Ashley</a:t>
            </a:r>
            <a:endParaRPr lang="en-US" sz="1800" dirty="0"/>
          </a:p>
          <a:p>
            <a:endParaRPr lang="en-US" sz="2400" dirty="0"/>
          </a:p>
        </p:txBody>
      </p:sp>
      <p:pic>
        <p:nvPicPr>
          <p:cNvPr id="4" name="Picture 3"/>
          <p:cNvPicPr>
            <a:picLocks noChangeAspect="1"/>
          </p:cNvPicPr>
          <p:nvPr/>
        </p:nvPicPr>
        <p:blipFill>
          <a:blip r:embed="rId2"/>
          <a:stretch>
            <a:fillRect/>
          </a:stretch>
        </p:blipFill>
        <p:spPr>
          <a:xfrm>
            <a:off x="7272579" y="1261076"/>
            <a:ext cx="1728461" cy="2413000"/>
          </a:xfrm>
          <a:prstGeom prst="rect">
            <a:avLst/>
          </a:prstGeom>
        </p:spPr>
      </p:pic>
    </p:spTree>
    <p:extLst>
      <p:ext uri="{BB962C8B-B14F-4D97-AF65-F5344CB8AC3E}">
        <p14:creationId xmlns:p14="http://schemas.microsoft.com/office/powerpoint/2010/main" val="30566440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9590" y="274638"/>
            <a:ext cx="3540234" cy="5851525"/>
          </a:xfrm>
        </p:spPr>
        <p:txBody>
          <a:bodyPr>
            <a:normAutofit/>
          </a:bodyPr>
          <a:lstStyle/>
          <a:p>
            <a:pPr algn="l"/>
            <a:r>
              <a:rPr lang="en-US" sz="2800" dirty="0" smtClean="0"/>
              <a:t>--Saving </a:t>
            </a:r>
            <a:r>
              <a:rPr lang="en-US" sz="2800" dirty="0"/>
              <a:t>a front row seat for your critics</a:t>
            </a:r>
            <a:br>
              <a:rPr lang="en-US" sz="2800" dirty="0"/>
            </a:br>
            <a:r>
              <a:rPr lang="en-US" sz="2800" dirty="0" smtClean="0"/>
              <a:t/>
            </a:r>
            <a:br>
              <a:rPr lang="en-US" sz="2800" dirty="0" smtClean="0"/>
            </a:br>
            <a:r>
              <a:rPr lang="en-US" sz="2800" dirty="0" smtClean="0"/>
              <a:t>-</a:t>
            </a:r>
            <a:r>
              <a:rPr lang="en-US" sz="2800" dirty="0"/>
              <a:t>Getting into the arena &amp; doing it naked</a:t>
            </a:r>
            <a:br>
              <a:rPr lang="en-US" sz="2800" dirty="0"/>
            </a:br>
            <a:r>
              <a:rPr lang="en-US" sz="2800" dirty="0" smtClean="0"/>
              <a:t/>
            </a:r>
            <a:br>
              <a:rPr lang="en-US" sz="2800" dirty="0" smtClean="0"/>
            </a:br>
            <a:r>
              <a:rPr lang="en-US" sz="2800" dirty="0" smtClean="0"/>
              <a:t>-</a:t>
            </a:r>
            <a:r>
              <a:rPr lang="en-US" sz="2800" dirty="0"/>
              <a:t>Rising beyond self-doubt &amp; fighting the fight of fights for our WHY</a:t>
            </a:r>
            <a:br>
              <a:rPr lang="en-US" sz="2800" dirty="0"/>
            </a:br>
            <a:r>
              <a:rPr lang="en-US" sz="2800" dirty="0" smtClean="0"/>
              <a:t>     </a:t>
            </a:r>
            <a:r>
              <a:rPr lang="en-US" sz="2800" dirty="0"/>
              <a:t>	</a:t>
            </a:r>
            <a:r>
              <a:rPr lang="en-US" sz="2800" dirty="0" smtClean="0"/>
              <a:t>				</a:t>
            </a:r>
            <a:r>
              <a:rPr lang="en-US" sz="1800" dirty="0" smtClean="0"/>
              <a:t>Ashley</a:t>
            </a:r>
            <a:endParaRPr lang="en-US" sz="1800" dirty="0"/>
          </a:p>
        </p:txBody>
      </p:sp>
      <p:pic>
        <p:nvPicPr>
          <p:cNvPr id="4" name="Content Placeholder 3"/>
          <p:cNvPicPr>
            <a:picLocks noGrp="1" noChangeAspect="1"/>
          </p:cNvPicPr>
          <p:nvPr>
            <p:ph idx="1"/>
          </p:nvPr>
        </p:nvPicPr>
        <p:blipFill>
          <a:blip r:embed="rId2"/>
          <a:srcRect l="-73340" r="-73340"/>
          <a:stretch>
            <a:fillRect/>
          </a:stretch>
        </p:blipFill>
        <p:spPr>
          <a:xfrm>
            <a:off x="-1447599" y="1330788"/>
            <a:ext cx="8229600" cy="4525963"/>
          </a:xfrm>
        </p:spPr>
      </p:pic>
    </p:spTree>
    <p:extLst>
      <p:ext uri="{BB962C8B-B14F-4D97-AF65-F5344CB8AC3E}">
        <p14:creationId xmlns:p14="http://schemas.microsoft.com/office/powerpoint/2010/main" val="36408805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3793067" cy="910694"/>
          </a:xfrm>
          <a:solidFill>
            <a:schemeClr val="accent5">
              <a:lumMod val="20000"/>
              <a:lumOff val="80000"/>
            </a:schemeClr>
          </a:solidFill>
          <a:ln w="28575">
            <a:solidFill>
              <a:schemeClr val="accent5">
                <a:lumMod val="60000"/>
                <a:lumOff val="40000"/>
              </a:schemeClr>
            </a:solidFill>
          </a:ln>
        </p:spPr>
        <p:txBody>
          <a:bodyPr>
            <a:normAutofit/>
          </a:bodyPr>
          <a:lstStyle/>
          <a:p>
            <a:r>
              <a:rPr lang="en-US" sz="3200" b="1" dirty="0" smtClean="0"/>
              <a:t> 5.  Take </a:t>
            </a:r>
            <a:r>
              <a:rPr lang="en-US" sz="3200" b="1" dirty="0"/>
              <a:t>action</a:t>
            </a:r>
            <a:r>
              <a:rPr lang="en-US" sz="3200" dirty="0"/>
              <a:t> </a:t>
            </a:r>
          </a:p>
        </p:txBody>
      </p:sp>
      <p:sp>
        <p:nvSpPr>
          <p:cNvPr id="3" name="Content Placeholder 2"/>
          <p:cNvSpPr>
            <a:spLocks noGrp="1"/>
          </p:cNvSpPr>
          <p:nvPr>
            <p:ph idx="1"/>
          </p:nvPr>
        </p:nvSpPr>
        <p:spPr>
          <a:xfrm>
            <a:off x="457200" y="1600201"/>
            <a:ext cx="7382933" cy="2412999"/>
          </a:xfrm>
        </p:spPr>
        <p:txBody>
          <a:bodyPr>
            <a:normAutofit/>
          </a:bodyPr>
          <a:lstStyle/>
          <a:p>
            <a:pPr lvl="0"/>
            <a:r>
              <a:rPr lang="en-US" sz="2400" dirty="0"/>
              <a:t>Action is what makes things happen.  </a:t>
            </a:r>
          </a:p>
          <a:p>
            <a:pPr lvl="0"/>
            <a:r>
              <a:rPr lang="en-US" sz="2400" dirty="0"/>
              <a:t>Without a plan, we often don’t take action.  </a:t>
            </a:r>
          </a:p>
          <a:p>
            <a:pPr lvl="0"/>
            <a:r>
              <a:rPr lang="en-US" sz="2400" dirty="0"/>
              <a:t>We think about doing something, so have the illusion of “doing” Shaklee all the time, but we’re really not.   Taking action helps you build confidence.</a:t>
            </a:r>
          </a:p>
          <a:p>
            <a:endParaRPr lang="en-US" sz="2400" dirty="0"/>
          </a:p>
        </p:txBody>
      </p:sp>
      <p:sp>
        <p:nvSpPr>
          <p:cNvPr id="5" name="Rectangle 4"/>
          <p:cNvSpPr/>
          <p:nvPr/>
        </p:nvSpPr>
        <p:spPr>
          <a:xfrm>
            <a:off x="457200" y="3755933"/>
            <a:ext cx="8229600" cy="2677656"/>
          </a:xfrm>
          <a:prstGeom prst="rect">
            <a:avLst/>
          </a:prstGeom>
        </p:spPr>
        <p:txBody>
          <a:bodyPr wrap="square">
            <a:spAutoFit/>
          </a:bodyPr>
          <a:lstStyle/>
          <a:p>
            <a:r>
              <a:rPr lang="en-US" sz="2400" dirty="0"/>
              <a:t>Tips on taking action:</a:t>
            </a:r>
          </a:p>
          <a:p>
            <a:r>
              <a:rPr lang="en-US" sz="2400" dirty="0"/>
              <a:t> </a:t>
            </a:r>
          </a:p>
          <a:p>
            <a:pPr marL="342900" lvl="0" indent="-342900">
              <a:buFont typeface="Wingdings" panose="05000000000000000000" pitchFamily="2" charset="2"/>
              <a:buChar char="ü"/>
            </a:pPr>
            <a:r>
              <a:rPr lang="en-US" sz="2400" dirty="0"/>
              <a:t>Do one thing at a time, one step at a time, one call at a time.  </a:t>
            </a:r>
          </a:p>
          <a:p>
            <a:pPr marL="342900" lvl="0" indent="-342900">
              <a:buFont typeface="Wingdings" panose="05000000000000000000" pitchFamily="2" charset="2"/>
              <a:buChar char="ü"/>
            </a:pPr>
            <a:r>
              <a:rPr lang="en-US" sz="2400" dirty="0"/>
              <a:t>Check things off so you feel like you’re making progress.</a:t>
            </a:r>
          </a:p>
          <a:p>
            <a:pPr marL="342900" lvl="0" indent="-342900">
              <a:buFont typeface="Wingdings" panose="05000000000000000000" pitchFamily="2" charset="2"/>
              <a:buChar char="ü"/>
            </a:pPr>
            <a:r>
              <a:rPr lang="en-US" sz="2400" dirty="0"/>
              <a:t>Be accountable to someone or a group of people.</a:t>
            </a:r>
          </a:p>
          <a:p>
            <a:pPr marL="342900" lvl="0" indent="-342900">
              <a:buFont typeface="Wingdings" panose="05000000000000000000" pitchFamily="2" charset="2"/>
              <a:buChar char="ü"/>
            </a:pPr>
            <a:r>
              <a:rPr lang="en-US" sz="2400" dirty="0"/>
              <a:t>Remember to focus on the activity, not on the result</a:t>
            </a:r>
            <a:r>
              <a:rPr lang="en-US" sz="2400" dirty="0" smtClean="0"/>
              <a:t>.</a:t>
            </a:r>
          </a:p>
          <a:p>
            <a:pPr lvl="0"/>
            <a:r>
              <a:rPr lang="en-US" sz="2400" dirty="0"/>
              <a:t>	</a:t>
            </a:r>
            <a:r>
              <a:rPr lang="en-US" sz="2400" dirty="0" smtClean="0"/>
              <a:t>														Becky</a:t>
            </a:r>
            <a:endParaRPr lang="en-US" sz="2400" dirty="0"/>
          </a:p>
        </p:txBody>
      </p:sp>
      <p:pic>
        <p:nvPicPr>
          <p:cNvPr id="6" name="Content Placeholder 3"/>
          <p:cNvPicPr>
            <a:picLocks noChangeAspect="1"/>
          </p:cNvPicPr>
          <p:nvPr/>
        </p:nvPicPr>
        <p:blipFill>
          <a:blip r:embed="rId2"/>
          <a:srcRect l="-10437" r="-10437"/>
          <a:stretch>
            <a:fillRect/>
          </a:stretch>
        </p:blipFill>
        <p:spPr>
          <a:xfrm>
            <a:off x="5537200" y="152400"/>
            <a:ext cx="3606799" cy="1953249"/>
          </a:xfrm>
          <a:prstGeom prst="rect">
            <a:avLst/>
          </a:prstGeom>
        </p:spPr>
      </p:pic>
    </p:spTree>
    <p:extLst>
      <p:ext uri="{BB962C8B-B14F-4D97-AF65-F5344CB8AC3E}">
        <p14:creationId xmlns:p14="http://schemas.microsoft.com/office/powerpoint/2010/main" val="409346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3793067" cy="605894"/>
          </a:xfrm>
          <a:solidFill>
            <a:schemeClr val="accent5">
              <a:lumMod val="40000"/>
              <a:lumOff val="60000"/>
            </a:schemeClr>
          </a:solidFill>
          <a:ln>
            <a:solidFill>
              <a:schemeClr val="accent5">
                <a:lumMod val="60000"/>
                <a:lumOff val="40000"/>
              </a:schemeClr>
            </a:solidFill>
          </a:ln>
        </p:spPr>
        <p:txBody>
          <a:bodyPr>
            <a:normAutofit/>
          </a:bodyPr>
          <a:lstStyle/>
          <a:p>
            <a:r>
              <a:rPr lang="en-US" sz="2800" dirty="0"/>
              <a:t>Monthly Action P</a:t>
            </a:r>
            <a:r>
              <a:rPr lang="en-US" sz="2800" dirty="0" smtClean="0"/>
              <a:t>lan </a:t>
            </a:r>
            <a:endParaRPr lang="en-US" sz="3200" dirty="0"/>
          </a:p>
        </p:txBody>
      </p:sp>
      <p:sp>
        <p:nvSpPr>
          <p:cNvPr id="3" name="Content Placeholder 2"/>
          <p:cNvSpPr>
            <a:spLocks noGrp="1"/>
          </p:cNvSpPr>
          <p:nvPr>
            <p:ph idx="1"/>
          </p:nvPr>
        </p:nvSpPr>
        <p:spPr>
          <a:xfrm>
            <a:off x="457201" y="1270000"/>
            <a:ext cx="4419600" cy="5232399"/>
          </a:xfrm>
        </p:spPr>
        <p:txBody>
          <a:bodyPr>
            <a:normAutofit fontScale="25000" lnSpcReduction="20000"/>
          </a:bodyPr>
          <a:lstStyle/>
          <a:p>
            <a:r>
              <a:rPr lang="en-US" sz="2000" b="1" dirty="0"/>
              <a:t> </a:t>
            </a:r>
            <a:endParaRPr lang="en-US" sz="2000" dirty="0"/>
          </a:p>
          <a:p>
            <a:pPr marL="0" indent="0">
              <a:buNone/>
            </a:pPr>
            <a:r>
              <a:rPr lang="en-US" sz="3700" b="1" dirty="0"/>
              <a:t>Your name </a:t>
            </a:r>
            <a:r>
              <a:rPr lang="en-US" sz="3700" b="1" dirty="0" smtClean="0"/>
              <a:t>_______________________   </a:t>
            </a:r>
            <a:r>
              <a:rPr lang="en-US" sz="3700" b="1" dirty="0"/>
              <a:t>Plan for the month of </a:t>
            </a:r>
            <a:r>
              <a:rPr lang="en-US" sz="3700" b="1" dirty="0" smtClean="0"/>
              <a:t>_____</a:t>
            </a:r>
            <a:endParaRPr lang="en-US" sz="3700" dirty="0"/>
          </a:p>
          <a:p>
            <a:pPr marL="0" indent="0">
              <a:buNone/>
            </a:pPr>
            <a:r>
              <a:rPr lang="en-US" sz="3700" b="1" dirty="0"/>
              <a:t> </a:t>
            </a:r>
            <a:endParaRPr lang="en-US" sz="3700" dirty="0"/>
          </a:p>
          <a:p>
            <a:pPr marL="0" indent="0">
              <a:buNone/>
            </a:pPr>
            <a:r>
              <a:rPr lang="en-US" sz="3700" b="1" dirty="0"/>
              <a:t># of group events ______________________________</a:t>
            </a:r>
            <a:endParaRPr lang="en-US" sz="3700" dirty="0"/>
          </a:p>
          <a:p>
            <a:pPr marL="0" indent="0">
              <a:buNone/>
            </a:pPr>
            <a:r>
              <a:rPr lang="en-US" sz="3700" b="1" dirty="0"/>
              <a:t> </a:t>
            </a:r>
            <a:endParaRPr lang="en-US" sz="3700" dirty="0"/>
          </a:p>
          <a:p>
            <a:pPr marL="0" indent="0">
              <a:buNone/>
            </a:pPr>
            <a:r>
              <a:rPr lang="en-US" sz="3700" b="1" dirty="0"/>
              <a:t># of mini group events__________________________</a:t>
            </a:r>
            <a:endParaRPr lang="en-US" sz="3700" dirty="0"/>
          </a:p>
          <a:p>
            <a:pPr marL="0" indent="0">
              <a:buNone/>
            </a:pPr>
            <a:r>
              <a:rPr lang="en-US" sz="3700" b="1" dirty="0"/>
              <a:t> </a:t>
            </a:r>
            <a:endParaRPr lang="en-US" sz="3700" dirty="0"/>
          </a:p>
          <a:p>
            <a:pPr marL="0" indent="0">
              <a:buNone/>
            </a:pPr>
            <a:r>
              <a:rPr lang="en-US" sz="3700" b="1" dirty="0"/>
              <a:t># of one on ones __________________ what kind? </a:t>
            </a:r>
            <a:r>
              <a:rPr lang="en-US" sz="3700" b="1" dirty="0" smtClean="0"/>
              <a:t>____________</a:t>
            </a:r>
            <a:endParaRPr lang="en-US" sz="3700" dirty="0"/>
          </a:p>
          <a:p>
            <a:pPr marL="0" indent="0">
              <a:buNone/>
            </a:pPr>
            <a:r>
              <a:rPr lang="en-US" sz="3700" b="1" dirty="0"/>
              <a:t> </a:t>
            </a:r>
            <a:endParaRPr lang="en-US" sz="3700" dirty="0"/>
          </a:p>
          <a:p>
            <a:pPr marL="0" indent="0">
              <a:buNone/>
            </a:pPr>
            <a:r>
              <a:rPr lang="en-US" sz="3700" b="1" dirty="0"/>
              <a:t># of business </a:t>
            </a:r>
            <a:r>
              <a:rPr lang="en-US" sz="3700" b="1" dirty="0" err="1"/>
              <a:t>appts</a:t>
            </a:r>
            <a:r>
              <a:rPr lang="en-US" sz="3700" b="1" dirty="0"/>
              <a:t>. __________</a:t>
            </a:r>
            <a:endParaRPr lang="en-US" sz="3700" dirty="0"/>
          </a:p>
          <a:p>
            <a:pPr marL="0" indent="0">
              <a:buNone/>
            </a:pPr>
            <a:r>
              <a:rPr lang="en-US" sz="3700" b="1" dirty="0"/>
              <a:t> </a:t>
            </a:r>
            <a:endParaRPr lang="en-US" sz="3700" dirty="0"/>
          </a:p>
          <a:p>
            <a:pPr marL="0" indent="0">
              <a:buNone/>
            </a:pPr>
            <a:r>
              <a:rPr lang="en-US" sz="3700" b="1" dirty="0"/>
              <a:t># Facebook events ________________</a:t>
            </a:r>
            <a:endParaRPr lang="en-US" sz="3700" dirty="0"/>
          </a:p>
          <a:p>
            <a:pPr marL="0" indent="0">
              <a:buNone/>
            </a:pPr>
            <a:r>
              <a:rPr lang="en-US" sz="3700" b="1" dirty="0"/>
              <a:t> </a:t>
            </a:r>
            <a:endParaRPr lang="en-US" sz="3700" dirty="0"/>
          </a:p>
          <a:p>
            <a:pPr marL="0" indent="0">
              <a:buNone/>
            </a:pPr>
            <a:r>
              <a:rPr lang="en-US" sz="3700" b="1" dirty="0"/>
              <a:t># of new members ___________________</a:t>
            </a:r>
            <a:endParaRPr lang="en-US" sz="3700" dirty="0"/>
          </a:p>
          <a:p>
            <a:pPr marL="0" indent="0">
              <a:buNone/>
            </a:pPr>
            <a:r>
              <a:rPr lang="en-US" sz="3700" b="1" dirty="0"/>
              <a:t> </a:t>
            </a:r>
            <a:endParaRPr lang="en-US" sz="3700" dirty="0"/>
          </a:p>
          <a:p>
            <a:pPr marL="0" indent="0">
              <a:buNone/>
            </a:pPr>
            <a:r>
              <a:rPr lang="en-US" sz="3700" b="1" dirty="0"/>
              <a:t># of new member appointments ______________________</a:t>
            </a:r>
            <a:endParaRPr lang="en-US" sz="3700" dirty="0"/>
          </a:p>
          <a:p>
            <a:pPr marL="0" indent="0">
              <a:buNone/>
            </a:pPr>
            <a:r>
              <a:rPr lang="en-US" sz="3700" b="1" dirty="0"/>
              <a:t> </a:t>
            </a:r>
            <a:endParaRPr lang="en-US" sz="3700" dirty="0"/>
          </a:p>
          <a:p>
            <a:pPr marL="0" indent="0">
              <a:buNone/>
            </a:pPr>
            <a:r>
              <a:rPr lang="en-US" sz="3700" b="1" dirty="0"/>
              <a:t># of Earn and Learn Programs in process ______________________</a:t>
            </a:r>
            <a:endParaRPr lang="en-US" sz="3700" dirty="0"/>
          </a:p>
          <a:p>
            <a:pPr marL="0" indent="0">
              <a:buNone/>
            </a:pPr>
            <a:r>
              <a:rPr lang="en-US" sz="3700" b="1" dirty="0"/>
              <a:t> </a:t>
            </a:r>
            <a:endParaRPr lang="en-US" sz="3700" dirty="0"/>
          </a:p>
          <a:p>
            <a:pPr marL="0" indent="0">
              <a:buNone/>
            </a:pPr>
            <a:r>
              <a:rPr lang="en-US" sz="3700" b="1" dirty="0"/>
              <a:t># of </a:t>
            </a:r>
            <a:r>
              <a:rPr lang="en-US" sz="3700" b="1" dirty="0" err="1"/>
              <a:t>Enfuselle</a:t>
            </a:r>
            <a:r>
              <a:rPr lang="en-US" sz="3700" b="1" dirty="0"/>
              <a:t> samples out or demos ___________  </a:t>
            </a:r>
            <a:endParaRPr lang="en-US" sz="3700" dirty="0"/>
          </a:p>
          <a:p>
            <a:pPr marL="0" indent="0">
              <a:buNone/>
            </a:pPr>
            <a:r>
              <a:rPr lang="en-US" sz="3700" b="1" dirty="0"/>
              <a:t> </a:t>
            </a:r>
            <a:endParaRPr lang="en-US" sz="3700" dirty="0"/>
          </a:p>
          <a:p>
            <a:pPr marL="0" indent="0">
              <a:buNone/>
            </a:pPr>
            <a:r>
              <a:rPr lang="en-US" sz="3700" b="1" dirty="0"/>
              <a:t># of Customer Appreciation events________________</a:t>
            </a:r>
            <a:endParaRPr lang="en-US" sz="3700" dirty="0"/>
          </a:p>
          <a:p>
            <a:pPr marL="0" indent="0">
              <a:buNone/>
            </a:pPr>
            <a:r>
              <a:rPr lang="en-US" sz="3700" b="1" dirty="0"/>
              <a:t> </a:t>
            </a:r>
            <a:endParaRPr lang="en-US" sz="3700" dirty="0"/>
          </a:p>
          <a:p>
            <a:pPr marL="0" indent="0">
              <a:buNone/>
            </a:pPr>
            <a:r>
              <a:rPr lang="en-US" sz="3700" b="1" dirty="0"/>
              <a:t># of Bring a Buddy events______________________</a:t>
            </a:r>
            <a:endParaRPr lang="en-US" sz="3700" dirty="0"/>
          </a:p>
          <a:p>
            <a:pPr marL="0" indent="0">
              <a:buNone/>
            </a:pPr>
            <a:r>
              <a:rPr lang="en-US" sz="3700" b="1" dirty="0"/>
              <a:t> </a:t>
            </a:r>
            <a:endParaRPr lang="en-US" sz="3700" dirty="0"/>
          </a:p>
          <a:p>
            <a:pPr marL="0" indent="0">
              <a:buNone/>
            </a:pPr>
            <a:r>
              <a:rPr lang="en-US" sz="3700" b="1" dirty="0"/>
              <a:t>New group PV goal based on the above plan (# of contacts/2 x 50PV) </a:t>
            </a:r>
            <a:r>
              <a:rPr lang="en-US" sz="3700" b="1" dirty="0" smtClean="0"/>
              <a:t>_____</a:t>
            </a:r>
            <a:endParaRPr lang="en-US" sz="3700" dirty="0"/>
          </a:p>
          <a:p>
            <a:pPr marL="0" indent="0">
              <a:buNone/>
            </a:pPr>
            <a:r>
              <a:rPr lang="en-US" sz="3700" b="1" dirty="0"/>
              <a:t> </a:t>
            </a:r>
            <a:endParaRPr lang="en-US" sz="3700" dirty="0"/>
          </a:p>
          <a:p>
            <a:pPr marL="0" indent="0">
              <a:buNone/>
            </a:pPr>
            <a:r>
              <a:rPr lang="en-US" sz="3700" b="1" dirty="0"/>
              <a:t>“Base” PV (that you can count on from established consumers)      </a:t>
            </a:r>
            <a:r>
              <a:rPr lang="en-US" sz="3700" b="1" dirty="0" smtClean="0"/>
              <a:t>________</a:t>
            </a:r>
            <a:endParaRPr lang="en-US" sz="3700" dirty="0"/>
          </a:p>
          <a:p>
            <a:pPr marL="0" indent="0">
              <a:buNone/>
            </a:pPr>
            <a:r>
              <a:rPr lang="en-US" sz="3700" b="1" dirty="0"/>
              <a:t> </a:t>
            </a:r>
            <a:endParaRPr lang="en-US" sz="3700" dirty="0"/>
          </a:p>
          <a:p>
            <a:pPr marL="0" indent="0">
              <a:buNone/>
            </a:pPr>
            <a:r>
              <a:rPr lang="en-US" sz="3700" b="1" dirty="0"/>
              <a:t>Grand Total PV Goal __________________________</a:t>
            </a:r>
            <a:endParaRPr lang="en-US" sz="3700" dirty="0"/>
          </a:p>
          <a:p>
            <a:endParaRPr lang="en-US" sz="2000" dirty="0"/>
          </a:p>
        </p:txBody>
      </p:sp>
      <p:sp>
        <p:nvSpPr>
          <p:cNvPr id="4" name="Rectangle 3"/>
          <p:cNvSpPr/>
          <p:nvPr/>
        </p:nvSpPr>
        <p:spPr>
          <a:xfrm>
            <a:off x="4572000" y="752358"/>
            <a:ext cx="4572000" cy="5816976"/>
          </a:xfrm>
          <a:prstGeom prst="rect">
            <a:avLst/>
          </a:prstGeom>
        </p:spPr>
        <p:txBody>
          <a:bodyPr wrap="square">
            <a:spAutoFit/>
          </a:bodyPr>
          <a:lstStyle/>
          <a:p>
            <a:r>
              <a:rPr lang="en-US" sz="1400" dirty="0"/>
              <a:t>Results from Last Month (what happened</a:t>
            </a:r>
            <a:r>
              <a:rPr lang="en-US" sz="1400" dirty="0" smtClean="0"/>
              <a:t>)</a:t>
            </a:r>
            <a:endParaRPr lang="en-US" sz="1400" dirty="0"/>
          </a:p>
          <a:p>
            <a:r>
              <a:rPr lang="en-US" sz="1400" dirty="0"/>
              <a:t>					  Actual		</a:t>
            </a:r>
            <a:r>
              <a:rPr lang="en-US" sz="1400" dirty="0" smtClean="0"/>
              <a:t>Goal</a:t>
            </a:r>
            <a:endParaRPr lang="en-US" sz="1400" dirty="0"/>
          </a:p>
          <a:p>
            <a:r>
              <a:rPr lang="en-US" sz="1400" dirty="0"/>
              <a:t># of group events		</a:t>
            </a:r>
            <a:r>
              <a:rPr lang="en-US" sz="1400" dirty="0" smtClean="0"/>
              <a:t>__________ 		______</a:t>
            </a:r>
            <a:endParaRPr lang="en-US" sz="1400" dirty="0"/>
          </a:p>
          <a:p>
            <a:r>
              <a:rPr lang="en-US" sz="1400" dirty="0"/>
              <a:t> </a:t>
            </a:r>
          </a:p>
          <a:p>
            <a:r>
              <a:rPr lang="en-US" sz="1400" dirty="0"/>
              <a:t># of mini group events	</a:t>
            </a:r>
            <a:r>
              <a:rPr lang="en-US" sz="1400" dirty="0" smtClean="0"/>
              <a:t>__________</a:t>
            </a:r>
            <a:r>
              <a:rPr lang="en-US" sz="1400" dirty="0"/>
              <a:t>			</a:t>
            </a:r>
            <a:r>
              <a:rPr lang="en-US" sz="1400" dirty="0" smtClean="0"/>
              <a:t>_______</a:t>
            </a:r>
            <a:endParaRPr lang="en-US" sz="1400" dirty="0"/>
          </a:p>
          <a:p>
            <a:r>
              <a:rPr lang="en-US" sz="1400" dirty="0"/>
              <a:t>	</a:t>
            </a:r>
          </a:p>
          <a:p>
            <a:r>
              <a:rPr lang="en-US" sz="1400" dirty="0"/>
              <a:t># of one on ones		</a:t>
            </a:r>
            <a:r>
              <a:rPr lang="en-US" dirty="0" smtClean="0"/>
              <a:t>________</a:t>
            </a:r>
            <a:endParaRPr lang="en-US" dirty="0"/>
          </a:p>
          <a:p>
            <a:r>
              <a:rPr lang="en-US" dirty="0"/>
              <a:t> </a:t>
            </a:r>
          </a:p>
          <a:p>
            <a:r>
              <a:rPr lang="en-US" sz="1400" dirty="0"/>
              <a:t># of business packs out	</a:t>
            </a:r>
            <a:r>
              <a:rPr lang="en-US" sz="1400" dirty="0" smtClean="0"/>
              <a:t>__________</a:t>
            </a:r>
            <a:r>
              <a:rPr lang="en-US" sz="1400" dirty="0"/>
              <a:t>		</a:t>
            </a:r>
          </a:p>
          <a:p>
            <a:r>
              <a:rPr lang="en-US" sz="1400" dirty="0"/>
              <a:t># Facebook events		</a:t>
            </a:r>
            <a:r>
              <a:rPr lang="en-US" sz="1400" dirty="0" smtClean="0"/>
              <a:t>__________</a:t>
            </a:r>
            <a:r>
              <a:rPr lang="en-US" sz="1400" dirty="0"/>
              <a:t>	</a:t>
            </a:r>
          </a:p>
          <a:p>
            <a:r>
              <a:rPr lang="en-US" sz="1400" dirty="0"/>
              <a:t> </a:t>
            </a:r>
          </a:p>
          <a:p>
            <a:r>
              <a:rPr lang="en-US" sz="1400" dirty="0"/>
              <a:t># of new </a:t>
            </a:r>
            <a:r>
              <a:rPr lang="en-US" sz="1400" dirty="0" smtClean="0"/>
              <a:t>members	</a:t>
            </a:r>
            <a:r>
              <a:rPr lang="en-US" sz="1400" dirty="0"/>
              <a:t>	</a:t>
            </a:r>
            <a:r>
              <a:rPr lang="en-US" sz="1400" dirty="0" smtClean="0"/>
              <a:t>__________</a:t>
            </a:r>
            <a:r>
              <a:rPr lang="en-US" sz="1400" dirty="0"/>
              <a:t>	</a:t>
            </a:r>
          </a:p>
          <a:p>
            <a:r>
              <a:rPr lang="en-US" sz="1400" dirty="0"/>
              <a:t>	</a:t>
            </a:r>
          </a:p>
          <a:p>
            <a:r>
              <a:rPr lang="en-US" sz="1400" dirty="0"/>
              <a:t># of new member appointments 		__________	 </a:t>
            </a:r>
          </a:p>
          <a:p>
            <a:r>
              <a:rPr lang="en-US" sz="1400" dirty="0"/>
              <a:t> </a:t>
            </a:r>
          </a:p>
          <a:p>
            <a:r>
              <a:rPr lang="en-US" sz="1400" dirty="0"/>
              <a:t># of Earn and Learn Programs completed	__________	</a:t>
            </a:r>
          </a:p>
          <a:p>
            <a:r>
              <a:rPr lang="en-US" sz="1400" dirty="0"/>
              <a:t> </a:t>
            </a:r>
          </a:p>
          <a:p>
            <a:r>
              <a:rPr lang="en-US" sz="1400" dirty="0"/>
              <a:t># of </a:t>
            </a:r>
            <a:r>
              <a:rPr lang="en-US" sz="1400" dirty="0" err="1"/>
              <a:t>Enfuselle</a:t>
            </a:r>
            <a:r>
              <a:rPr lang="en-US" sz="1400" dirty="0"/>
              <a:t> samples or demos 		</a:t>
            </a:r>
            <a:r>
              <a:rPr lang="en-US" sz="1400" dirty="0" smtClean="0"/>
              <a:t>__________</a:t>
            </a:r>
            <a:endParaRPr lang="en-US" sz="1400" dirty="0"/>
          </a:p>
          <a:p>
            <a:r>
              <a:rPr lang="en-US" sz="1400" dirty="0"/>
              <a:t># of Customer Appreciation events		</a:t>
            </a:r>
            <a:r>
              <a:rPr lang="en-US" sz="1400" dirty="0" smtClean="0"/>
              <a:t>__________</a:t>
            </a:r>
            <a:endParaRPr lang="en-US" sz="1400" dirty="0"/>
          </a:p>
          <a:p>
            <a:r>
              <a:rPr lang="en-US" sz="1400" dirty="0"/>
              <a:t> </a:t>
            </a:r>
          </a:p>
          <a:p>
            <a:r>
              <a:rPr lang="en-US" sz="1400" dirty="0"/>
              <a:t># of Bring a Buddy events			</a:t>
            </a:r>
            <a:r>
              <a:rPr lang="en-US" sz="1400" dirty="0" smtClean="0"/>
              <a:t>_________</a:t>
            </a:r>
            <a:endParaRPr lang="en-US" sz="1400" dirty="0"/>
          </a:p>
          <a:p>
            <a:r>
              <a:rPr lang="en-US" sz="1400" dirty="0"/>
              <a:t> </a:t>
            </a:r>
          </a:p>
          <a:p>
            <a:r>
              <a:rPr lang="en-US" sz="1400" dirty="0"/>
              <a:t>New group PV increase from prior month      </a:t>
            </a:r>
            <a:r>
              <a:rPr lang="en-US" sz="1400" dirty="0" smtClean="0"/>
              <a:t>________</a:t>
            </a:r>
            <a:endParaRPr lang="en-US" sz="1400" dirty="0"/>
          </a:p>
          <a:p>
            <a:r>
              <a:rPr lang="en-US" sz="1400" dirty="0"/>
              <a:t> </a:t>
            </a:r>
          </a:p>
          <a:p>
            <a:r>
              <a:rPr lang="en-US" sz="1400" dirty="0"/>
              <a:t>Final PV   </a:t>
            </a:r>
            <a:r>
              <a:rPr lang="en-US" sz="1400" dirty="0" smtClean="0"/>
              <a:t>_______________________</a:t>
            </a:r>
          </a:p>
          <a:p>
            <a:r>
              <a:rPr lang="en-US" sz="1400" dirty="0"/>
              <a:t>	</a:t>
            </a:r>
            <a:r>
              <a:rPr lang="en-US" sz="1400" dirty="0" smtClean="0"/>
              <a:t>						Becky</a:t>
            </a:r>
            <a:endParaRPr lang="en-US" sz="1400" dirty="0"/>
          </a:p>
        </p:txBody>
      </p:sp>
    </p:spTree>
    <p:extLst>
      <p:ext uri="{BB962C8B-B14F-4D97-AF65-F5344CB8AC3E}">
        <p14:creationId xmlns:p14="http://schemas.microsoft.com/office/powerpoint/2010/main" val="10209884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8541" y="274639"/>
            <a:ext cx="7105133" cy="1143000"/>
          </a:xfrm>
          <a:solidFill>
            <a:schemeClr val="accent4">
              <a:lumMod val="20000"/>
              <a:lumOff val="80000"/>
            </a:schemeClr>
          </a:solidFill>
          <a:ln w="28575">
            <a:solidFill>
              <a:schemeClr val="accent4">
                <a:lumMod val="20000"/>
                <a:lumOff val="80000"/>
              </a:schemeClr>
            </a:solidFill>
          </a:ln>
        </p:spPr>
        <p:txBody>
          <a:bodyPr>
            <a:normAutofit fontScale="90000"/>
          </a:bodyPr>
          <a:lstStyle/>
          <a:p>
            <a:r>
              <a:rPr lang="en-US" sz="3600" dirty="0" smtClean="0"/>
              <a:t/>
            </a:r>
            <a:br>
              <a:rPr lang="en-US" sz="3600" dirty="0" smtClean="0"/>
            </a:br>
            <a:r>
              <a:rPr lang="en-US" sz="4000" dirty="0" smtClean="0"/>
              <a:t>What </a:t>
            </a:r>
            <a:r>
              <a:rPr lang="en-US" sz="4000" dirty="0"/>
              <a:t>we think about impacts our life</a:t>
            </a:r>
            <a:br>
              <a:rPr lang="en-US" sz="4000" dirty="0"/>
            </a:br>
            <a:endParaRPr lang="en-US" sz="4000" dirty="0"/>
          </a:p>
        </p:txBody>
      </p:sp>
      <p:sp>
        <p:nvSpPr>
          <p:cNvPr id="3" name="Content Placeholder 2"/>
          <p:cNvSpPr>
            <a:spLocks noGrp="1"/>
          </p:cNvSpPr>
          <p:nvPr>
            <p:ph idx="1"/>
          </p:nvPr>
        </p:nvSpPr>
        <p:spPr>
          <a:xfrm>
            <a:off x="457200" y="1600201"/>
            <a:ext cx="8229600" cy="1661983"/>
          </a:xfrm>
        </p:spPr>
        <p:txBody>
          <a:bodyPr>
            <a:normAutofit lnSpcReduction="10000"/>
          </a:bodyPr>
          <a:lstStyle/>
          <a:p>
            <a:r>
              <a:rPr lang="en-US" sz="2400" dirty="0" smtClean="0"/>
              <a:t>What </a:t>
            </a:r>
            <a:r>
              <a:rPr lang="en-US" sz="2400" dirty="0"/>
              <a:t>we put into our minds impacts our life</a:t>
            </a:r>
          </a:p>
          <a:p>
            <a:r>
              <a:rPr lang="en-US" sz="2400" dirty="0"/>
              <a:t>What we allow into our minds impacts our life</a:t>
            </a:r>
          </a:p>
          <a:p>
            <a:r>
              <a:rPr lang="en-US" sz="2400" dirty="0"/>
              <a:t>What we expose ourselves to impacts our life</a:t>
            </a:r>
          </a:p>
          <a:p>
            <a:pPr marL="0" indent="0">
              <a:buNone/>
            </a:pPr>
            <a:r>
              <a:rPr lang="en-US" sz="2400" dirty="0" smtClean="0"/>
              <a:t>															Francine</a:t>
            </a:r>
            <a:endParaRPr lang="en-US" sz="2400" dirty="0"/>
          </a:p>
        </p:txBody>
      </p:sp>
      <p:pic>
        <p:nvPicPr>
          <p:cNvPr id="4" name="Picture 3"/>
          <p:cNvPicPr>
            <a:picLocks noChangeAspect="1"/>
          </p:cNvPicPr>
          <p:nvPr/>
        </p:nvPicPr>
        <p:blipFill>
          <a:blip r:embed="rId2"/>
          <a:stretch>
            <a:fillRect/>
          </a:stretch>
        </p:blipFill>
        <p:spPr>
          <a:xfrm>
            <a:off x="6390125" y="4406900"/>
            <a:ext cx="2550675" cy="2146300"/>
          </a:xfrm>
          <a:prstGeom prst="rect">
            <a:avLst/>
          </a:prstGeom>
        </p:spPr>
      </p:pic>
      <p:sp>
        <p:nvSpPr>
          <p:cNvPr id="6" name="TextBox 5"/>
          <p:cNvSpPr txBox="1"/>
          <p:nvPr/>
        </p:nvSpPr>
        <p:spPr>
          <a:xfrm>
            <a:off x="2187146" y="2986328"/>
            <a:ext cx="4782065" cy="584775"/>
          </a:xfrm>
          <a:prstGeom prst="rect">
            <a:avLst/>
          </a:prstGeom>
          <a:noFill/>
        </p:spPr>
        <p:txBody>
          <a:bodyPr wrap="square" rtlCol="0">
            <a:spAutoFit/>
          </a:bodyPr>
          <a:lstStyle/>
          <a:p>
            <a:r>
              <a:rPr lang="en-US" sz="3200" dirty="0"/>
              <a:t>Positive or Negative</a:t>
            </a:r>
          </a:p>
        </p:txBody>
      </p:sp>
      <p:sp>
        <p:nvSpPr>
          <p:cNvPr id="7" name="TextBox 6"/>
          <p:cNvSpPr txBox="1"/>
          <p:nvPr/>
        </p:nvSpPr>
        <p:spPr>
          <a:xfrm>
            <a:off x="691978" y="4053016"/>
            <a:ext cx="5239265" cy="2215991"/>
          </a:xfrm>
          <a:prstGeom prst="rect">
            <a:avLst/>
          </a:prstGeom>
          <a:noFill/>
          <a:ln w="28575">
            <a:solidFill>
              <a:schemeClr val="accent4"/>
            </a:solidFill>
          </a:ln>
        </p:spPr>
        <p:txBody>
          <a:bodyPr wrap="square" rtlCol="0">
            <a:spAutoFit/>
          </a:bodyPr>
          <a:lstStyle/>
          <a:p>
            <a:pPr marL="342900" indent="-342900">
              <a:buFont typeface="Wingdings" panose="05000000000000000000" pitchFamily="2" charset="2"/>
              <a:buChar char="v"/>
            </a:pPr>
            <a:r>
              <a:rPr lang="en-US" sz="2000" dirty="0"/>
              <a:t>How we view the world is impacted by repetition or emotion or both. </a:t>
            </a:r>
          </a:p>
          <a:p>
            <a:pPr marL="342900" indent="-342900">
              <a:buFont typeface="Wingdings" panose="05000000000000000000" pitchFamily="2" charset="2"/>
              <a:buChar char="v"/>
            </a:pPr>
            <a:r>
              <a:rPr lang="en-US" sz="2000" dirty="0"/>
              <a:t>Based on our experiences, we have positive and/or negative self – talk.</a:t>
            </a:r>
          </a:p>
          <a:p>
            <a:pPr marL="342900" indent="-342900">
              <a:buFont typeface="Wingdings" panose="05000000000000000000" pitchFamily="2" charset="2"/>
              <a:buChar char="v"/>
            </a:pPr>
            <a:r>
              <a:rPr lang="en-US" sz="2000" dirty="0"/>
              <a:t>Most likely, we have a combination of both in different areas.</a:t>
            </a:r>
          </a:p>
          <a:p>
            <a:endParaRPr lang="en-US" dirty="0"/>
          </a:p>
        </p:txBody>
      </p:sp>
    </p:spTree>
    <p:extLst>
      <p:ext uri="{BB962C8B-B14F-4D97-AF65-F5344CB8AC3E}">
        <p14:creationId xmlns:p14="http://schemas.microsoft.com/office/powerpoint/2010/main" val="193466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2108" y="459990"/>
            <a:ext cx="6685005" cy="837469"/>
          </a:xfrm>
          <a:solidFill>
            <a:schemeClr val="accent6">
              <a:lumMod val="20000"/>
              <a:lumOff val="80000"/>
            </a:schemeClr>
          </a:solidFill>
        </p:spPr>
        <p:txBody>
          <a:bodyPr>
            <a:normAutofit/>
          </a:bodyPr>
          <a:lstStyle/>
          <a:p>
            <a:r>
              <a:rPr lang="en-US" sz="3600" dirty="0"/>
              <a:t>Dealing with negative self talk </a:t>
            </a:r>
          </a:p>
        </p:txBody>
      </p:sp>
      <p:pic>
        <p:nvPicPr>
          <p:cNvPr id="4" name="Content Placeholder 3"/>
          <p:cNvPicPr>
            <a:picLocks noGrp="1" noChangeAspect="1"/>
          </p:cNvPicPr>
          <p:nvPr>
            <p:ph idx="1"/>
          </p:nvPr>
        </p:nvPicPr>
        <p:blipFill>
          <a:blip r:embed="rId2"/>
          <a:srcRect l="-54067" r="-54067"/>
          <a:stretch>
            <a:fillRect/>
          </a:stretch>
        </p:blipFill>
        <p:spPr>
          <a:xfrm>
            <a:off x="4654903" y="3132667"/>
            <a:ext cx="4273081" cy="2350030"/>
          </a:xfrm>
        </p:spPr>
      </p:pic>
      <p:sp>
        <p:nvSpPr>
          <p:cNvPr id="3" name="TextBox 2"/>
          <p:cNvSpPr txBox="1"/>
          <p:nvPr/>
        </p:nvSpPr>
        <p:spPr>
          <a:xfrm>
            <a:off x="1198605" y="1417639"/>
            <a:ext cx="7488195" cy="3908762"/>
          </a:xfrm>
          <a:prstGeom prst="rect">
            <a:avLst/>
          </a:prstGeom>
          <a:noFill/>
        </p:spPr>
        <p:txBody>
          <a:bodyPr wrap="square" rtlCol="0">
            <a:spAutoFit/>
          </a:bodyPr>
          <a:lstStyle/>
          <a:p>
            <a:pPr marL="342900" indent="-342900">
              <a:buFont typeface="Wingdings" panose="05000000000000000000" pitchFamily="2" charset="2"/>
              <a:buChar char="Ø"/>
            </a:pPr>
            <a:r>
              <a:rPr lang="en-US" sz="2400" dirty="0" smtClean="0"/>
              <a:t>Put negative stuff in a box.</a:t>
            </a:r>
          </a:p>
          <a:p>
            <a:endParaRPr lang="en-US" sz="2400" dirty="0"/>
          </a:p>
          <a:p>
            <a:pPr marL="342900" indent="-342900">
              <a:buFont typeface="Wingdings" panose="05000000000000000000" pitchFamily="2" charset="2"/>
              <a:buChar char="Ø"/>
            </a:pPr>
            <a:r>
              <a:rPr lang="en-US" sz="2400" dirty="0" smtClean="0"/>
              <a:t>Finding exceptions.</a:t>
            </a:r>
          </a:p>
          <a:p>
            <a:endParaRPr lang="en-US" sz="2400" dirty="0"/>
          </a:p>
          <a:p>
            <a:pPr marL="342900" indent="-342900">
              <a:buFont typeface="Wingdings" panose="05000000000000000000" pitchFamily="2" charset="2"/>
              <a:buChar char="Ø"/>
            </a:pPr>
            <a:r>
              <a:rPr lang="en-US" sz="2400" dirty="0" smtClean="0"/>
              <a:t>Put a positive spin on things.</a:t>
            </a:r>
          </a:p>
          <a:p>
            <a:endParaRPr lang="en-US" sz="2400" dirty="0"/>
          </a:p>
          <a:p>
            <a:pPr marL="342900" indent="-342900">
              <a:buFont typeface="Wingdings" panose="05000000000000000000" pitchFamily="2" charset="2"/>
              <a:buChar char="Ø"/>
            </a:pPr>
            <a:r>
              <a:rPr lang="en-US" sz="2400" dirty="0" smtClean="0"/>
              <a:t>Wear someone else’s shoes.</a:t>
            </a:r>
          </a:p>
          <a:p>
            <a:endParaRPr lang="en-US" sz="2400" dirty="0"/>
          </a:p>
          <a:p>
            <a:pPr marL="342900" indent="-342900">
              <a:buFont typeface="Wingdings" panose="05000000000000000000" pitchFamily="2" charset="2"/>
              <a:buChar char="Ø"/>
            </a:pPr>
            <a:r>
              <a:rPr lang="en-US" sz="2400" dirty="0" smtClean="0"/>
              <a:t>Connect.</a:t>
            </a:r>
            <a:r>
              <a:rPr lang="en-US" sz="2400" dirty="0"/>
              <a:t> </a:t>
            </a:r>
            <a:r>
              <a:rPr lang="en-US" sz="2400" dirty="0" smtClean="0"/>
              <a:t>                              Ashley</a:t>
            </a:r>
            <a:r>
              <a:rPr lang="en-US" sz="2400" dirty="0"/>
              <a:t/>
            </a:r>
            <a:br>
              <a:rPr lang="en-US" sz="2400" dirty="0"/>
            </a:br>
            <a:endParaRPr lang="en-US" sz="2400" dirty="0" smtClean="0"/>
          </a:p>
        </p:txBody>
      </p:sp>
    </p:spTree>
    <p:extLst>
      <p:ext uri="{BB962C8B-B14F-4D97-AF65-F5344CB8AC3E}">
        <p14:creationId xmlns:p14="http://schemas.microsoft.com/office/powerpoint/2010/main" val="38176820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1108" y="274639"/>
            <a:ext cx="4525692" cy="1143000"/>
          </a:xfrm>
        </p:spPr>
        <p:txBody>
          <a:bodyPr>
            <a:normAutofit/>
          </a:bodyPr>
          <a:lstStyle/>
          <a:p>
            <a:r>
              <a:rPr lang="en-US" sz="3600" dirty="0"/>
              <a:t>Positive Affirmations </a:t>
            </a:r>
          </a:p>
        </p:txBody>
      </p:sp>
      <p:pic>
        <p:nvPicPr>
          <p:cNvPr id="4" name="Content Placeholder 3"/>
          <p:cNvPicPr>
            <a:picLocks noGrp="1" noChangeAspect="1"/>
          </p:cNvPicPr>
          <p:nvPr>
            <p:ph idx="1"/>
          </p:nvPr>
        </p:nvPicPr>
        <p:blipFill>
          <a:blip r:embed="rId2"/>
          <a:srcRect t="8753" b="8753"/>
          <a:stretch>
            <a:fillRect/>
          </a:stretch>
        </p:blipFill>
        <p:spPr>
          <a:xfrm>
            <a:off x="512491" y="414339"/>
            <a:ext cx="3648617" cy="2006599"/>
          </a:xfrm>
        </p:spPr>
      </p:pic>
      <p:sp>
        <p:nvSpPr>
          <p:cNvPr id="5" name="Rectangle 4"/>
          <p:cNvSpPr/>
          <p:nvPr/>
        </p:nvSpPr>
        <p:spPr>
          <a:xfrm>
            <a:off x="2459608" y="1625601"/>
            <a:ext cx="6128338" cy="4154984"/>
          </a:xfrm>
          <a:prstGeom prst="rect">
            <a:avLst/>
          </a:prstGeom>
        </p:spPr>
        <p:txBody>
          <a:bodyPr wrap="square">
            <a:spAutoFit/>
          </a:bodyPr>
          <a:lstStyle/>
          <a:p>
            <a:pPr marL="342900" lvl="0" indent="-342900">
              <a:buFont typeface="Arial" panose="020B0604020202020204" pitchFamily="34" charset="0"/>
              <a:buChar char="•"/>
            </a:pPr>
            <a:r>
              <a:rPr lang="en-US" sz="2400" dirty="0" smtClean="0"/>
              <a:t>Affirmations </a:t>
            </a:r>
            <a:r>
              <a:rPr lang="en-US" sz="2400" dirty="0"/>
              <a:t>cause us to get real with ourselves.  </a:t>
            </a:r>
          </a:p>
          <a:p>
            <a:pPr marL="342900" lvl="0" indent="-342900">
              <a:buFont typeface="Arial" panose="020B0604020202020204" pitchFamily="34" charset="0"/>
              <a:buChar char="•"/>
            </a:pPr>
            <a:r>
              <a:rPr lang="en-US" sz="2400" dirty="0"/>
              <a:t>We need to do some </a:t>
            </a:r>
            <a:r>
              <a:rPr lang="en-US" sz="2400" dirty="0" smtClean="0"/>
              <a:t>soul- </a:t>
            </a:r>
            <a:r>
              <a:rPr lang="en-US" sz="2400" dirty="0"/>
              <a:t>searching to </a:t>
            </a:r>
            <a:r>
              <a:rPr lang="en-US" sz="2400" dirty="0" smtClean="0"/>
              <a:t>discover our </a:t>
            </a:r>
            <a:r>
              <a:rPr lang="en-US" sz="2400" dirty="0"/>
              <a:t>wants </a:t>
            </a:r>
            <a:r>
              <a:rPr lang="en-US" sz="2400" dirty="0" smtClean="0"/>
              <a:t>and </a:t>
            </a:r>
            <a:r>
              <a:rPr lang="en-US" sz="2400" dirty="0"/>
              <a:t>our struggles.  </a:t>
            </a:r>
            <a:endParaRPr lang="en-US" sz="2400" dirty="0" smtClean="0"/>
          </a:p>
          <a:p>
            <a:pPr marL="342900" lvl="0" indent="-342900">
              <a:buFont typeface="Arial" panose="020B0604020202020204" pitchFamily="34" charset="0"/>
              <a:buChar char="•"/>
            </a:pPr>
            <a:r>
              <a:rPr lang="en-US" sz="2400" dirty="0" smtClean="0"/>
              <a:t>We </a:t>
            </a:r>
            <a:r>
              <a:rPr lang="en-US" sz="2400" dirty="0"/>
              <a:t>should have affirmations about both because our struggles are going to hold us back.  </a:t>
            </a:r>
          </a:p>
          <a:p>
            <a:pPr marL="342900" lvl="0" indent="-342900">
              <a:buFont typeface="Arial" panose="020B0604020202020204" pitchFamily="34" charset="0"/>
              <a:buChar char="•"/>
            </a:pPr>
            <a:r>
              <a:rPr lang="en-US" sz="2400" dirty="0"/>
              <a:t>Affirmations help our brains get where our heart is.  </a:t>
            </a:r>
          </a:p>
          <a:p>
            <a:pPr marL="342900" lvl="0" indent="-342900">
              <a:buFont typeface="Arial" panose="020B0604020202020204" pitchFamily="34" charset="0"/>
              <a:buChar char="•"/>
            </a:pPr>
            <a:r>
              <a:rPr lang="en-US" sz="2400" dirty="0"/>
              <a:t>That means we need to be honest with ourselves.  </a:t>
            </a:r>
            <a:r>
              <a:rPr lang="en-US" sz="2400" dirty="0" smtClean="0"/>
              <a:t>						Francine</a:t>
            </a:r>
            <a:endParaRPr lang="en-US" sz="2400" dirty="0"/>
          </a:p>
        </p:txBody>
      </p:sp>
      <p:sp>
        <p:nvSpPr>
          <p:cNvPr id="6" name="Rectangle 5"/>
          <p:cNvSpPr/>
          <p:nvPr/>
        </p:nvSpPr>
        <p:spPr>
          <a:xfrm>
            <a:off x="2616695" y="5114836"/>
            <a:ext cx="6234758" cy="369332"/>
          </a:xfrm>
          <a:prstGeom prst="rect">
            <a:avLst/>
          </a:prstGeom>
        </p:spPr>
        <p:txBody>
          <a:bodyPr wrap="square">
            <a:spAutoFit/>
          </a:bodyPr>
          <a:lstStyle/>
          <a:p>
            <a:r>
              <a:rPr lang="en-US" dirty="0"/>
              <a:t> </a:t>
            </a:r>
          </a:p>
        </p:txBody>
      </p:sp>
      <p:pic>
        <p:nvPicPr>
          <p:cNvPr id="5121" name="Picture 1" descr="francine affirmation benef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633" y="3079004"/>
            <a:ext cx="2212975" cy="3300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14042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113" y="274639"/>
            <a:ext cx="6956854" cy="1143000"/>
          </a:xfrm>
          <a:solidFill>
            <a:schemeClr val="accent5">
              <a:lumMod val="40000"/>
              <a:lumOff val="60000"/>
            </a:schemeClr>
          </a:solidFill>
        </p:spPr>
        <p:txBody>
          <a:bodyPr>
            <a:normAutofit/>
          </a:bodyPr>
          <a:lstStyle/>
          <a:p>
            <a:r>
              <a:rPr lang="en-US" sz="3600" dirty="0"/>
              <a:t>Writing Positive Affirmations </a:t>
            </a:r>
          </a:p>
        </p:txBody>
      </p:sp>
      <p:sp>
        <p:nvSpPr>
          <p:cNvPr id="3" name="Content Placeholder 2"/>
          <p:cNvSpPr>
            <a:spLocks noGrp="1"/>
          </p:cNvSpPr>
          <p:nvPr>
            <p:ph idx="1"/>
          </p:nvPr>
        </p:nvSpPr>
        <p:spPr/>
        <p:txBody>
          <a:bodyPr>
            <a:normAutofit/>
          </a:bodyPr>
          <a:lstStyle/>
          <a:p>
            <a:pPr lvl="0"/>
            <a:r>
              <a:rPr lang="en-US" sz="2400" dirty="0"/>
              <a:t>Emotional</a:t>
            </a:r>
          </a:p>
          <a:p>
            <a:pPr lvl="0"/>
            <a:r>
              <a:rPr lang="en-US" sz="2400" dirty="0"/>
              <a:t>Present tense</a:t>
            </a:r>
          </a:p>
          <a:p>
            <a:pPr lvl="0"/>
            <a:r>
              <a:rPr lang="en-US" sz="2400" dirty="0"/>
              <a:t>No negative (can’t, </a:t>
            </a:r>
            <a:r>
              <a:rPr lang="en-US" sz="2400" dirty="0" smtClean="0"/>
              <a:t>won’t, </a:t>
            </a:r>
            <a:r>
              <a:rPr lang="en-US" sz="2400" dirty="0"/>
              <a:t>don’t…)</a:t>
            </a:r>
          </a:p>
          <a:p>
            <a:pPr marL="0" lvl="0" indent="0">
              <a:buNone/>
            </a:pPr>
            <a:r>
              <a:rPr lang="en-US" sz="2400" dirty="0"/>
              <a:t> </a:t>
            </a:r>
          </a:p>
          <a:p>
            <a:r>
              <a:rPr lang="en-US" sz="2400" dirty="0"/>
              <a:t>Affirmations need to be in three areas:</a:t>
            </a:r>
          </a:p>
          <a:p>
            <a:pPr lvl="1"/>
            <a:r>
              <a:rPr lang="en-US" sz="2000" dirty="0"/>
              <a:t>Personal/family</a:t>
            </a:r>
          </a:p>
          <a:p>
            <a:pPr lvl="1"/>
            <a:r>
              <a:rPr lang="en-US" sz="2000" dirty="0"/>
              <a:t>Spiritual</a:t>
            </a:r>
          </a:p>
          <a:p>
            <a:pPr lvl="1"/>
            <a:r>
              <a:rPr lang="en-US" sz="2000" dirty="0"/>
              <a:t>Work</a:t>
            </a:r>
          </a:p>
          <a:p>
            <a:pPr marL="0" indent="0">
              <a:buNone/>
            </a:pPr>
            <a:r>
              <a:rPr lang="en-US" sz="2400" dirty="0"/>
              <a:t> </a:t>
            </a:r>
            <a:r>
              <a:rPr lang="en-US" sz="2400" dirty="0" smtClean="0"/>
              <a:t>															</a:t>
            </a:r>
            <a:endParaRPr lang="en-US" sz="2400" dirty="0"/>
          </a:p>
        </p:txBody>
      </p:sp>
      <p:pic>
        <p:nvPicPr>
          <p:cNvPr id="4" name="Picture 3" descr="http://www.robinskey.com/wp-content/uploads/2013/09/3-Positive-Affirmations-to-Enhance-your-Life.jpg"/>
          <p:cNvPicPr/>
          <p:nvPr/>
        </p:nvPicPr>
        <p:blipFill>
          <a:blip r:embed="rId2">
            <a:extLst>
              <a:ext uri="{28A0092B-C50C-407E-A947-70E740481C1C}">
                <a14:useLocalDpi xmlns:a14="http://schemas.microsoft.com/office/drawing/2010/main" val="0"/>
              </a:ext>
            </a:extLst>
          </a:blip>
          <a:srcRect/>
          <a:stretch>
            <a:fillRect/>
          </a:stretch>
        </p:blipFill>
        <p:spPr bwMode="auto">
          <a:xfrm>
            <a:off x="4320874" y="3904734"/>
            <a:ext cx="4365926" cy="2557849"/>
          </a:xfrm>
          <a:prstGeom prst="rect">
            <a:avLst/>
          </a:prstGeom>
          <a:noFill/>
          <a:ln>
            <a:noFill/>
          </a:ln>
        </p:spPr>
      </p:pic>
      <p:sp>
        <p:nvSpPr>
          <p:cNvPr id="5" name="TextBox 4"/>
          <p:cNvSpPr txBox="1"/>
          <p:nvPr/>
        </p:nvSpPr>
        <p:spPr>
          <a:xfrm>
            <a:off x="7265772" y="2366268"/>
            <a:ext cx="1260389" cy="646331"/>
          </a:xfrm>
          <a:prstGeom prst="rect">
            <a:avLst/>
          </a:prstGeom>
          <a:noFill/>
        </p:spPr>
        <p:txBody>
          <a:bodyPr wrap="square" rtlCol="0">
            <a:spAutoFit/>
          </a:bodyPr>
          <a:lstStyle/>
          <a:p>
            <a:r>
              <a:rPr lang="en-US" dirty="0"/>
              <a:t>Ashley</a:t>
            </a:r>
          </a:p>
          <a:p>
            <a:endParaRPr lang="en-US" dirty="0"/>
          </a:p>
        </p:txBody>
      </p:sp>
    </p:spTree>
    <p:extLst>
      <p:ext uri="{BB962C8B-B14F-4D97-AF65-F5344CB8AC3E}">
        <p14:creationId xmlns:p14="http://schemas.microsoft.com/office/powerpoint/2010/main" val="5235408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754983" cy="910694"/>
          </a:xfrm>
          <a:ln>
            <a:solidFill>
              <a:schemeClr val="tx2">
                <a:lumMod val="60000"/>
                <a:lumOff val="40000"/>
              </a:schemeClr>
            </a:solidFill>
          </a:ln>
        </p:spPr>
        <p:txBody>
          <a:bodyPr>
            <a:normAutofit/>
          </a:bodyPr>
          <a:lstStyle/>
          <a:p>
            <a:r>
              <a:rPr lang="en-US" sz="3600" dirty="0" smtClean="0"/>
              <a:t>Example and Sample Affirmations</a:t>
            </a:r>
            <a:r>
              <a:rPr lang="en-US" sz="3600" dirty="0"/>
              <a:t>: </a:t>
            </a:r>
          </a:p>
        </p:txBody>
      </p:sp>
      <p:sp>
        <p:nvSpPr>
          <p:cNvPr id="3" name="Content Placeholder 2"/>
          <p:cNvSpPr>
            <a:spLocks noGrp="1"/>
          </p:cNvSpPr>
          <p:nvPr>
            <p:ph idx="1"/>
          </p:nvPr>
        </p:nvSpPr>
        <p:spPr>
          <a:xfrm>
            <a:off x="457200" y="1185333"/>
            <a:ext cx="8229600" cy="4940831"/>
          </a:xfrm>
        </p:spPr>
        <p:txBody>
          <a:bodyPr>
            <a:normAutofit fontScale="85000" lnSpcReduction="20000"/>
          </a:bodyPr>
          <a:lstStyle/>
          <a:p>
            <a:pPr marL="0" indent="0">
              <a:buNone/>
            </a:pPr>
            <a:r>
              <a:rPr lang="en-US" sz="2400" dirty="0" smtClean="0"/>
              <a:t> </a:t>
            </a:r>
            <a:endParaRPr lang="en-US" sz="2400" dirty="0"/>
          </a:p>
          <a:p>
            <a:r>
              <a:rPr lang="en-US" sz="2400" b="1" i="1" dirty="0" smtClean="0"/>
              <a:t>Example/Issue</a:t>
            </a:r>
            <a:r>
              <a:rPr lang="en-US" sz="2400" dirty="0" smtClean="0"/>
              <a:t>:  </a:t>
            </a:r>
            <a:r>
              <a:rPr lang="en-US" sz="2400" dirty="0"/>
              <a:t>"If I called my friends once, I’ve called them a million times.  I don’t have anyone else to talk to because I’ve exhausted my whole personal network.  My business will never grow!"</a:t>
            </a:r>
          </a:p>
          <a:p>
            <a:pPr lvl="0"/>
            <a:r>
              <a:rPr lang="en-US" sz="2400" b="1" i="1" dirty="0" smtClean="0"/>
              <a:t>Sample Affirmation</a:t>
            </a:r>
            <a:r>
              <a:rPr lang="en-US" sz="2400" dirty="0" smtClean="0"/>
              <a:t>: My </a:t>
            </a:r>
            <a:r>
              <a:rPr lang="en-US" sz="2400" dirty="0"/>
              <a:t>friends love it when I call.  They hear my excitement and passion on the phone.  We talk about personal things and Shaklee with ease.  My presence is calming and they feel better just talking with me.</a:t>
            </a:r>
          </a:p>
          <a:p>
            <a:pPr lvl="0"/>
            <a:r>
              <a:rPr lang="en-US" sz="2400" b="1" i="1" dirty="0" smtClean="0"/>
              <a:t>Sample Affirmation</a:t>
            </a:r>
            <a:r>
              <a:rPr lang="en-US" sz="2400" dirty="0" smtClean="0"/>
              <a:t>: My </a:t>
            </a:r>
            <a:r>
              <a:rPr lang="en-US" sz="2400" dirty="0"/>
              <a:t>friends love to give me referrals.  Because I give them such good care and they love how I treat them, they are glad to talk with their friends and family to see if they would be interested in Shaklee.  I follow up on the new referrals joyfully.  I love that I create a beautiful connection to people that I didn’t know before.  They are quick to understand the benefits of Shaklee and they are becoming fast friends, too.</a:t>
            </a:r>
          </a:p>
          <a:p>
            <a:pPr marL="0" indent="0">
              <a:buNone/>
            </a:pPr>
            <a:r>
              <a:rPr lang="en-US" sz="2400" dirty="0"/>
              <a:t> </a:t>
            </a:r>
          </a:p>
          <a:p>
            <a:r>
              <a:rPr lang="en-US" sz="2400" b="1" i="1" dirty="0"/>
              <a:t>These are emotional, present tense and positive language.  Now it needs to be </a:t>
            </a:r>
            <a:r>
              <a:rPr lang="en-US" sz="2400" b="1" i="1" u="sng" dirty="0"/>
              <a:t>repeated</a:t>
            </a:r>
            <a:r>
              <a:rPr lang="en-US" sz="2400" b="1" i="1" dirty="0"/>
              <a:t> over and over (until we truly believe it</a:t>
            </a:r>
            <a:r>
              <a:rPr lang="en-US" sz="2400" b="1" i="1" dirty="0" smtClean="0"/>
              <a:t>).</a:t>
            </a:r>
            <a:r>
              <a:rPr lang="en-US" sz="2400" dirty="0" smtClean="0"/>
              <a:t>	Becky</a:t>
            </a:r>
            <a:endParaRPr lang="en-US" sz="2400" dirty="0"/>
          </a:p>
          <a:p>
            <a:pPr marL="0" indent="0">
              <a:buNone/>
            </a:pPr>
            <a:endParaRPr lang="en-US" sz="2400" dirty="0"/>
          </a:p>
        </p:txBody>
      </p:sp>
    </p:spTree>
    <p:extLst>
      <p:ext uri="{BB962C8B-B14F-4D97-AF65-F5344CB8AC3E}">
        <p14:creationId xmlns:p14="http://schemas.microsoft.com/office/powerpoint/2010/main" val="26074422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Other examples:</a:t>
            </a:r>
            <a:br>
              <a:rPr lang="en-US" sz="3600" dirty="0"/>
            </a:br>
            <a:endParaRPr lang="en-US" sz="3600" dirty="0"/>
          </a:p>
        </p:txBody>
      </p:sp>
      <p:sp>
        <p:nvSpPr>
          <p:cNvPr id="3" name="Content Placeholder 2"/>
          <p:cNvSpPr>
            <a:spLocks noGrp="1"/>
          </p:cNvSpPr>
          <p:nvPr>
            <p:ph idx="1"/>
          </p:nvPr>
        </p:nvSpPr>
        <p:spPr>
          <a:xfrm>
            <a:off x="457200" y="1217142"/>
            <a:ext cx="8229600" cy="4525963"/>
          </a:xfrm>
        </p:spPr>
        <p:txBody>
          <a:bodyPr>
            <a:normAutofit/>
          </a:bodyPr>
          <a:lstStyle/>
          <a:p>
            <a:pPr lvl="0"/>
            <a:r>
              <a:rPr lang="en-US" sz="2400" dirty="0"/>
              <a:t>I have something wonderful to offer people with Shaklee and I will still love it whether this person is ready for it or not AND I will respect this person’s decision to take or leave this precious gift!  It’s a gift for them to receive (or not) and I choose to be OK either way!</a:t>
            </a:r>
          </a:p>
          <a:p>
            <a:pPr lvl="0"/>
            <a:r>
              <a:rPr lang="en-US" sz="2400" dirty="0"/>
              <a:t>I am a magnet for people looking for a business.  They are highly capable, coachable and </a:t>
            </a:r>
            <a:r>
              <a:rPr lang="en-US" sz="2400" dirty="0" smtClean="0"/>
              <a:t>organized so </a:t>
            </a:r>
            <a:r>
              <a:rPr lang="en-US" sz="2400" dirty="0"/>
              <a:t>that they move very quickly to Director and above.</a:t>
            </a:r>
          </a:p>
          <a:p>
            <a:pPr marL="0" indent="0">
              <a:buNone/>
            </a:pPr>
            <a:r>
              <a:rPr lang="en-US" sz="2400" dirty="0" smtClean="0"/>
              <a:t>									Francine</a:t>
            </a:r>
            <a:endParaRPr lang="en-US" sz="2400" dirty="0"/>
          </a:p>
        </p:txBody>
      </p:sp>
      <p:pic>
        <p:nvPicPr>
          <p:cNvPr id="6145" name="Picture 1" descr="blank sheet of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190" y="4040659"/>
            <a:ext cx="2133177" cy="26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66104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7"/>
            <a:ext cx="7886700" cy="597063"/>
          </a:xfrm>
          <a:ln w="38100">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7"/>
            <a:ext cx="8497012" cy="4806616"/>
          </a:xfrm>
        </p:spPr>
        <p:txBody>
          <a:bodyPr>
            <a:normAutofit/>
          </a:bodyPr>
          <a:lstStyle/>
          <a:p>
            <a:pPr marL="0" indent="0">
              <a:buNone/>
            </a:pPr>
            <a:r>
              <a:rPr lang="en-US" sz="2400" b="1" dirty="0" smtClean="0"/>
              <a:t>Life Plan  </a:t>
            </a:r>
            <a:r>
              <a:rPr lang="en-US" sz="2000" dirty="0" smtClean="0"/>
              <a:t>(Shaklee Life Strip and 2 canisters Shake)   </a:t>
            </a:r>
            <a:r>
              <a:rPr lang="en-US" sz="2400" dirty="0" smtClean="0"/>
              <a:t>$244.25 soy  $266.75 non-soy</a:t>
            </a:r>
          </a:p>
          <a:p>
            <a:pPr marL="0" indent="0">
              <a:buNone/>
            </a:pPr>
            <a:r>
              <a:rPr lang="en-US" sz="2400" b="1" dirty="0" smtClean="0"/>
              <a:t>Vitalizing Plan  </a:t>
            </a:r>
            <a:r>
              <a:rPr lang="en-US" sz="2000" dirty="0" smtClean="0"/>
              <a:t>(</a:t>
            </a:r>
            <a:r>
              <a:rPr lang="en-US" sz="2000" dirty="0" err="1" smtClean="0"/>
              <a:t>Vitalizer</a:t>
            </a:r>
            <a:r>
              <a:rPr lang="en-US" sz="2000" dirty="0" smtClean="0"/>
              <a:t> and 2 canisters of Shake)</a:t>
            </a:r>
            <a:r>
              <a:rPr lang="en-US" sz="2400" dirty="0" smtClean="0"/>
              <a:t>	 $ 159.95 soy   $183.65  non-soy</a:t>
            </a:r>
          </a:p>
          <a:p>
            <a:pPr marL="0" indent="0">
              <a:buNone/>
            </a:pPr>
            <a:r>
              <a:rPr lang="en-US" sz="2400" b="1" dirty="0" smtClean="0"/>
              <a:t>Essentials Plan </a:t>
            </a:r>
            <a:r>
              <a:rPr lang="en-US" sz="2000" dirty="0" smtClean="0"/>
              <a:t>(Vita Lea 60 tabs, Omega 90 cap, Life Shake canister) </a:t>
            </a:r>
            <a:r>
              <a:rPr lang="en-US" sz="2400" dirty="0" smtClean="0"/>
              <a:t>$69.45 to $76.45							</a:t>
            </a:r>
            <a:r>
              <a:rPr lang="en-US" sz="2400" dirty="0" err="1" smtClean="0"/>
              <a:t>becky</a:t>
            </a:r>
            <a:endParaRPr lang="en-US" sz="2400" dirty="0" smtClean="0"/>
          </a:p>
          <a:p>
            <a:pPr marL="0" indent="0">
              <a:buNone/>
            </a:pPr>
            <a:endParaRPr lang="en-US" sz="800" dirty="0" smtClean="0"/>
          </a:p>
          <a:p>
            <a:pPr marL="0" indent="0">
              <a:buNone/>
            </a:pPr>
            <a:r>
              <a:rPr lang="en-US" sz="2400" b="1" dirty="0" smtClean="0"/>
              <a:t>Rx for Healthier Life  </a:t>
            </a:r>
            <a:r>
              <a:rPr lang="en-US" sz="2400" dirty="0" smtClean="0"/>
              <a:t>-- </a:t>
            </a:r>
            <a:r>
              <a:rPr lang="en-US" sz="2000" dirty="0" smtClean="0"/>
              <a:t>all versions </a:t>
            </a:r>
            <a:r>
              <a:rPr lang="en-US" sz="2400" dirty="0" smtClean="0"/>
              <a:t>	(from $244.05  to $261.61 )</a:t>
            </a:r>
          </a:p>
          <a:p>
            <a:pPr marL="0" indent="0">
              <a:buNone/>
            </a:pPr>
            <a:r>
              <a:rPr lang="en-US" sz="2400" b="1" dirty="0" smtClean="0"/>
              <a:t>Shaklee Life Shake Family Pack   </a:t>
            </a:r>
            <a:r>
              <a:rPr lang="en-US" sz="2000" dirty="0" smtClean="0"/>
              <a:t>(2 bags of Life Shake)     </a:t>
            </a:r>
            <a:r>
              <a:rPr lang="en-US" sz="2400" dirty="0" smtClean="0"/>
              <a:t>$159.95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774426" y="5515624"/>
            <a:ext cx="7740924" cy="830997"/>
          </a:xfrm>
          <a:prstGeom prst="rect">
            <a:avLst/>
          </a:prstGeom>
          <a:noFill/>
          <a:ln w="38100">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35010549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751" y="410563"/>
            <a:ext cx="4182533" cy="944564"/>
          </a:xfrm>
          <a:solidFill>
            <a:schemeClr val="accent5">
              <a:lumMod val="20000"/>
              <a:lumOff val="80000"/>
            </a:schemeClr>
          </a:solidFill>
          <a:ln>
            <a:solidFill>
              <a:schemeClr val="tx2">
                <a:lumMod val="60000"/>
                <a:lumOff val="40000"/>
              </a:schemeClr>
            </a:solidFill>
          </a:ln>
        </p:spPr>
        <p:txBody>
          <a:bodyPr>
            <a:normAutofit/>
          </a:bodyPr>
          <a:lstStyle/>
          <a:p>
            <a:r>
              <a:rPr lang="en-US" sz="2800" dirty="0" smtClean="0"/>
              <a:t>Angie Thomas Affirmations</a:t>
            </a:r>
            <a:endParaRPr lang="en-US" sz="2800" dirty="0"/>
          </a:p>
        </p:txBody>
      </p:sp>
      <p:sp>
        <p:nvSpPr>
          <p:cNvPr id="3" name="Content Placeholder 2"/>
          <p:cNvSpPr>
            <a:spLocks noGrp="1"/>
          </p:cNvSpPr>
          <p:nvPr>
            <p:ph idx="1"/>
          </p:nvPr>
        </p:nvSpPr>
        <p:spPr>
          <a:xfrm>
            <a:off x="457200" y="1600201"/>
            <a:ext cx="6270535" cy="4525963"/>
          </a:xfrm>
        </p:spPr>
        <p:txBody>
          <a:bodyPr>
            <a:normAutofit/>
          </a:bodyPr>
          <a:lstStyle/>
          <a:p>
            <a:r>
              <a:rPr lang="en-US" sz="2400" dirty="0"/>
              <a:t>"I love being a coordinator.  I have two strong directors for whom </a:t>
            </a:r>
            <a:r>
              <a:rPr lang="en-US" sz="2400" dirty="0" err="1"/>
              <a:t>i</a:t>
            </a:r>
            <a:r>
              <a:rPr lang="en-US" sz="2400" dirty="0"/>
              <a:t> help build vibrant, growing businesses that change lives.  I have an organizational volume of 5000 </a:t>
            </a:r>
            <a:r>
              <a:rPr lang="en-US" sz="2400" dirty="0" smtClean="0"/>
              <a:t>OV."</a:t>
            </a:r>
            <a:endParaRPr lang="en-US" sz="2400" dirty="0"/>
          </a:p>
          <a:p>
            <a:r>
              <a:rPr lang="en-US" sz="2400" dirty="0"/>
              <a:t>"My business is booming with new distributors who are on the road to being directors."</a:t>
            </a:r>
          </a:p>
          <a:p>
            <a:r>
              <a:rPr lang="en-US" sz="2400" dirty="0"/>
              <a:t>"</a:t>
            </a:r>
            <a:r>
              <a:rPr lang="en-US" sz="2400" dirty="0" err="1"/>
              <a:t>i</a:t>
            </a:r>
            <a:r>
              <a:rPr lang="en-US" sz="2400" dirty="0"/>
              <a:t> lead and share S</a:t>
            </a:r>
            <a:r>
              <a:rPr lang="en-US" sz="2400" dirty="0" smtClean="0"/>
              <a:t>haklee </a:t>
            </a:r>
            <a:r>
              <a:rPr lang="en-US" sz="2400" dirty="0"/>
              <a:t>with authentic love.  I have many customers and a growing business so that </a:t>
            </a:r>
            <a:r>
              <a:rPr lang="en-US" sz="2400" dirty="0" err="1"/>
              <a:t>i</a:t>
            </a:r>
            <a:r>
              <a:rPr lang="en-US" sz="2400" dirty="0"/>
              <a:t> can truly love people where they are</a:t>
            </a:r>
            <a:r>
              <a:rPr lang="en-US" sz="2400" dirty="0" smtClean="0"/>
              <a:t>.“							Barb</a:t>
            </a:r>
            <a:endParaRPr lang="en-US" sz="2400" dirty="0"/>
          </a:p>
          <a:p>
            <a:endParaRPr lang="en-US" dirty="0"/>
          </a:p>
        </p:txBody>
      </p:sp>
      <p:pic>
        <p:nvPicPr>
          <p:cNvPr id="4" name="Content Placeholder 3"/>
          <p:cNvPicPr>
            <a:picLocks noChangeAspect="1"/>
          </p:cNvPicPr>
          <p:nvPr/>
        </p:nvPicPr>
        <p:blipFill>
          <a:blip r:embed="rId2"/>
          <a:srcRect t="1115" b="1115"/>
          <a:stretch>
            <a:fillRect/>
          </a:stretch>
        </p:blipFill>
        <p:spPr>
          <a:xfrm rot="5400000">
            <a:off x="5817640" y="2527229"/>
            <a:ext cx="3962396" cy="2142206"/>
          </a:xfrm>
          <a:prstGeom prst="rect">
            <a:avLst/>
          </a:prstGeom>
        </p:spPr>
      </p:pic>
      <p:sp>
        <p:nvSpPr>
          <p:cNvPr id="5" name="TextBox 4"/>
          <p:cNvSpPr txBox="1"/>
          <p:nvPr/>
        </p:nvSpPr>
        <p:spPr>
          <a:xfrm>
            <a:off x="6316133" y="5843432"/>
            <a:ext cx="2553808" cy="646331"/>
          </a:xfrm>
          <a:prstGeom prst="rect">
            <a:avLst/>
          </a:prstGeom>
          <a:noFill/>
          <a:ln w="28575">
            <a:solidFill>
              <a:schemeClr val="tx2">
                <a:lumMod val="60000"/>
                <a:lumOff val="40000"/>
              </a:schemeClr>
            </a:solidFill>
          </a:ln>
        </p:spPr>
        <p:txBody>
          <a:bodyPr wrap="square" rtlCol="0">
            <a:spAutoFit/>
          </a:bodyPr>
          <a:lstStyle/>
          <a:p>
            <a:r>
              <a:rPr lang="en-US" dirty="0" smtClean="0"/>
              <a:t>Angie’s Affirmation sheet showing a lot of wear !</a:t>
            </a:r>
            <a:endParaRPr lang="en-US" dirty="0"/>
          </a:p>
        </p:txBody>
      </p:sp>
    </p:spTree>
    <p:extLst>
      <p:ext uri="{BB962C8B-B14F-4D97-AF65-F5344CB8AC3E}">
        <p14:creationId xmlns:p14="http://schemas.microsoft.com/office/powerpoint/2010/main" val="11269740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8"/>
            <a:ext cx="8229600" cy="3645431"/>
          </a:xfrm>
        </p:spPr>
        <p:txBody>
          <a:bodyPr>
            <a:normAutofit/>
          </a:bodyPr>
          <a:lstStyle/>
          <a:p>
            <a:r>
              <a:rPr lang="en-US" sz="2400" dirty="0" smtClean="0">
                <a:solidFill>
                  <a:schemeClr val="tx1"/>
                </a:solidFill>
              </a:rPr>
              <a:t>We build and modify our self-image through the way we talk to ourselves.</a:t>
            </a:r>
          </a:p>
          <a:p>
            <a:r>
              <a:rPr lang="en-US" sz="2400" dirty="0" smtClean="0">
                <a:solidFill>
                  <a:schemeClr val="tx1"/>
                </a:solidFill>
              </a:rPr>
              <a:t>Successful people expect good things to happen.</a:t>
            </a:r>
          </a:p>
          <a:p>
            <a:pPr marL="0" indent="0">
              <a:buNone/>
            </a:pPr>
            <a:endParaRPr lang="en-US" sz="2400" dirty="0"/>
          </a:p>
        </p:txBody>
      </p:sp>
      <p:sp>
        <p:nvSpPr>
          <p:cNvPr id="2" name="Title 1"/>
          <p:cNvSpPr>
            <a:spLocks noGrp="1"/>
          </p:cNvSpPr>
          <p:nvPr>
            <p:ph type="title"/>
          </p:nvPr>
        </p:nvSpPr>
        <p:spPr>
          <a:xfrm>
            <a:off x="186268" y="253471"/>
            <a:ext cx="5774266" cy="1143000"/>
          </a:xfrm>
          <a:ln>
            <a:solidFill>
              <a:schemeClr val="accent5">
                <a:lumMod val="75000"/>
              </a:schemeClr>
            </a:solidFill>
          </a:ln>
        </p:spPr>
        <p:txBody>
          <a:bodyPr>
            <a:normAutofit/>
          </a:bodyPr>
          <a:lstStyle/>
          <a:p>
            <a:r>
              <a:rPr lang="en-US" sz="3200" dirty="0" smtClean="0"/>
              <a:t>Monitor Self- Talk </a:t>
            </a:r>
            <a:br>
              <a:rPr lang="en-US" sz="3200" dirty="0" smtClean="0"/>
            </a:br>
            <a:r>
              <a:rPr lang="en-US" sz="3200" dirty="0" smtClean="0"/>
              <a:t>It Can Empower .. Or Sabotage</a:t>
            </a:r>
            <a:endParaRPr lang="en-US" sz="3200" dirty="0"/>
          </a:p>
        </p:txBody>
      </p:sp>
      <p:sp>
        <p:nvSpPr>
          <p:cNvPr id="5" name="TextBox 4"/>
          <p:cNvSpPr txBox="1"/>
          <p:nvPr/>
        </p:nvSpPr>
        <p:spPr>
          <a:xfrm>
            <a:off x="590835" y="2945642"/>
            <a:ext cx="6993466" cy="1938992"/>
          </a:xfrm>
          <a:prstGeom prst="rect">
            <a:avLst/>
          </a:prstGeom>
          <a:noFill/>
          <a:ln>
            <a:solidFill>
              <a:schemeClr val="accent5">
                <a:lumMod val="75000"/>
              </a:schemeClr>
            </a:solidFill>
          </a:ln>
        </p:spPr>
        <p:txBody>
          <a:bodyPr wrap="square" rtlCol="0">
            <a:spAutoFit/>
          </a:bodyPr>
          <a:lstStyle/>
          <a:p>
            <a:r>
              <a:rPr lang="en-US" sz="2400" dirty="0" smtClean="0"/>
              <a:t>Ex – Negative Self Talk</a:t>
            </a:r>
          </a:p>
          <a:p>
            <a:r>
              <a:rPr lang="en-US" sz="2400" i="1" dirty="0" smtClean="0"/>
              <a:t>“ I’m so stupid. If I had a brain, I’d be dangerous.</a:t>
            </a:r>
          </a:p>
          <a:p>
            <a:r>
              <a:rPr lang="en-US" sz="2400" i="1" dirty="0" smtClean="0"/>
              <a:t>I’m always screwing up.” </a:t>
            </a:r>
          </a:p>
          <a:p>
            <a:r>
              <a:rPr lang="en-US" sz="2400" i="1" dirty="0" smtClean="0"/>
              <a:t>“There I go again .. Things never work out for me .”														</a:t>
            </a:r>
            <a:endParaRPr lang="en-US" sz="2400" i="1" dirty="0"/>
          </a:p>
        </p:txBody>
      </p:sp>
      <p:sp>
        <p:nvSpPr>
          <p:cNvPr id="6" name="TextBox 5"/>
          <p:cNvSpPr txBox="1"/>
          <p:nvPr/>
        </p:nvSpPr>
        <p:spPr>
          <a:xfrm>
            <a:off x="677334" y="4884634"/>
            <a:ext cx="8009466" cy="1569660"/>
          </a:xfrm>
          <a:prstGeom prst="rect">
            <a:avLst/>
          </a:prstGeom>
          <a:noFill/>
          <a:ln>
            <a:solidFill>
              <a:schemeClr val="accent5">
                <a:lumMod val="75000"/>
              </a:schemeClr>
            </a:solidFill>
          </a:ln>
        </p:spPr>
        <p:txBody>
          <a:bodyPr wrap="square" rtlCol="0">
            <a:spAutoFit/>
          </a:bodyPr>
          <a:lstStyle/>
          <a:p>
            <a:r>
              <a:rPr lang="en-US" sz="2400" dirty="0" smtClean="0"/>
              <a:t>Never correct people or children by pointing out what they did wrong.  Paint the picture of the behavior you DO WANT .. Not what you DON’T WANT. The brain can only grasp the image…</a:t>
            </a:r>
          </a:p>
          <a:p>
            <a:r>
              <a:rPr lang="en-US" sz="2400" dirty="0" smtClean="0"/>
              <a:t>Ex . Don’ t think about the Eiffel Tower</a:t>
            </a:r>
            <a:endParaRPr lang="en-US" sz="2400" dirty="0"/>
          </a:p>
        </p:txBody>
      </p:sp>
      <p:sp>
        <p:nvSpPr>
          <p:cNvPr id="4" name="TextBox 3"/>
          <p:cNvSpPr txBox="1"/>
          <p:nvPr/>
        </p:nvSpPr>
        <p:spPr>
          <a:xfrm>
            <a:off x="7584301" y="1186249"/>
            <a:ext cx="1312564" cy="369332"/>
          </a:xfrm>
          <a:prstGeom prst="rect">
            <a:avLst/>
          </a:prstGeom>
          <a:noFill/>
        </p:spPr>
        <p:txBody>
          <a:bodyPr wrap="square" rtlCol="0">
            <a:spAutoFit/>
          </a:bodyPr>
          <a:lstStyle/>
          <a:p>
            <a:r>
              <a:rPr lang="en-US" dirty="0" smtClean="0"/>
              <a:t>Ashley</a:t>
            </a:r>
            <a:endParaRPr lang="en-US" dirty="0"/>
          </a:p>
        </p:txBody>
      </p:sp>
    </p:spTree>
    <p:extLst>
      <p:ext uri="{BB962C8B-B14F-4D97-AF65-F5344CB8AC3E}">
        <p14:creationId xmlns:p14="http://schemas.microsoft.com/office/powerpoint/2010/main" val="363084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17601"/>
            <a:ext cx="8229600" cy="5520266"/>
          </a:xfrm>
        </p:spPr>
        <p:txBody>
          <a:bodyPr>
            <a:normAutofit/>
          </a:bodyPr>
          <a:lstStyle/>
          <a:p>
            <a:r>
              <a:rPr lang="en-US" sz="2400" dirty="0">
                <a:solidFill>
                  <a:schemeClr val="tx1"/>
                </a:solidFill>
              </a:rPr>
              <a:t>Ex Positive Self </a:t>
            </a:r>
            <a:r>
              <a:rPr lang="en-US" sz="2400" dirty="0" smtClean="0">
                <a:solidFill>
                  <a:schemeClr val="tx1"/>
                </a:solidFill>
              </a:rPr>
              <a:t>Talk:</a:t>
            </a:r>
            <a:endParaRPr lang="en-US" sz="2400" dirty="0">
              <a:solidFill>
                <a:schemeClr val="tx1"/>
              </a:solidFill>
            </a:endParaRPr>
          </a:p>
          <a:p>
            <a:pPr marL="0" indent="0">
              <a:buNone/>
            </a:pPr>
            <a:r>
              <a:rPr lang="en-US" sz="2400" i="1" dirty="0" smtClean="0">
                <a:solidFill>
                  <a:schemeClr val="tx1"/>
                </a:solidFill>
              </a:rPr>
              <a:t>“That’s </a:t>
            </a:r>
            <a:r>
              <a:rPr lang="en-US" sz="2400" i="1" dirty="0">
                <a:solidFill>
                  <a:schemeClr val="tx1"/>
                </a:solidFill>
              </a:rPr>
              <a:t>not like me to mess up. Next time, I will ________</a:t>
            </a:r>
          </a:p>
          <a:p>
            <a:pPr marL="0" indent="0">
              <a:buNone/>
            </a:pPr>
            <a:r>
              <a:rPr lang="en-US" sz="2400" i="1" dirty="0">
                <a:solidFill>
                  <a:schemeClr val="tx1"/>
                </a:solidFill>
              </a:rPr>
              <a:t>Not sure what happened there. I’m better than that. Next time I’ll ask more questions.. Listen intently, </a:t>
            </a:r>
            <a:r>
              <a:rPr lang="en-US" sz="2400" i="1" dirty="0" err="1" smtClean="0">
                <a:solidFill>
                  <a:schemeClr val="tx1"/>
                </a:solidFill>
              </a:rPr>
              <a:t>etc</a:t>
            </a:r>
            <a:r>
              <a:rPr lang="en-US" sz="2400" i="1" dirty="0" smtClean="0">
                <a:solidFill>
                  <a:schemeClr val="tx1"/>
                </a:solidFill>
              </a:rPr>
              <a:t>”</a:t>
            </a:r>
          </a:p>
          <a:p>
            <a:pPr marL="0" indent="0">
              <a:buNone/>
            </a:pPr>
            <a:endParaRPr lang="en-US" sz="1000" i="1" dirty="0">
              <a:solidFill>
                <a:schemeClr val="tx1"/>
              </a:solidFill>
            </a:endParaRPr>
          </a:p>
          <a:p>
            <a:r>
              <a:rPr lang="en-US" sz="2400" dirty="0" smtClean="0">
                <a:solidFill>
                  <a:schemeClr val="tx1"/>
                </a:solidFill>
              </a:rPr>
              <a:t>Paint a picture of the behavior you want –that will help your business partners be successful .. </a:t>
            </a:r>
          </a:p>
          <a:p>
            <a:pPr marL="0" indent="0">
              <a:buNone/>
            </a:pPr>
            <a:endParaRPr lang="en-US" sz="1000" dirty="0" smtClean="0">
              <a:solidFill>
                <a:schemeClr val="tx1"/>
              </a:solidFill>
            </a:endParaRPr>
          </a:p>
          <a:p>
            <a:pPr marL="0" indent="0">
              <a:buNone/>
            </a:pPr>
            <a:r>
              <a:rPr lang="en-US" sz="2400" dirty="0"/>
              <a:t> </a:t>
            </a:r>
            <a:r>
              <a:rPr lang="en-US" sz="2400" dirty="0" smtClean="0"/>
              <a:t>    </a:t>
            </a:r>
            <a:r>
              <a:rPr lang="en-US" sz="2400" b="1" dirty="0" smtClean="0"/>
              <a:t>“ </a:t>
            </a:r>
            <a:r>
              <a:rPr lang="en-US" sz="2400" b="1" i="1" dirty="0" smtClean="0">
                <a:solidFill>
                  <a:srgbClr val="FF6600"/>
                </a:solidFill>
              </a:rPr>
              <a:t>In our conversations, we want to ask questions and use the phrase “ Tell me about”   </a:t>
            </a:r>
          </a:p>
          <a:p>
            <a:pPr marL="0" indent="0">
              <a:buNone/>
            </a:pPr>
            <a:r>
              <a:rPr lang="en-US" sz="2400" b="1" i="1" dirty="0" smtClean="0">
                <a:solidFill>
                  <a:srgbClr val="FF6600"/>
                </a:solidFill>
              </a:rPr>
              <a:t>			Vs										</a:t>
            </a:r>
            <a:r>
              <a:rPr lang="en-US" sz="1800" dirty="0" smtClean="0">
                <a:solidFill>
                  <a:schemeClr val="tx1"/>
                </a:solidFill>
              </a:rPr>
              <a:t>Ashley</a:t>
            </a:r>
          </a:p>
          <a:p>
            <a:pPr marL="0" indent="0">
              <a:buNone/>
            </a:pPr>
            <a:r>
              <a:rPr lang="en-US" sz="2400" b="1" i="1" dirty="0" smtClean="0">
                <a:solidFill>
                  <a:srgbClr val="FF6600"/>
                </a:solidFill>
              </a:rPr>
              <a:t>Now in our conversations, don’t make a sales pitch .. Don’t talk too much … Don’t talk too fast… whatever you do , don’t forget to leave time for the close. </a:t>
            </a:r>
            <a:r>
              <a:rPr lang="en-US" sz="2400" b="1" i="1" dirty="0" err="1" smtClean="0">
                <a:solidFill>
                  <a:srgbClr val="FF6600"/>
                </a:solidFill>
              </a:rPr>
              <a:t>Etc</a:t>
            </a:r>
            <a:r>
              <a:rPr lang="en-US" sz="2400" b="1" i="1" dirty="0" smtClean="0">
                <a:solidFill>
                  <a:srgbClr val="FF6600"/>
                </a:solidFill>
              </a:rPr>
              <a:t> “</a:t>
            </a:r>
            <a:r>
              <a:rPr lang="en-US" sz="2400" b="1" dirty="0"/>
              <a:t>	</a:t>
            </a:r>
          </a:p>
        </p:txBody>
      </p:sp>
      <p:sp>
        <p:nvSpPr>
          <p:cNvPr id="3" name="Title 2"/>
          <p:cNvSpPr>
            <a:spLocks noGrp="1"/>
          </p:cNvSpPr>
          <p:nvPr>
            <p:ph type="title"/>
          </p:nvPr>
        </p:nvSpPr>
        <p:spPr>
          <a:xfrm>
            <a:off x="457201" y="338139"/>
            <a:ext cx="4419600" cy="779461"/>
          </a:xfrm>
        </p:spPr>
        <p:txBody>
          <a:bodyPr>
            <a:normAutofit/>
          </a:bodyPr>
          <a:lstStyle/>
          <a:p>
            <a:r>
              <a:rPr lang="en-US" sz="3600" dirty="0" smtClean="0"/>
              <a:t>Positive Self Talk</a:t>
            </a:r>
            <a:endParaRPr lang="en-US" sz="3600" dirty="0"/>
          </a:p>
        </p:txBody>
      </p:sp>
    </p:spTree>
    <p:extLst>
      <p:ext uri="{BB962C8B-B14F-4D97-AF65-F5344CB8AC3E}">
        <p14:creationId xmlns:p14="http://schemas.microsoft.com/office/powerpoint/2010/main" val="7221267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8073"/>
            <a:ext cx="8229600" cy="2667528"/>
          </a:xfrm>
          <a:ln>
            <a:solidFill>
              <a:schemeClr val="accent5">
                <a:lumMod val="75000"/>
              </a:schemeClr>
            </a:solidFill>
          </a:ln>
        </p:spPr>
        <p:txBody>
          <a:bodyPr>
            <a:normAutofit lnSpcReduction="10000"/>
          </a:bodyPr>
          <a:lstStyle/>
          <a:p>
            <a:pPr marL="0" indent="0" algn="ctr">
              <a:buNone/>
            </a:pPr>
            <a:r>
              <a:rPr lang="en-US" sz="4000" dirty="0" smtClean="0">
                <a:solidFill>
                  <a:schemeClr val="tx1"/>
                </a:solidFill>
              </a:rPr>
              <a:t>All meaningful and lasting change …</a:t>
            </a:r>
          </a:p>
          <a:p>
            <a:pPr marL="0" indent="0" algn="ctr">
              <a:buNone/>
            </a:pPr>
            <a:r>
              <a:rPr lang="en-US" sz="4000" dirty="0">
                <a:solidFill>
                  <a:schemeClr val="tx1"/>
                </a:solidFill>
              </a:rPr>
              <a:t>s</a:t>
            </a:r>
            <a:r>
              <a:rPr lang="en-US" sz="4000" dirty="0" smtClean="0">
                <a:solidFill>
                  <a:schemeClr val="tx1"/>
                </a:solidFill>
              </a:rPr>
              <a:t>tarts on the inside …</a:t>
            </a:r>
          </a:p>
          <a:p>
            <a:pPr marL="0" indent="0" algn="ctr">
              <a:buNone/>
            </a:pPr>
            <a:r>
              <a:rPr lang="en-US" sz="4000" dirty="0" smtClean="0">
                <a:solidFill>
                  <a:schemeClr val="tx1"/>
                </a:solidFill>
              </a:rPr>
              <a:t>And works it’s way out.</a:t>
            </a:r>
          </a:p>
          <a:p>
            <a:pPr marL="0" indent="0" algn="ctr">
              <a:buNone/>
            </a:pPr>
            <a:r>
              <a:rPr lang="en-US" sz="4000" dirty="0"/>
              <a:t>	</a:t>
            </a:r>
            <a:r>
              <a:rPr lang="en-US" sz="4000" dirty="0" smtClean="0"/>
              <a:t>								</a:t>
            </a:r>
            <a:r>
              <a:rPr lang="en-US" sz="1800" dirty="0" smtClean="0">
                <a:solidFill>
                  <a:schemeClr val="tx1"/>
                </a:solidFill>
              </a:rPr>
              <a:t>Lisa</a:t>
            </a:r>
            <a:endParaRPr lang="en-US" sz="1800" dirty="0">
              <a:solidFill>
                <a:schemeClr val="tx1"/>
              </a:solidFill>
            </a:endParaRPr>
          </a:p>
        </p:txBody>
      </p:sp>
      <p:sp>
        <p:nvSpPr>
          <p:cNvPr id="3" name="Title 2"/>
          <p:cNvSpPr>
            <a:spLocks noGrp="1"/>
          </p:cNvSpPr>
          <p:nvPr>
            <p:ph type="title"/>
          </p:nvPr>
        </p:nvSpPr>
        <p:spPr>
          <a:xfrm>
            <a:off x="287867" y="355072"/>
            <a:ext cx="3843867" cy="1143000"/>
          </a:xfrm>
        </p:spPr>
        <p:txBody>
          <a:bodyPr>
            <a:normAutofit/>
          </a:bodyPr>
          <a:lstStyle/>
          <a:p>
            <a:r>
              <a:rPr lang="en-US" sz="2800" dirty="0" smtClean="0"/>
              <a:t>From Lou Tice …</a:t>
            </a:r>
            <a:endParaRPr lang="en-US" sz="2800" dirty="0"/>
          </a:p>
        </p:txBody>
      </p:sp>
      <p:pic>
        <p:nvPicPr>
          <p:cNvPr id="4" name="Picture 3" descr="http://counsellinginsideout.com/images/news/t_2-5320e8bb9fb0a.jpg"/>
          <p:cNvPicPr/>
          <p:nvPr/>
        </p:nvPicPr>
        <p:blipFill>
          <a:blip r:embed="rId2">
            <a:extLst>
              <a:ext uri="{28A0092B-C50C-407E-A947-70E740481C1C}">
                <a14:useLocalDpi xmlns:a14="http://schemas.microsoft.com/office/drawing/2010/main" val="0"/>
              </a:ext>
            </a:extLst>
          </a:blip>
          <a:srcRect/>
          <a:stretch>
            <a:fillRect/>
          </a:stretch>
        </p:blipFill>
        <p:spPr bwMode="auto">
          <a:xfrm>
            <a:off x="1481781" y="3707027"/>
            <a:ext cx="3399138" cy="2842054"/>
          </a:xfrm>
          <a:prstGeom prst="rect">
            <a:avLst/>
          </a:prstGeom>
          <a:noFill/>
          <a:ln>
            <a:noFill/>
          </a:ln>
        </p:spPr>
      </p:pic>
    </p:spTree>
    <p:extLst>
      <p:ext uri="{BB962C8B-B14F-4D97-AF65-F5344CB8AC3E}">
        <p14:creationId xmlns:p14="http://schemas.microsoft.com/office/powerpoint/2010/main" val="8300569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35924"/>
            <a:ext cx="8229600" cy="3640411"/>
          </a:xfrm>
        </p:spPr>
        <p:txBody>
          <a:bodyPr>
            <a:normAutofit fontScale="70000" lnSpcReduction="20000"/>
          </a:bodyPr>
          <a:lstStyle/>
          <a:p>
            <a:pPr>
              <a:buFont typeface="Arial"/>
              <a:buChar char="•"/>
            </a:pPr>
            <a:r>
              <a:rPr lang="en-US" sz="2600" dirty="0" smtClean="0">
                <a:solidFill>
                  <a:schemeClr val="tx1"/>
                </a:solidFill>
              </a:rPr>
              <a:t>Time to think seriously about our </a:t>
            </a:r>
          </a:p>
          <a:p>
            <a:pPr marL="0" indent="0">
              <a:buNone/>
            </a:pPr>
            <a:r>
              <a:rPr lang="en-US" sz="2600" dirty="0">
                <a:solidFill>
                  <a:schemeClr val="tx1"/>
                </a:solidFill>
              </a:rPr>
              <a:t>	</a:t>
            </a:r>
            <a:r>
              <a:rPr lang="en-US" sz="2600" dirty="0" smtClean="0">
                <a:solidFill>
                  <a:schemeClr val="tx1"/>
                </a:solidFill>
              </a:rPr>
              <a:t>--long-term goals ( where we want to be a year from now, 5 years from 						now ) </a:t>
            </a:r>
          </a:p>
          <a:p>
            <a:pPr marL="0" indent="0">
              <a:buNone/>
            </a:pPr>
            <a:r>
              <a:rPr lang="en-US" sz="2600" dirty="0">
                <a:solidFill>
                  <a:schemeClr val="tx1"/>
                </a:solidFill>
              </a:rPr>
              <a:t>	</a:t>
            </a:r>
            <a:r>
              <a:rPr lang="en-US" sz="2600" dirty="0" smtClean="0">
                <a:solidFill>
                  <a:schemeClr val="tx1"/>
                </a:solidFill>
              </a:rPr>
              <a:t>-- short-term goals (90 days from now .. By end of December)</a:t>
            </a:r>
          </a:p>
          <a:p>
            <a:pPr marL="0" indent="0">
              <a:buNone/>
            </a:pPr>
            <a:r>
              <a:rPr lang="en-US" sz="2600" dirty="0">
                <a:solidFill>
                  <a:schemeClr val="tx1"/>
                </a:solidFill>
              </a:rPr>
              <a:t>	</a:t>
            </a:r>
            <a:r>
              <a:rPr lang="en-US" sz="2600" dirty="0" smtClean="0">
                <a:solidFill>
                  <a:schemeClr val="tx1"/>
                </a:solidFill>
              </a:rPr>
              <a:t>-- reward goals</a:t>
            </a:r>
          </a:p>
          <a:p>
            <a:pPr marL="0" indent="0">
              <a:buNone/>
            </a:pPr>
            <a:r>
              <a:rPr lang="en-US" sz="2600" dirty="0">
                <a:solidFill>
                  <a:schemeClr val="tx1"/>
                </a:solidFill>
              </a:rPr>
              <a:t>	</a:t>
            </a:r>
            <a:r>
              <a:rPr lang="en-US" sz="2600" dirty="0" smtClean="0">
                <a:solidFill>
                  <a:schemeClr val="tx1"/>
                </a:solidFill>
              </a:rPr>
              <a:t>-- Working goals ..  How you will get from here .. To there.</a:t>
            </a:r>
            <a:r>
              <a:rPr lang="en-US" sz="2600" dirty="0">
                <a:solidFill>
                  <a:schemeClr val="tx1"/>
                </a:solidFill>
              </a:rPr>
              <a:t> </a:t>
            </a:r>
            <a:r>
              <a:rPr lang="en-US" sz="2600" dirty="0" smtClean="0">
                <a:solidFill>
                  <a:schemeClr val="tx1"/>
                </a:solidFill>
              </a:rPr>
              <a:t>                                   Lisa</a:t>
            </a:r>
            <a:endParaRPr lang="en-US" sz="2600" dirty="0">
              <a:solidFill>
                <a:schemeClr val="tx1"/>
              </a:solidFill>
            </a:endParaRPr>
          </a:p>
          <a:p>
            <a:pPr marL="0" indent="0">
              <a:buNone/>
            </a:pPr>
            <a:endParaRPr lang="en-US" sz="2600" dirty="0" smtClean="0">
              <a:solidFill>
                <a:schemeClr val="tx1"/>
              </a:solidFill>
            </a:endParaRPr>
          </a:p>
          <a:p>
            <a:pPr marL="0" indent="0">
              <a:buNone/>
            </a:pPr>
            <a:r>
              <a:rPr lang="en-US" sz="2600" dirty="0" smtClean="0">
                <a:solidFill>
                  <a:schemeClr val="tx1"/>
                </a:solidFill>
              </a:rPr>
              <a:t>			AND WRITE THEM DOWN </a:t>
            </a:r>
          </a:p>
          <a:p>
            <a:pPr>
              <a:buFont typeface="Arial"/>
              <a:buChar char="•"/>
            </a:pPr>
            <a:r>
              <a:rPr lang="en-US" sz="2600" dirty="0" smtClean="0">
                <a:solidFill>
                  <a:schemeClr val="tx1"/>
                </a:solidFill>
              </a:rPr>
              <a:t>Create affirmations to support our thinking in reaching our goals</a:t>
            </a:r>
          </a:p>
          <a:p>
            <a:pPr>
              <a:buFont typeface="Arial"/>
              <a:buChar char="•"/>
            </a:pPr>
            <a:r>
              <a:rPr lang="en-US" sz="2600" dirty="0" smtClean="0">
                <a:solidFill>
                  <a:schemeClr val="tx1"/>
                </a:solidFill>
              </a:rPr>
              <a:t>Monitor our self-talk t be sure it is supporting us reaching our goals.</a:t>
            </a:r>
          </a:p>
          <a:p>
            <a:pPr>
              <a:buFont typeface="Arial"/>
              <a:buChar char="•"/>
            </a:pPr>
            <a:endParaRPr lang="en-US" dirty="0">
              <a:solidFill>
                <a:schemeClr val="tx1"/>
              </a:solidFill>
            </a:endParaRPr>
          </a:p>
          <a:p>
            <a:pPr>
              <a:buFont typeface="Arial"/>
              <a:buChar char="•"/>
            </a:pPr>
            <a:endParaRPr lang="en-US" dirty="0" smtClean="0">
              <a:solidFill>
                <a:schemeClr val="tx1"/>
              </a:solidFill>
            </a:endParaRPr>
          </a:p>
          <a:p>
            <a:pPr marL="0" indent="0">
              <a:buNone/>
            </a:pPr>
            <a:r>
              <a:rPr lang="en-US" dirty="0"/>
              <a:t>	</a:t>
            </a:r>
            <a:r>
              <a:rPr lang="en-US" dirty="0" smtClean="0"/>
              <a:t>														</a:t>
            </a:r>
            <a:endParaRPr lang="en-US" dirty="0">
              <a:solidFill>
                <a:schemeClr val="tx1"/>
              </a:solidFill>
            </a:endParaRPr>
          </a:p>
        </p:txBody>
      </p:sp>
      <p:sp>
        <p:nvSpPr>
          <p:cNvPr id="3" name="Title 2"/>
          <p:cNvSpPr>
            <a:spLocks noGrp="1"/>
          </p:cNvSpPr>
          <p:nvPr>
            <p:ph type="title"/>
          </p:nvPr>
        </p:nvSpPr>
        <p:spPr>
          <a:xfrm>
            <a:off x="457200" y="319267"/>
            <a:ext cx="8229600" cy="1143000"/>
          </a:xfrm>
        </p:spPr>
        <p:txBody>
          <a:bodyPr>
            <a:normAutofit/>
          </a:bodyPr>
          <a:lstStyle/>
          <a:p>
            <a:r>
              <a:rPr lang="en-US" sz="3200" dirty="0" smtClean="0"/>
              <a:t>Action Steps for Session #8</a:t>
            </a:r>
            <a:br>
              <a:rPr lang="en-US" sz="3200" dirty="0" smtClean="0"/>
            </a:br>
            <a:r>
              <a:rPr lang="en-US" sz="3200" dirty="0" smtClean="0"/>
              <a:t>Goal Setting and Affirmations</a:t>
            </a:r>
            <a:endParaRPr lang="en-US" sz="3200" dirty="0"/>
          </a:p>
        </p:txBody>
      </p:sp>
      <p:sp>
        <p:nvSpPr>
          <p:cNvPr id="4" name="TextBox 3"/>
          <p:cNvSpPr txBox="1"/>
          <p:nvPr/>
        </p:nvSpPr>
        <p:spPr>
          <a:xfrm>
            <a:off x="642551" y="4545562"/>
            <a:ext cx="7117492" cy="1631216"/>
          </a:xfrm>
          <a:prstGeom prst="rect">
            <a:avLst/>
          </a:prstGeom>
          <a:noFill/>
        </p:spPr>
        <p:txBody>
          <a:bodyPr wrap="square" rtlCol="0">
            <a:spAutoFit/>
          </a:bodyPr>
          <a:lstStyle/>
          <a:p>
            <a:r>
              <a:rPr lang="en-US" sz="2000" b="1" i="1" dirty="0">
                <a:solidFill>
                  <a:schemeClr val="accent1"/>
                </a:solidFill>
              </a:rPr>
              <a:t>If you go to work on your goals, your goals will go to work on you. </a:t>
            </a:r>
            <a:br>
              <a:rPr lang="en-US" sz="2000" b="1" i="1" dirty="0">
                <a:solidFill>
                  <a:schemeClr val="accent1"/>
                </a:solidFill>
              </a:rPr>
            </a:br>
            <a:r>
              <a:rPr lang="en-US" sz="2000" b="1" i="1" dirty="0">
                <a:solidFill>
                  <a:schemeClr val="accent1"/>
                </a:solidFill>
              </a:rPr>
              <a:t>If you go to work on your plan, your plan will go to work on you. </a:t>
            </a:r>
            <a:br>
              <a:rPr lang="en-US" sz="2000" b="1" i="1" dirty="0">
                <a:solidFill>
                  <a:schemeClr val="accent1"/>
                </a:solidFill>
              </a:rPr>
            </a:br>
            <a:r>
              <a:rPr lang="en-US" sz="2000" b="1" i="1" dirty="0">
                <a:solidFill>
                  <a:schemeClr val="accent1"/>
                </a:solidFill>
              </a:rPr>
              <a:t>Whatever good things we build end up building us.</a:t>
            </a:r>
            <a:br>
              <a:rPr lang="en-US" sz="2000" b="1" i="1" dirty="0">
                <a:solidFill>
                  <a:schemeClr val="accent1"/>
                </a:solidFill>
              </a:rPr>
            </a:br>
            <a:r>
              <a:rPr lang="en-US" sz="2000" b="1" i="1" dirty="0">
                <a:solidFill>
                  <a:schemeClr val="accent1"/>
                </a:solidFill>
              </a:rPr>
              <a:t>We all have two choices: We can make a living or we can design a life </a:t>
            </a:r>
          </a:p>
        </p:txBody>
      </p:sp>
    </p:spTree>
    <p:extLst>
      <p:ext uri="{BB962C8B-B14F-4D97-AF65-F5344CB8AC3E}">
        <p14:creationId xmlns:p14="http://schemas.microsoft.com/office/powerpoint/2010/main" val="3083084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51220"/>
            <a:ext cx="8229600" cy="4057135"/>
          </a:xfrm>
          <a:ln>
            <a:solidFill>
              <a:schemeClr val="accent5">
                <a:lumMod val="50000"/>
              </a:schemeClr>
            </a:solidFill>
          </a:ln>
        </p:spPr>
        <p:txBody>
          <a:bodyPr>
            <a:normAutofit fontScale="92500" lnSpcReduction="10000"/>
          </a:bodyPr>
          <a:lstStyle/>
          <a:p>
            <a:pPr marL="0" indent="0">
              <a:buNone/>
            </a:pPr>
            <a:endParaRPr lang="en-US" sz="3000" dirty="0" smtClean="0"/>
          </a:p>
          <a:p>
            <a:r>
              <a:rPr lang="en-US" sz="2800" dirty="0" smtClean="0">
                <a:solidFill>
                  <a:schemeClr val="tx1"/>
                </a:solidFill>
              </a:rPr>
              <a:t>Session 8 – Goal Setting and Affirmations   		 Oct 15</a:t>
            </a:r>
          </a:p>
          <a:p>
            <a:r>
              <a:rPr lang="en-US" sz="2800" dirty="0" smtClean="0">
                <a:solidFill>
                  <a:schemeClr val="tx1"/>
                </a:solidFill>
              </a:rPr>
              <a:t>Session 9—Servicing Customers to Increase PV and Identify Business Partners 				          		Oct 22</a:t>
            </a:r>
          </a:p>
          <a:p>
            <a:r>
              <a:rPr lang="en-US" sz="2800" dirty="0" smtClean="0">
                <a:solidFill>
                  <a:schemeClr val="tx1"/>
                </a:solidFill>
              </a:rPr>
              <a:t>Session 10 – Incentives That Grow Our Business  Oct 29</a:t>
            </a:r>
          </a:p>
          <a:p>
            <a:r>
              <a:rPr lang="en-US" sz="2800" dirty="0" smtClean="0">
                <a:solidFill>
                  <a:schemeClr val="tx1"/>
                </a:solidFill>
              </a:rPr>
              <a:t>Session 11 – Presenting the Business Opportunity with Stephanie Bruce &amp; Katie Odom						Nov 5</a:t>
            </a:r>
          </a:p>
          <a:p>
            <a:r>
              <a:rPr lang="en-US" sz="2800" dirty="0" smtClean="0">
                <a:solidFill>
                  <a:schemeClr val="tx1"/>
                </a:solidFill>
              </a:rPr>
              <a:t>Session 12 – The Art of Closing and Next Steps  	Nov 12</a:t>
            </a:r>
          </a:p>
          <a:p>
            <a:pPr marL="0" indent="0">
              <a:buNone/>
            </a:pPr>
            <a:r>
              <a:rPr lang="en-US" sz="2800" dirty="0"/>
              <a:t>	</a:t>
            </a:r>
            <a:r>
              <a:rPr lang="en-US" sz="2800" dirty="0" smtClean="0"/>
              <a:t>													</a:t>
            </a:r>
            <a:endParaRPr lang="en-US" sz="2800" dirty="0"/>
          </a:p>
        </p:txBody>
      </p:sp>
      <p:sp>
        <p:nvSpPr>
          <p:cNvPr id="3" name="Title 2"/>
          <p:cNvSpPr>
            <a:spLocks noGrp="1"/>
          </p:cNvSpPr>
          <p:nvPr>
            <p:ph type="title"/>
          </p:nvPr>
        </p:nvSpPr>
        <p:spPr>
          <a:xfrm>
            <a:off x="457199" y="659842"/>
            <a:ext cx="7970095" cy="1143000"/>
          </a:xfrm>
        </p:spPr>
        <p:txBody>
          <a:bodyPr>
            <a:noAutofit/>
          </a:bodyPr>
          <a:lstStyle/>
          <a:p>
            <a:r>
              <a:rPr lang="en-US" sz="3600" dirty="0" smtClean="0"/>
              <a:t>Coming Up </a:t>
            </a:r>
            <a:br>
              <a:rPr lang="en-US" sz="3600" dirty="0" smtClean="0"/>
            </a:br>
            <a:r>
              <a:rPr lang="en-US" sz="3600" dirty="0" smtClean="0"/>
              <a:t>October/November  2015 Training Topic</a:t>
            </a:r>
            <a:r>
              <a:rPr lang="en-US" sz="3600" dirty="0"/>
              <a:t>s</a:t>
            </a:r>
          </a:p>
        </p:txBody>
      </p:sp>
    </p:spTree>
    <p:extLst>
      <p:ext uri="{BB962C8B-B14F-4D97-AF65-F5344CB8AC3E}">
        <p14:creationId xmlns:p14="http://schemas.microsoft.com/office/powerpoint/2010/main" val="26426024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442167"/>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5" name="Picture 4"/>
          <p:cNvPicPr>
            <a:picLocks noChangeAspect="1"/>
          </p:cNvPicPr>
          <p:nvPr/>
        </p:nvPicPr>
        <p:blipFill>
          <a:blip r:embed="rId2"/>
          <a:stretch>
            <a:fillRect/>
          </a:stretch>
        </p:blipFill>
        <p:spPr>
          <a:xfrm>
            <a:off x="381000" y="1776421"/>
            <a:ext cx="4419600" cy="2378765"/>
          </a:xfrm>
          <a:prstGeom prst="rect">
            <a:avLst/>
          </a:prstGeom>
        </p:spPr>
      </p:pic>
      <p:pic>
        <p:nvPicPr>
          <p:cNvPr id="6" name="Picture 5"/>
          <p:cNvPicPr>
            <a:picLocks noChangeAspect="1"/>
          </p:cNvPicPr>
          <p:nvPr/>
        </p:nvPicPr>
        <p:blipFill>
          <a:blip r:embed="rId3"/>
          <a:stretch>
            <a:fillRect/>
          </a:stretch>
        </p:blipFill>
        <p:spPr>
          <a:xfrm>
            <a:off x="3124200" y="4392478"/>
            <a:ext cx="5562600" cy="1556769"/>
          </a:xfrm>
          <a:prstGeom prst="rect">
            <a:avLst/>
          </a:prstGeom>
        </p:spPr>
      </p:pic>
      <p:sp>
        <p:nvSpPr>
          <p:cNvPr id="8" name="TextBox 7"/>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9" name="TextBox 8"/>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10" name="TextBox 9"/>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238989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73" y="1902941"/>
            <a:ext cx="1554025" cy="146354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3"/>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8" y="4512121"/>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7"/>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22"/>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73" y="344357"/>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437202"/>
            <a:ext cx="8497010" cy="5420807"/>
          </a:xfrm>
        </p:spPr>
        <p:txBody>
          <a:bodyPr>
            <a:normAutofit/>
          </a:bodyPr>
          <a:lstStyle/>
          <a:p>
            <a:pPr marL="0" indent="0">
              <a:buNone/>
            </a:pPr>
            <a:r>
              <a:rPr lang="en-US" sz="2400" b="1" dirty="0" smtClean="0"/>
              <a:t>Life Plan</a:t>
            </a:r>
            <a:r>
              <a:rPr lang="en-US" sz="2400" dirty="0" smtClean="0"/>
              <a:t>(166PV)</a:t>
            </a:r>
            <a:r>
              <a:rPr lang="en-US" sz="2400" dirty="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400" b="1" dirty="0" smtClean="0"/>
              <a:t>Turnaround Kit </a:t>
            </a:r>
            <a:r>
              <a:rPr lang="en-US" sz="2400" dirty="0" smtClean="0"/>
              <a:t> (172 PV)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39" y="1847065"/>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39" y="3258761"/>
            <a:ext cx="1765663" cy="1765663"/>
          </a:xfrm>
          <a:prstGeom prst="rect">
            <a:avLst/>
          </a:prstGeom>
        </p:spPr>
      </p:pic>
      <p:sp>
        <p:nvSpPr>
          <p:cNvPr id="13" name="Rectangle 12"/>
          <p:cNvSpPr/>
          <p:nvPr/>
        </p:nvSpPr>
        <p:spPr>
          <a:xfrm>
            <a:off x="2616291" y="4447862"/>
            <a:ext cx="3594403" cy="461665"/>
          </a:xfrm>
          <a:prstGeom prst="rect">
            <a:avLst/>
          </a:prstGeom>
        </p:spPr>
        <p:txBody>
          <a:bodyPr wrap="none">
            <a:spAutoFit/>
          </a:bodyPr>
          <a:lstStyle/>
          <a:p>
            <a:r>
              <a:rPr lang="en-US" sz="2400" b="1" dirty="0"/>
              <a:t>Family Shake Pack (111PV</a:t>
            </a:r>
            <a:r>
              <a:rPr lang="en-US" sz="2400" dirty="0"/>
              <a:t>)</a:t>
            </a:r>
          </a:p>
        </p:txBody>
      </p:sp>
    </p:spTree>
    <p:extLst>
      <p:ext uri="{BB962C8B-B14F-4D97-AF65-F5344CB8AC3E}">
        <p14:creationId xmlns:p14="http://schemas.microsoft.com/office/powerpoint/2010/main" val="26639449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99" y="365125"/>
            <a:ext cx="8619699" cy="1423011"/>
          </a:xfrm>
          <a:ln w="38100">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100" b="1" dirty="0" smtClean="0"/>
              <a:t>With the Purchase of  these 3 Collections ( all can be customized with flavor of shake and </a:t>
            </a:r>
            <a:r>
              <a:rPr lang="en-US" sz="3100" b="1" dirty="0" err="1" smtClean="0"/>
              <a:t>Vitalizer</a:t>
            </a:r>
            <a:r>
              <a:rPr lang="en-US" sz="3100" b="1" dirty="0" smtClean="0"/>
              <a:t> options)</a:t>
            </a:r>
            <a:endParaRPr lang="en-US" sz="3100" b="1" dirty="0"/>
          </a:p>
        </p:txBody>
      </p:sp>
      <p:sp>
        <p:nvSpPr>
          <p:cNvPr id="3" name="Content Placeholder 2"/>
          <p:cNvSpPr>
            <a:spLocks noGrp="1"/>
          </p:cNvSpPr>
          <p:nvPr>
            <p:ph idx="1"/>
          </p:nvPr>
        </p:nvSpPr>
        <p:spPr>
          <a:xfrm>
            <a:off x="628650" y="2018071"/>
            <a:ext cx="7886700" cy="4641743"/>
          </a:xfrm>
        </p:spPr>
        <p:txBody>
          <a:bodyPr>
            <a:normAutofit fontScale="70000" lnSpcReduction="20000"/>
          </a:bodyPr>
          <a:lstStyle/>
          <a:p>
            <a:pPr marL="0" indent="0">
              <a:buNone/>
            </a:pPr>
            <a:r>
              <a:rPr lang="en-US" sz="2400" dirty="0" smtClean="0"/>
              <a:t> </a:t>
            </a:r>
            <a:r>
              <a:rPr lang="en-US" sz="2400" b="1" dirty="0" smtClean="0"/>
              <a:t>Deal # 1 </a:t>
            </a:r>
          </a:p>
          <a:p>
            <a:r>
              <a:rPr lang="en-US" sz="2600" b="1" dirty="0" smtClean="0"/>
              <a:t>Life Plan   #</a:t>
            </a:r>
            <a:r>
              <a:rPr lang="en-US" sz="2600" b="1" dirty="0"/>
              <a:t>89383 </a:t>
            </a:r>
            <a:endParaRPr lang="en-US" sz="2600" b="1" dirty="0" smtClean="0"/>
          </a:p>
          <a:p>
            <a:pPr marL="0" indent="0">
              <a:buNone/>
            </a:pPr>
            <a:r>
              <a:rPr lang="en-US" sz="2800" dirty="0" smtClean="0"/>
              <a:t>	</a:t>
            </a:r>
            <a:r>
              <a:rPr lang="en-US" sz="2600" dirty="0" smtClean="0"/>
              <a:t>(Life Shake (30 day supply) and Life Strip)</a:t>
            </a:r>
          </a:p>
          <a:p>
            <a:r>
              <a:rPr lang="en-US" sz="2600" b="1" dirty="0" smtClean="0"/>
              <a:t>Rx for Healthier Life with Life Strip  #</a:t>
            </a:r>
            <a:r>
              <a:rPr lang="en-US" sz="2400" b="1" dirty="0" smtClean="0"/>
              <a:t>89401</a:t>
            </a:r>
          </a:p>
          <a:p>
            <a:pPr marL="0" indent="0">
              <a:buNone/>
            </a:pPr>
            <a:r>
              <a:rPr lang="en-US" sz="2400" dirty="0" smtClean="0"/>
              <a:t>	(</a:t>
            </a:r>
            <a:r>
              <a:rPr lang="en-US" sz="2400" dirty="0" err="1" smtClean="0"/>
              <a:t>Nutriferon</a:t>
            </a:r>
            <a:r>
              <a:rPr lang="en-US" sz="2400" dirty="0" smtClean="0"/>
              <a:t>, Life Strip and Life Shake )</a:t>
            </a:r>
          </a:p>
          <a:p>
            <a:r>
              <a:rPr lang="en-US" sz="2600" b="1" dirty="0" smtClean="0"/>
              <a:t>Rx for Healthier Life with </a:t>
            </a:r>
            <a:r>
              <a:rPr lang="en-US" sz="2600" b="1" dirty="0" err="1" smtClean="0"/>
              <a:t>Vitalizer</a:t>
            </a:r>
            <a:r>
              <a:rPr lang="en-US" sz="2600" b="1" dirty="0" smtClean="0"/>
              <a:t>   # </a:t>
            </a:r>
            <a:r>
              <a:rPr lang="en-US" sz="2600" b="1" dirty="0"/>
              <a:t>89070 </a:t>
            </a:r>
            <a:r>
              <a:rPr lang="en-US" sz="2600" dirty="0" smtClean="0"/>
              <a:t>	</a:t>
            </a:r>
          </a:p>
          <a:p>
            <a:pPr marL="0" indent="0">
              <a:buNone/>
            </a:pPr>
            <a:r>
              <a:rPr lang="en-US" sz="2400" dirty="0" smtClean="0"/>
              <a:t>	(</a:t>
            </a:r>
            <a:r>
              <a:rPr lang="en-US" sz="2400" dirty="0" err="1" smtClean="0"/>
              <a:t>Nutriferon</a:t>
            </a:r>
            <a:r>
              <a:rPr lang="en-US" sz="2400" dirty="0"/>
              <a:t>, Life Shake, </a:t>
            </a:r>
            <a:r>
              <a:rPr lang="en-US" sz="2400" dirty="0" err="1"/>
              <a:t>Vivix</a:t>
            </a:r>
            <a:r>
              <a:rPr lang="en-US" sz="2400" dirty="0"/>
              <a:t> Liquid and </a:t>
            </a:r>
            <a:r>
              <a:rPr lang="en-US" sz="2400" dirty="0" err="1" smtClean="0"/>
              <a:t>Vitalizer</a:t>
            </a:r>
            <a:r>
              <a:rPr lang="en-US" sz="2400" dirty="0" smtClean="0"/>
              <a:t>)</a:t>
            </a:r>
          </a:p>
          <a:p>
            <a:r>
              <a:rPr lang="en-US" sz="2400" b="1" dirty="0"/>
              <a:t>K</a:t>
            </a:r>
            <a:r>
              <a:rPr lang="en-US" sz="2400" b="1" dirty="0" smtClean="0"/>
              <a:t>osher  #89080 </a:t>
            </a:r>
          </a:p>
          <a:p>
            <a:pPr marL="0" indent="0">
              <a:buNone/>
            </a:pPr>
            <a:r>
              <a:rPr lang="en-US" sz="2400" b="1" dirty="0"/>
              <a:t>	</a:t>
            </a:r>
            <a:r>
              <a:rPr lang="en-US" sz="2400" dirty="0" smtClean="0"/>
              <a:t>(shake, </a:t>
            </a:r>
            <a:r>
              <a:rPr lang="en-US" sz="2400" dirty="0" err="1" smtClean="0"/>
              <a:t>Vivix</a:t>
            </a:r>
            <a:r>
              <a:rPr lang="en-US" sz="2400" dirty="0" smtClean="0"/>
              <a:t>, V Lea, </a:t>
            </a:r>
            <a:r>
              <a:rPr lang="en-US" sz="2400" dirty="0" err="1" smtClean="0"/>
              <a:t>Nutriferon</a:t>
            </a:r>
            <a:r>
              <a:rPr lang="en-US" sz="2400" dirty="0" smtClean="0"/>
              <a:t>, </a:t>
            </a:r>
            <a:r>
              <a:rPr lang="en-US" sz="2400" dirty="0" err="1" smtClean="0"/>
              <a:t>Osteo</a:t>
            </a:r>
            <a:r>
              <a:rPr lang="en-US" sz="2400" dirty="0" smtClean="0"/>
              <a:t> Matric and B Complex )</a:t>
            </a:r>
          </a:p>
          <a:p>
            <a:pPr marL="0" indent="0">
              <a:buNone/>
            </a:pPr>
            <a:r>
              <a:rPr lang="en-US" sz="2900" b="1"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900" b="1" dirty="0" smtClean="0"/>
              <a:t>Shaklee Life Strip	     21293     or 21294 ( iron)</a:t>
            </a:r>
            <a:endParaRPr lang="en-US" sz="2900" b="1" dirty="0"/>
          </a:p>
          <a:p>
            <a:r>
              <a:rPr lang="en-US" sz="2900" dirty="0" smtClean="0"/>
              <a:t>When you purchase </a:t>
            </a:r>
            <a:r>
              <a:rPr lang="en-US" sz="2900" b="1" dirty="0" err="1" smtClean="0"/>
              <a:t>Vivix</a:t>
            </a:r>
            <a:r>
              <a:rPr lang="en-US" sz="2900" b="1" dirty="0" smtClean="0"/>
              <a:t> and </a:t>
            </a:r>
            <a:r>
              <a:rPr lang="en-US" sz="2900" b="1" dirty="0" err="1" smtClean="0"/>
              <a:t>Vitalizer</a:t>
            </a:r>
            <a:r>
              <a:rPr lang="en-US" sz="2900" b="1" dirty="0" smtClean="0"/>
              <a:t>  use special item code # 89090</a:t>
            </a:r>
          </a:p>
          <a:p>
            <a:pPr marL="0" indent="0">
              <a:buNone/>
            </a:pPr>
            <a:r>
              <a:rPr lang="en-US" sz="2600" b="1" dirty="0" smtClean="0">
                <a:solidFill>
                  <a:srgbClr val="FF0000"/>
                </a:solidFill>
              </a:rPr>
              <a:t>You receive a coupon for any flavor </a:t>
            </a:r>
            <a:r>
              <a:rPr lang="en-US" sz="2600" b="1" dirty="0">
                <a:solidFill>
                  <a:srgbClr val="FF0000"/>
                </a:solidFill>
              </a:rPr>
              <a:t>S</a:t>
            </a:r>
            <a:r>
              <a:rPr lang="en-US" sz="2600" b="1" dirty="0" smtClean="0">
                <a:solidFill>
                  <a:srgbClr val="FF0000"/>
                </a:solidFill>
              </a:rPr>
              <a:t>haklee Life Shake for only $10 DOLLARS !!!</a:t>
            </a:r>
            <a:r>
              <a:rPr lang="en-US" sz="2400" dirty="0" smtClean="0">
                <a:solidFill>
                  <a:srgbClr val="FF0000"/>
                </a:solidFill>
              </a:rPr>
              <a:t>								</a:t>
            </a:r>
            <a:r>
              <a:rPr lang="en-US" sz="2400" dirty="0" err="1" smtClean="0">
                <a:solidFill>
                  <a:srgbClr val="FF0000"/>
                </a:solidFill>
              </a:rPr>
              <a:t>becky</a:t>
            </a:r>
            <a:endParaRPr lang="en-US" sz="2400" dirty="0">
              <a:solidFill>
                <a:srgbClr val="FF0000"/>
              </a:solidFill>
            </a:endParaRPr>
          </a:p>
        </p:txBody>
      </p:sp>
    </p:spTree>
    <p:extLst>
      <p:ext uri="{BB962C8B-B14F-4D97-AF65-F5344CB8AC3E}">
        <p14:creationId xmlns:p14="http://schemas.microsoft.com/office/powerpoint/2010/main" val="37385197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solidFill>
              <a:schemeClr val="accent3">
                <a:lumMod val="75000"/>
              </a:schemeClr>
            </a:solidFill>
          </a:ln>
        </p:spPr>
        <p:txBody>
          <a:bodyPr>
            <a:normAutofit fontScale="90000"/>
          </a:bodyPr>
          <a:lstStyle/>
          <a:p>
            <a:r>
              <a:rPr lang="en-US" sz="2400" dirty="0" smtClean="0"/>
              <a:t>Customers Learn and  Earn Program from Katie Odom</a:t>
            </a:r>
            <a:br>
              <a:rPr lang="en-US" sz="2400" dirty="0" smtClean="0"/>
            </a:br>
            <a:r>
              <a:rPr lang="en-US" sz="2400" dirty="0" smtClean="0"/>
              <a:t>to earn free shipping or free products, etc. by listening to Wellness Webinar or audio podcast.</a:t>
            </a:r>
            <a:endParaRPr lang="en-US" sz="2400" dirty="0"/>
          </a:p>
        </p:txBody>
      </p:sp>
      <p:pic>
        <p:nvPicPr>
          <p:cNvPr id="4" name="Content Placeholder 3"/>
          <p:cNvPicPr>
            <a:picLocks noGrp="1" noChangeAspect="1"/>
          </p:cNvPicPr>
          <p:nvPr>
            <p:ph idx="1"/>
          </p:nvPr>
        </p:nvPicPr>
        <p:blipFill>
          <a:blip r:embed="rId2"/>
          <a:srcRect l="-40915" r="-40915"/>
          <a:stretch>
            <a:fillRect/>
          </a:stretch>
        </p:blipFill>
        <p:spPr>
          <a:xfrm>
            <a:off x="457200" y="1600201"/>
            <a:ext cx="8229600" cy="4788732"/>
          </a:xfrm>
        </p:spPr>
      </p:pic>
    </p:spTree>
    <p:extLst>
      <p:ext uri="{BB962C8B-B14F-4D97-AF65-F5344CB8AC3E}">
        <p14:creationId xmlns:p14="http://schemas.microsoft.com/office/powerpoint/2010/main" val="675888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w="28575">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492314" y="1924377"/>
            <a:ext cx="8208546" cy="1539503"/>
          </a:xfrm>
          <a:ln w="38100">
            <a:solidFill>
              <a:schemeClr val="accent5">
                <a:lumMod val="50000"/>
              </a:schemeClr>
            </a:solidFill>
          </a:ln>
        </p:spPr>
        <p:txBody>
          <a:bodyPr>
            <a:normAutofit/>
          </a:bodyPr>
          <a:lstStyle/>
          <a:p>
            <a:r>
              <a:rPr lang="en-US" sz="3200" dirty="0" smtClean="0">
                <a:solidFill>
                  <a:schemeClr val="tx1"/>
                </a:solidFill>
              </a:rPr>
              <a:t>						Session #8</a:t>
            </a:r>
          </a:p>
          <a:p>
            <a:r>
              <a:rPr lang="en-US" sz="3200" dirty="0" smtClean="0">
                <a:solidFill>
                  <a:schemeClr val="tx1"/>
                </a:solidFill>
              </a:rPr>
              <a:t>				Goal Setting and Affirmations</a:t>
            </a:r>
          </a:p>
        </p:txBody>
      </p:sp>
      <p:pic>
        <p:nvPicPr>
          <p:cNvPr id="5" name="Picture 4" descr="Lisa Anderson 2013.jpg"/>
          <p:cNvPicPr>
            <a:picLocks noChangeAspect="1"/>
          </p:cNvPicPr>
          <p:nvPr/>
        </p:nvPicPr>
        <p:blipFill>
          <a:blip r:embed="rId3" cstate="print"/>
          <a:stretch>
            <a:fillRect/>
          </a:stretch>
        </p:blipFill>
        <p:spPr>
          <a:xfrm>
            <a:off x="7388381" y="4628038"/>
            <a:ext cx="1312479" cy="1948655"/>
          </a:xfrm>
          <a:prstGeom prst="rect">
            <a:avLst/>
          </a:prstGeom>
        </p:spPr>
      </p:pic>
      <p:sp>
        <p:nvSpPr>
          <p:cNvPr id="7" name="TextBox 6"/>
          <p:cNvSpPr txBox="1"/>
          <p:nvPr/>
        </p:nvSpPr>
        <p:spPr>
          <a:xfrm>
            <a:off x="6966096"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313"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71"/>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473874"/>
            <a:ext cx="1894999" cy="923330"/>
          </a:xfrm>
          <a:prstGeom prst="rect">
            <a:avLst/>
          </a:prstGeom>
        </p:spPr>
        <p:txBody>
          <a:bodyPr wrap="square">
            <a:spAutoFit/>
          </a:bodyPr>
          <a:lstStyle/>
          <a:p>
            <a:pPr algn="ctr"/>
            <a:r>
              <a:rPr lang="en-US" dirty="0" smtClean="0"/>
              <a:t>  Executive Coordinator</a:t>
            </a:r>
          </a:p>
          <a:p>
            <a:pPr algn="ctr"/>
            <a:r>
              <a:rPr lang="en-US" dirty="0" smtClean="0"/>
              <a:t>Ashley McDonald</a:t>
            </a:r>
            <a:endParaRPr lang="en-US" dirty="0"/>
          </a:p>
        </p:txBody>
      </p:sp>
      <p:pic>
        <p:nvPicPr>
          <p:cNvPr id="11" name="Content Placeholder 3" descr="Becky choate.JPG"/>
          <p:cNvPicPr>
            <a:picLocks noChangeAspect="1"/>
          </p:cNvPicPr>
          <p:nvPr/>
        </p:nvPicPr>
        <p:blipFill>
          <a:blip r:embed="rId6" cstate="print"/>
          <a:stretch>
            <a:fillRect/>
          </a:stretch>
        </p:blipFill>
        <p:spPr>
          <a:xfrm>
            <a:off x="3828840" y="4703219"/>
            <a:ext cx="1248976" cy="1873464"/>
          </a:xfrm>
          <a:prstGeom prst="rect">
            <a:avLst/>
          </a:prstGeom>
        </p:spPr>
      </p:pic>
      <p:sp>
        <p:nvSpPr>
          <p:cNvPr id="6" name="TextBox 5"/>
          <p:cNvSpPr txBox="1"/>
          <p:nvPr/>
        </p:nvSpPr>
        <p:spPr>
          <a:xfrm>
            <a:off x="3519578" y="3848754"/>
            <a:ext cx="1983176" cy="646331"/>
          </a:xfrm>
          <a:prstGeom prst="rect">
            <a:avLst/>
          </a:prstGeom>
          <a:noFill/>
        </p:spPr>
        <p:txBody>
          <a:bodyPr wrap="square" rtlCol="0">
            <a:spAutoFit/>
          </a:bodyPr>
          <a:lstStyle/>
          <a:p>
            <a:r>
              <a:rPr lang="en-US" dirty="0" smtClean="0"/>
              <a:t>Senior Coordinator</a:t>
            </a:r>
          </a:p>
          <a:p>
            <a:r>
              <a:rPr lang="en-US" dirty="0" smtClean="0"/>
              <a:t>Becky Choate</a:t>
            </a:r>
            <a:endParaRPr lang="en-US" dirty="0"/>
          </a:p>
        </p:txBody>
      </p:sp>
      <p:pic>
        <p:nvPicPr>
          <p:cNvPr id="12" name="Picture 11"/>
          <p:cNvPicPr>
            <a:picLocks noChangeAspect="1"/>
          </p:cNvPicPr>
          <p:nvPr/>
        </p:nvPicPr>
        <p:blipFill>
          <a:blip r:embed="rId7"/>
          <a:stretch>
            <a:fillRect/>
          </a:stretch>
        </p:blipFill>
        <p:spPr>
          <a:xfrm>
            <a:off x="5592794" y="4703219"/>
            <a:ext cx="1290762" cy="1873474"/>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308578"/>
            <a:ext cx="8229600" cy="5549422"/>
          </a:xfrm>
        </p:spPr>
        <p:txBody>
          <a:bodyPr>
            <a:normAutofit/>
          </a:bodyPr>
          <a:lstStyle/>
          <a:p>
            <a:pPr marL="0" indent="0">
              <a:buNone/>
            </a:pPr>
            <a:r>
              <a:rPr lang="en-US" sz="2400" dirty="0" smtClean="0"/>
              <a:t>***</a:t>
            </a:r>
            <a:r>
              <a:rPr lang="en-US" sz="2400" b="1" dirty="0" smtClean="0">
                <a:solidFill>
                  <a:schemeClr val="tx1"/>
                </a:solidFill>
              </a:rPr>
              <a:t>* Qualify for Chairman’s Retreat</a:t>
            </a:r>
          </a:p>
          <a:p>
            <a:pPr lvl="1"/>
            <a:r>
              <a:rPr lang="en-US" sz="2000" dirty="0" smtClean="0">
                <a:solidFill>
                  <a:schemeClr val="tx1"/>
                </a:solidFill>
              </a:rPr>
              <a:t>By now you have  either attended Cleveland Conference or registered for the Orlando 2016 Conference  </a:t>
            </a:r>
          </a:p>
          <a:p>
            <a:pPr lvl="1"/>
            <a:r>
              <a:rPr lang="en-US" sz="2000" dirty="0" smtClean="0">
                <a:solidFill>
                  <a:schemeClr val="tx1"/>
                </a:solidFill>
              </a:rPr>
              <a:t>And became a Director by September</a:t>
            </a:r>
          </a:p>
          <a:p>
            <a:pPr marL="0" lvl="1" indent="457200"/>
            <a:r>
              <a:rPr lang="en-US" sz="2400" b="1" dirty="0" smtClean="0">
                <a:solidFill>
                  <a:schemeClr val="tx1"/>
                </a:solidFill>
              </a:rPr>
              <a:t>Next</a:t>
            </a:r>
            <a:r>
              <a:rPr lang="en-US" sz="2400" dirty="0" smtClean="0"/>
              <a:t> – </a:t>
            </a:r>
            <a:r>
              <a:rPr lang="en-US" sz="2400" b="1" dirty="0" smtClean="0">
                <a:solidFill>
                  <a:schemeClr val="tx1"/>
                </a:solidFill>
              </a:rPr>
              <a:t>Generate 10,000 Personal PV PLUS PV from any new 	Directors appointed between August and December 2015</a:t>
            </a:r>
          </a:p>
          <a:p>
            <a:pPr marL="115888" lvl="1" indent="0">
              <a:buNone/>
            </a:pPr>
            <a:r>
              <a:rPr lang="en-US" sz="2400" b="1" dirty="0" smtClean="0">
                <a:solidFill>
                  <a:srgbClr val="FF0000"/>
                </a:solidFill>
              </a:rPr>
              <a:t>Need a plan—</a:t>
            </a:r>
            <a:r>
              <a:rPr lang="en-US" sz="2400" dirty="0" smtClean="0"/>
              <a:t>								                    </a:t>
            </a:r>
            <a:r>
              <a:rPr lang="en-US" sz="2400" dirty="0" smtClean="0">
                <a:solidFill>
                  <a:schemeClr val="tx1"/>
                </a:solidFill>
              </a:rPr>
              <a:t>Lisa</a:t>
            </a:r>
            <a:r>
              <a:rPr lang="en-US" sz="2400" dirty="0" smtClean="0"/>
              <a:t>			</a:t>
            </a:r>
            <a:r>
              <a:rPr lang="en-US" sz="2400" b="1" u="sng" dirty="0" smtClean="0">
                <a:solidFill>
                  <a:schemeClr val="tx1"/>
                </a:solidFill>
              </a:rPr>
              <a:t>To create 2000 ADDITIONAL PV a month for 5 months</a:t>
            </a:r>
          </a:p>
          <a:p>
            <a:pPr marL="458788" lvl="1" indent="-342900">
              <a:buFont typeface="Arial"/>
              <a:buChar char="•"/>
            </a:pPr>
            <a:r>
              <a:rPr lang="en-US" sz="2400" dirty="0" smtClean="0">
                <a:solidFill>
                  <a:schemeClr val="tx1"/>
                </a:solidFill>
              </a:rPr>
              <a:t>Develop 1 New Director   				</a:t>
            </a:r>
            <a:r>
              <a:rPr lang="en-US" sz="2400" dirty="0">
                <a:solidFill>
                  <a:schemeClr val="tx1"/>
                </a:solidFill>
              </a:rPr>
              <a:t> </a:t>
            </a:r>
            <a:r>
              <a:rPr lang="en-US" sz="2400" dirty="0" smtClean="0">
                <a:solidFill>
                  <a:schemeClr val="tx1"/>
                </a:solidFill>
              </a:rPr>
              <a:t>   =   2000 PV/ month</a:t>
            </a:r>
          </a:p>
          <a:p>
            <a:pPr marL="458788" lvl="1" indent="-342900">
              <a:buFont typeface="Arial"/>
              <a:buChar char="•"/>
            </a:pPr>
            <a:r>
              <a:rPr lang="en-US" sz="2400" dirty="0" smtClean="0">
                <a:solidFill>
                  <a:schemeClr val="tx1"/>
                </a:solidFill>
              </a:rPr>
              <a:t>Develop 2 New Associates ( 1000 each) = 2000 PV/ month</a:t>
            </a:r>
          </a:p>
          <a:p>
            <a:pPr marL="458788" lvl="1" indent="-342900">
              <a:buFont typeface="Arial"/>
              <a:buChar char="•"/>
            </a:pPr>
            <a:r>
              <a:rPr lang="en-US" sz="2400" dirty="0" smtClean="0">
                <a:solidFill>
                  <a:schemeClr val="tx1"/>
                </a:solidFill>
              </a:rPr>
              <a:t>Develop 1000 new PV among current customers </a:t>
            </a:r>
          </a:p>
          <a:p>
            <a:pPr marL="458788" lvl="1" indent="-342900">
              <a:buFont typeface="Arial"/>
              <a:buChar char="•"/>
            </a:pPr>
            <a:r>
              <a:rPr lang="en-US" sz="2400" dirty="0" smtClean="0">
                <a:solidFill>
                  <a:schemeClr val="tx1"/>
                </a:solidFill>
              </a:rPr>
              <a:t>Develop 1000 new PV with new customers</a:t>
            </a:r>
            <a:endParaRPr lang="en-US" sz="2400" dirty="0">
              <a:solidFill>
                <a:schemeClr val="tx1"/>
              </a:solidFill>
            </a:endParaRPr>
          </a:p>
        </p:txBody>
      </p:sp>
      <p:sp>
        <p:nvSpPr>
          <p:cNvPr id="5" name="Title 4"/>
          <p:cNvSpPr>
            <a:spLocks noGrp="1"/>
          </p:cNvSpPr>
          <p:nvPr>
            <p:ph type="title"/>
          </p:nvPr>
        </p:nvSpPr>
        <p:spPr>
          <a:xfrm>
            <a:off x="457200" y="313455"/>
            <a:ext cx="8229600" cy="667978"/>
          </a:xfrm>
          <a:ln>
            <a:solidFill>
              <a:schemeClr val="accent5">
                <a:lumMod val="50000"/>
              </a:schemeClr>
            </a:solidFill>
          </a:ln>
        </p:spPr>
        <p:txBody>
          <a:bodyPr>
            <a:normAutofit/>
          </a:bodyPr>
          <a:lstStyle/>
          <a:p>
            <a:r>
              <a:rPr lang="en-US" sz="3200" dirty="0" smtClean="0"/>
              <a:t>October Strategies for </a:t>
            </a:r>
            <a:r>
              <a:rPr lang="en-US" sz="3200" i="1" dirty="0" smtClean="0"/>
              <a:t>AMAZING </a:t>
            </a:r>
            <a:r>
              <a:rPr lang="en-US" sz="3200" dirty="0" smtClean="0"/>
              <a:t>Growth</a:t>
            </a:r>
            <a:endParaRPr lang="en-US" sz="3200" dirty="0"/>
          </a:p>
        </p:txBody>
      </p:sp>
      <p:sp>
        <p:nvSpPr>
          <p:cNvPr id="7" name="Right Brace 6"/>
          <p:cNvSpPr/>
          <p:nvPr/>
        </p:nvSpPr>
        <p:spPr>
          <a:xfrm>
            <a:off x="6916922" y="5340147"/>
            <a:ext cx="519491" cy="904457"/>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7613446" y="5549793"/>
            <a:ext cx="1256377" cy="461665"/>
          </a:xfrm>
          <a:prstGeom prst="rect">
            <a:avLst/>
          </a:prstGeom>
          <a:noFill/>
        </p:spPr>
        <p:txBody>
          <a:bodyPr wrap="square" rtlCol="0">
            <a:spAutoFit/>
          </a:bodyPr>
          <a:lstStyle/>
          <a:p>
            <a:r>
              <a:rPr lang="en-US" sz="2400" dirty="0" smtClean="0"/>
              <a:t>2000 PV</a:t>
            </a:r>
            <a:endParaRPr lang="en-US" sz="2400" dirty="0"/>
          </a:p>
        </p:txBody>
      </p:sp>
    </p:spTree>
    <p:extLst>
      <p:ext uri="{BB962C8B-B14F-4D97-AF65-F5344CB8AC3E}">
        <p14:creationId xmlns:p14="http://schemas.microsoft.com/office/powerpoint/2010/main" val="1236501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1269999" y="275169"/>
            <a:ext cx="5655733" cy="994923"/>
          </a:xfrm>
          <a:solidFill>
            <a:schemeClr val="bg1"/>
          </a:solidFill>
        </p:spPr>
        <p:txBody>
          <a:bodyPr>
            <a:normAutofit/>
          </a:bodyPr>
          <a:lstStyle/>
          <a:p>
            <a:r>
              <a:rPr lang="en-US" sz="2800" dirty="0">
                <a:latin typeface="Calibri" charset="0"/>
                <a:ea typeface="MS PGothic" charset="0"/>
              </a:rPr>
              <a:t>Objectives for Session # 8</a:t>
            </a:r>
            <a:r>
              <a:rPr lang="en-US" sz="2800" dirty="0" smtClean="0">
                <a:latin typeface="Calibri" charset="0"/>
                <a:ea typeface="MS PGothic" charset="0"/>
              </a:rPr>
              <a:t> </a:t>
            </a:r>
            <a:r>
              <a:rPr lang="en-US" sz="2800" dirty="0">
                <a:latin typeface="Calibri" charset="0"/>
                <a:ea typeface="MS PGothic" charset="0"/>
              </a:rPr>
              <a:t>–</a:t>
            </a:r>
            <a:br>
              <a:rPr lang="en-US" sz="2800" dirty="0">
                <a:latin typeface="Calibri" charset="0"/>
                <a:ea typeface="MS PGothic" charset="0"/>
              </a:rPr>
            </a:br>
            <a:r>
              <a:rPr lang="en-US" sz="2800" dirty="0" smtClean="0">
                <a:latin typeface="Calibri" charset="0"/>
                <a:ea typeface="MS PGothic" charset="0"/>
              </a:rPr>
              <a:t>Goal Setting and Affirmations</a:t>
            </a:r>
            <a:endParaRPr lang="en-US" sz="2800" dirty="0">
              <a:latin typeface="Calibri" charset="0"/>
              <a:ea typeface="MS PGothic" charset="0"/>
            </a:endParaRPr>
          </a:p>
        </p:txBody>
      </p:sp>
      <p:sp>
        <p:nvSpPr>
          <p:cNvPr id="8196" name="Content Placeholder 2"/>
          <p:cNvSpPr>
            <a:spLocks noGrp="1"/>
          </p:cNvSpPr>
          <p:nvPr>
            <p:ph idx="1"/>
          </p:nvPr>
        </p:nvSpPr>
        <p:spPr>
          <a:xfrm>
            <a:off x="1049867" y="1468976"/>
            <a:ext cx="7010400" cy="4389957"/>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To understand why goal setting is critical to progressing in our business.</a:t>
            </a:r>
          </a:p>
          <a:p>
            <a:pPr>
              <a:defRPr/>
            </a:pPr>
            <a:r>
              <a:rPr lang="en-US" sz="2000" dirty="0" smtClean="0">
                <a:cs typeface="ＭＳ Ｐゴシック" charset="0"/>
              </a:rPr>
              <a:t>To understand how the mind works and to activate the problem-solving mechanism of our brains to help us either move toward our goals … Or ... </a:t>
            </a:r>
            <a:r>
              <a:rPr lang="en-US" sz="2000" dirty="0">
                <a:cs typeface="ＭＳ Ｐゴシック" charset="0"/>
              </a:rPr>
              <a:t>a</a:t>
            </a:r>
            <a:r>
              <a:rPr lang="en-US" sz="2000" dirty="0" smtClean="0">
                <a:cs typeface="ＭＳ Ｐゴシック" charset="0"/>
              </a:rPr>
              <a:t>way from them and back to our comfort zones.</a:t>
            </a:r>
          </a:p>
          <a:p>
            <a:pPr>
              <a:defRPr/>
            </a:pPr>
            <a:r>
              <a:rPr lang="en-US" sz="2000" dirty="0" smtClean="0">
                <a:cs typeface="ＭＳ Ｐゴシック" charset="0"/>
              </a:rPr>
              <a:t>To implement the practices of affirmations, self-talk and visualization.</a:t>
            </a:r>
          </a:p>
          <a:p>
            <a:pPr>
              <a:defRPr/>
            </a:pPr>
            <a:r>
              <a:rPr lang="en-US" sz="2000" dirty="0" smtClean="0">
                <a:cs typeface="ＭＳ Ｐゴシック" charset="0"/>
              </a:rPr>
              <a:t>To understand why we want to set goals that cause us to stretch.</a:t>
            </a:r>
          </a:p>
          <a:p>
            <a:pPr>
              <a:defRPr/>
            </a:pPr>
            <a:r>
              <a:rPr lang="en-US" sz="2000" dirty="0" smtClean="0">
                <a:cs typeface="ＭＳ Ｐゴシック" charset="0"/>
              </a:rPr>
              <a:t>To create a plan that will enable us to spring into action to make our goals a reality !					Becky</a:t>
            </a:r>
          </a:p>
        </p:txBody>
      </p:sp>
    </p:spTree>
    <p:extLst>
      <p:ext uri="{BB962C8B-B14F-4D97-AF65-F5344CB8AC3E}">
        <p14:creationId xmlns:p14="http://schemas.microsoft.com/office/powerpoint/2010/main" val="36121118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24215</TotalTime>
  <Words>1565</Words>
  <Application>Microsoft Office PowerPoint</Application>
  <PresentationFormat>On-screen Show (4:3)</PresentationFormat>
  <Paragraphs>359</Paragraphs>
  <Slides>36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3" baseType="lpstr">
      <vt:lpstr>ＭＳ Ｐゴシック</vt:lpstr>
      <vt:lpstr>ＭＳ Ｐゴシック</vt:lpstr>
      <vt:lpstr>Arial</vt:lpstr>
      <vt:lpstr>Calibri</vt:lpstr>
      <vt:lpstr>Wingdings</vt:lpstr>
      <vt:lpstr>Office Theme</vt:lpstr>
      <vt:lpstr>Document</vt:lpstr>
      <vt:lpstr>Monday Wellness Webinars </vt:lpstr>
      <vt:lpstr>Free Membership Options</vt:lpstr>
      <vt:lpstr>6 Free Shipping Deals    .. Good until Nov 20</vt:lpstr>
      <vt:lpstr>Free Shipping AND Free Membership Options</vt:lpstr>
      <vt:lpstr>$10 Deals— With the Purchase of  these 3 Collections ( all can be customized with flavor of shake and Vitalizer options)</vt:lpstr>
      <vt:lpstr>Customers Learn and  Earn Program from Katie Odom to earn free shipping or free products, etc. by listening to Wellness Webinar or audio podcast.</vt:lpstr>
      <vt:lpstr>100 Days to Amazing Fall Business Training 2015</vt:lpstr>
      <vt:lpstr>October Strategies for AMAZING Growth</vt:lpstr>
      <vt:lpstr>Objectives for Session # 8 – Goal Setting and Affirmations</vt:lpstr>
      <vt:lpstr>Jim Rohn on Goals</vt:lpstr>
      <vt:lpstr>4 Types of Goals</vt:lpstr>
      <vt:lpstr> The Purpose of Setting Goals is to Activate the Problem-Solving Region of the Brain</vt:lpstr>
      <vt:lpstr>PowerPoint Presentation</vt:lpstr>
      <vt:lpstr>Becky’s Dream Board 2015</vt:lpstr>
      <vt:lpstr>Where do I start?:</vt:lpstr>
      <vt:lpstr>Be – Do – Have</vt:lpstr>
      <vt:lpstr> 1. Write down your goals with a plan</vt:lpstr>
      <vt:lpstr> 2.  Be sure your goals and plan can be measured.   </vt:lpstr>
      <vt:lpstr> 3.  Write the activities from your plan into your  day timer.</vt:lpstr>
      <vt:lpstr> 4. Commit to reaching your goal, regardless  of what circumstances may challenge you. </vt:lpstr>
      <vt:lpstr>--Saving a front row seat for your critics  -Getting into the arena &amp; doing it naked  -Rising beyond self-doubt &amp; fighting the fight of fights for our WHY           Ashley</vt:lpstr>
      <vt:lpstr> 5.  Take action </vt:lpstr>
      <vt:lpstr>Monthly Action Plan </vt:lpstr>
      <vt:lpstr> What we think about impacts our life </vt:lpstr>
      <vt:lpstr>Dealing with negative self talk </vt:lpstr>
      <vt:lpstr>Positive Affirmations </vt:lpstr>
      <vt:lpstr>Writing Positive Affirmations </vt:lpstr>
      <vt:lpstr>Example and Sample Affirmations: </vt:lpstr>
      <vt:lpstr>Other examples: </vt:lpstr>
      <vt:lpstr>Angie Thomas Affirmations</vt:lpstr>
      <vt:lpstr>Monitor Self- Talk  It Can Empower .. Or Sabotage</vt:lpstr>
      <vt:lpstr>Positive Self Talk</vt:lpstr>
      <vt:lpstr>From Lou Tice …</vt:lpstr>
      <vt:lpstr>Action Steps for Session #8 Goal Setting and Affirmations</vt:lpstr>
      <vt:lpstr>Coming Up  October/November  2015 Training Topics</vt:lpstr>
      <vt:lpstr>Subscriptions Open Now</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Chris Spell</cp:lastModifiedBy>
  <cp:revision>276</cp:revision>
  <cp:lastPrinted>2015-10-15T00:55:56Z</cp:lastPrinted>
  <dcterms:created xsi:type="dcterms:W3CDTF">2015-07-16T02:03:17Z</dcterms:created>
  <dcterms:modified xsi:type="dcterms:W3CDTF">2015-10-17T20:36:29Z</dcterms:modified>
</cp:coreProperties>
</file>