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handoutMasterIdLst>
    <p:handoutMasterId r:id="rId40"/>
  </p:handoutMasterIdLst>
  <p:sldIdLst>
    <p:sldId id="278" r:id="rId2"/>
    <p:sldId id="395" r:id="rId3"/>
    <p:sldId id="306" r:id="rId4"/>
    <p:sldId id="379" r:id="rId5"/>
    <p:sldId id="394" r:id="rId6"/>
    <p:sldId id="396" r:id="rId7"/>
    <p:sldId id="342" r:id="rId8"/>
    <p:sldId id="378" r:id="rId9"/>
    <p:sldId id="393" r:id="rId10"/>
    <p:sldId id="345" r:id="rId11"/>
    <p:sldId id="382" r:id="rId12"/>
    <p:sldId id="383" r:id="rId13"/>
    <p:sldId id="385" r:id="rId14"/>
    <p:sldId id="386" r:id="rId15"/>
    <p:sldId id="387" r:id="rId16"/>
    <p:sldId id="384" r:id="rId17"/>
    <p:sldId id="380" r:id="rId18"/>
    <p:sldId id="389" r:id="rId19"/>
    <p:sldId id="391" r:id="rId20"/>
    <p:sldId id="390" r:id="rId21"/>
    <p:sldId id="346" r:id="rId22"/>
    <p:sldId id="348" r:id="rId23"/>
    <p:sldId id="350" r:id="rId24"/>
    <p:sldId id="369" r:id="rId25"/>
    <p:sldId id="370" r:id="rId26"/>
    <p:sldId id="371" r:id="rId27"/>
    <p:sldId id="372" r:id="rId28"/>
    <p:sldId id="373" r:id="rId29"/>
    <p:sldId id="367" r:id="rId30"/>
    <p:sldId id="314" r:id="rId31"/>
    <p:sldId id="277" r:id="rId32"/>
    <p:sldId id="300" r:id="rId33"/>
    <p:sldId id="301" r:id="rId34"/>
    <p:sldId id="308" r:id="rId35"/>
    <p:sldId id="299" r:id="rId36"/>
    <p:sldId id="328" r:id="rId37"/>
    <p:sldId id="262"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snapToObjects="1">
      <p:cViewPr>
        <p:scale>
          <a:sx n="66" d="100"/>
          <a:sy n="66" d="100"/>
        </p:scale>
        <p:origin x="-1116" y="-28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FF20783-3226-7642-A738-6F9F72B494FE}" type="datetimeFigureOut">
              <a:rPr lang="en-US" smtClean="0"/>
              <a:t>10/8/2015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64F4F1-4E9A-FF4B-A746-31CA9037AB93}" type="slidenum">
              <a:rPr lang="en-US" smtClean="0"/>
              <a:t>‹#›</a:t>
            </a:fld>
            <a:endParaRPr lang="en-US"/>
          </a:p>
        </p:txBody>
      </p:sp>
    </p:spTree>
    <p:extLst>
      <p:ext uri="{BB962C8B-B14F-4D97-AF65-F5344CB8AC3E}">
        <p14:creationId xmlns:p14="http://schemas.microsoft.com/office/powerpoint/2010/main" val="2253675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2EAEA2-C396-0D46-8861-B7B277687D4E}" type="datetimeFigureOut">
              <a:rPr lang="en-US" smtClean="0"/>
              <a:t>10/8/2015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FA11AD-6424-E44E-ACE1-AB6F6EF856A8}" type="slidenum">
              <a:rPr lang="en-US" smtClean="0"/>
              <a:t>‹#›</a:t>
            </a:fld>
            <a:endParaRPr lang="en-US"/>
          </a:p>
        </p:txBody>
      </p:sp>
    </p:spTree>
    <p:extLst>
      <p:ext uri="{BB962C8B-B14F-4D97-AF65-F5344CB8AC3E}">
        <p14:creationId xmlns:p14="http://schemas.microsoft.com/office/powerpoint/2010/main" val="4132997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B304C3A8-7B86-4161-88D2-5AABC4131A1D}" type="slidenum">
              <a:rPr lang="en-US" smtClean="0">
                <a:latin typeface="Arial" pitchFamily="34" charset="0"/>
              </a:rPr>
              <a:pPr/>
              <a:t>36</a:t>
            </a:fld>
            <a:endParaRPr lang="en-US" smtClean="0">
              <a:latin typeface="Arial" pitchFamily="34" charset="0"/>
            </a:endParaRPr>
          </a:p>
        </p:txBody>
      </p:sp>
      <p:sp>
        <p:nvSpPr>
          <p:cNvPr id="34819" name="Rectangle 2"/>
          <p:cNvSpPr>
            <a:spLocks noGrp="1" noRot="1" noChangeAspect="1" noChangeArrowheads="1" noTextEdit="1"/>
          </p:cNvSpPr>
          <p:nvPr>
            <p:ph type="sldImg"/>
          </p:nvPr>
        </p:nvSpPr>
        <p:spPr>
          <a:xfrm>
            <a:off x="1143000" y="684213"/>
            <a:ext cx="4573588" cy="3430587"/>
          </a:xfrm>
          <a:ln/>
        </p:spPr>
      </p:sp>
      <p:sp>
        <p:nvSpPr>
          <p:cNvPr id="34820" name="Rectangle 3"/>
          <p:cNvSpPr>
            <a:spLocks noGrp="1" noChangeArrowheads="1"/>
          </p:cNvSpPr>
          <p:nvPr>
            <p:ph type="body" idx="1"/>
          </p:nvPr>
        </p:nvSpPr>
        <p:spPr>
          <a:xfrm>
            <a:off x="685800" y="4343401"/>
            <a:ext cx="5486400" cy="4116388"/>
          </a:xfrm>
          <a:noFill/>
          <a:ln/>
        </p:spPr>
        <p:txBody>
          <a:bodyPr lIns="89730" tIns="44865" rIns="89730" bIns="44865"/>
          <a:lstStyle/>
          <a:p>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95337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29682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182285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2480742"/>
            <a:ext cx="8229600" cy="3645431"/>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1083205"/>
            <a:ext cx="8229600" cy="1143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5926013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Section Header">
    <p:bg>
      <p:bgPr>
        <a:solidFill>
          <a:schemeClr val="bg1"/>
        </a:solidFill>
        <a:effectLst/>
      </p:bgPr>
    </p:bg>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22313" y="2465617"/>
            <a:ext cx="4455168" cy="1362075"/>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827693"/>
            <a:ext cx="7772400" cy="1500187"/>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2119625"/>
            <a:ext cx="2779712" cy="3708400"/>
          </a:xfrm>
          <a:prstGeom prst="ellipse">
            <a:avLst/>
          </a:prstGeom>
        </p:spPr>
        <p:txBody>
          <a:bodyPr/>
          <a:lstStyle/>
          <a:p>
            <a:endParaRPr lang="en-US"/>
          </a:p>
        </p:txBody>
      </p:sp>
    </p:spTree>
    <p:extLst>
      <p:ext uri="{BB962C8B-B14F-4D97-AF65-F5344CB8AC3E}">
        <p14:creationId xmlns:p14="http://schemas.microsoft.com/office/powerpoint/2010/main" val="10104215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99981"/>
            <a:ext cx="8993874" cy="6290343"/>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5914398"/>
            <a:ext cx="1246059" cy="354730"/>
          </a:xfrm>
          <a:prstGeom prst="rect">
            <a:avLst/>
          </a:prstGeom>
        </p:spPr>
      </p:pic>
    </p:spTree>
    <p:extLst>
      <p:ext uri="{BB962C8B-B14F-4D97-AF65-F5344CB8AC3E}">
        <p14:creationId xmlns:p14="http://schemas.microsoft.com/office/powerpoint/2010/main" val="112053488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908728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16E2CC-BFAD-514E-801F-2B547D8552C4}" type="datetimeFigureOut">
              <a:rPr lang="en-US" smtClean="0"/>
              <a:t>10/8/2015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637454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16E2CC-BFAD-514E-801F-2B547D8552C4}" type="datetimeFigureOut">
              <a:rPr lang="en-US" smtClean="0"/>
              <a:t>10/8/2015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51780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16E2CC-BFAD-514E-801F-2B547D8552C4}" type="datetimeFigureOut">
              <a:rPr lang="en-US" smtClean="0"/>
              <a:t>10/8/2015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03525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16E2CC-BFAD-514E-801F-2B547D8552C4}" type="datetimeFigureOut">
              <a:rPr lang="en-US" smtClean="0"/>
              <a:t>10/8/2015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544750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16E2CC-BFAD-514E-801F-2B547D8552C4}" type="datetimeFigureOut">
              <a:rPr lang="en-US" smtClean="0"/>
              <a:t>10/8/2015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45498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6"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6"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10/8/2015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3705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47"/>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10/8/2015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3133651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6E2CC-BFAD-514E-801F-2B547D8552C4}" type="datetimeFigureOut">
              <a:rPr lang="en-US" smtClean="0"/>
              <a:t>10/8/2015</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A355C8-5AA7-8844-AF45-FB6BE9013D4C}" type="slidenum">
              <a:rPr lang="en-US" smtClean="0"/>
              <a:t>‹#›</a:t>
            </a:fld>
            <a:endParaRPr lang="en-US"/>
          </a:p>
        </p:txBody>
      </p:sp>
    </p:spTree>
    <p:extLst>
      <p:ext uri="{BB962C8B-B14F-4D97-AF65-F5344CB8AC3E}">
        <p14:creationId xmlns:p14="http://schemas.microsoft.com/office/powerpoint/2010/main" val="2948325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 id="2147483665"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facebook.com/melinda.usandivaras?fref=ufi" TargetMode="External"/><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24silkscreen.com" TargetMode="Externa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10" Type="http://schemas.openxmlformats.org/officeDocument/2006/relationships/image" Target="../media/image36.jpg"/><Relationship Id="rId4" Type="http://schemas.openxmlformats.org/officeDocument/2006/relationships/image" Target="../media/image30.png"/><Relationship Id="rId9" Type="http://schemas.openxmlformats.org/officeDocument/2006/relationships/image" Target="../media/image35.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5693" y="833165"/>
            <a:ext cx="8071108" cy="6024835"/>
          </a:xfrm>
        </p:spPr>
        <p:txBody>
          <a:bodyPr>
            <a:normAutofit fontScale="92500" lnSpcReduction="10000"/>
          </a:bodyPr>
          <a:lstStyle/>
          <a:p>
            <a:pPr marL="0" indent="0">
              <a:buNone/>
            </a:pPr>
            <a:r>
              <a:rPr lang="en-US" dirty="0" smtClean="0">
                <a:solidFill>
                  <a:schemeClr val="tx1"/>
                </a:solidFill>
              </a:rPr>
              <a:t>September </a:t>
            </a:r>
            <a:r>
              <a:rPr lang="en-US" dirty="0">
                <a:solidFill>
                  <a:schemeClr val="tx1"/>
                </a:solidFill>
              </a:rPr>
              <a:t>28 – Power of </a:t>
            </a:r>
            <a:r>
              <a:rPr lang="en-US" dirty="0" smtClean="0">
                <a:solidFill>
                  <a:schemeClr val="tx1"/>
                </a:solidFill>
              </a:rPr>
              <a:t>Our </a:t>
            </a:r>
            <a:r>
              <a:rPr lang="en-US" dirty="0">
                <a:solidFill>
                  <a:schemeClr val="tx1"/>
                </a:solidFill>
              </a:rPr>
              <a:t>Profession for Corporate Managers  –  </a:t>
            </a:r>
            <a:r>
              <a:rPr lang="en-US" dirty="0" smtClean="0">
                <a:solidFill>
                  <a:schemeClr val="tx1"/>
                </a:solidFill>
              </a:rPr>
              <a:t>						Clayton Bruce</a:t>
            </a:r>
            <a:endParaRPr lang="en-US" dirty="0">
              <a:solidFill>
                <a:schemeClr val="tx1"/>
              </a:solidFill>
            </a:endParaRPr>
          </a:p>
          <a:p>
            <a:pPr marL="0" indent="0">
              <a:buNone/>
            </a:pPr>
            <a:r>
              <a:rPr lang="en-US" dirty="0">
                <a:solidFill>
                  <a:schemeClr val="tx1"/>
                </a:solidFill>
              </a:rPr>
              <a:t>October 5 -- Presidential Master Coordinator Gary Burke and master </a:t>
            </a:r>
            <a:r>
              <a:rPr lang="en-US" dirty="0" smtClean="0">
                <a:solidFill>
                  <a:schemeClr val="tx1"/>
                </a:solidFill>
              </a:rPr>
              <a:t>			teacher</a:t>
            </a:r>
            <a:r>
              <a:rPr lang="en-US" dirty="0">
                <a:solidFill>
                  <a:schemeClr val="tx1"/>
                </a:solidFill>
              </a:rPr>
              <a:t>,  w</a:t>
            </a:r>
            <a:r>
              <a:rPr lang="en-US" dirty="0" smtClean="0">
                <a:solidFill>
                  <a:schemeClr val="tx1"/>
                </a:solidFill>
              </a:rPr>
              <a:t>ho </a:t>
            </a:r>
            <a:r>
              <a:rPr lang="en-US" dirty="0">
                <a:solidFill>
                  <a:schemeClr val="tx1"/>
                </a:solidFill>
              </a:rPr>
              <a:t>will  review the key benefits of a Shaklee Home business that has helped </a:t>
            </a:r>
            <a:r>
              <a:rPr lang="en-US" dirty="0" smtClean="0">
                <a:solidFill>
                  <a:schemeClr val="tx1"/>
                </a:solidFill>
              </a:rPr>
              <a:t>	him 	and </a:t>
            </a:r>
            <a:r>
              <a:rPr lang="en-US" dirty="0">
                <a:solidFill>
                  <a:schemeClr val="tx1"/>
                </a:solidFill>
              </a:rPr>
              <a:t>his wife, Faye, generate a $400,000 income .. and the story of what he </a:t>
            </a:r>
            <a:r>
              <a:rPr lang="en-US" dirty="0" smtClean="0">
                <a:solidFill>
                  <a:schemeClr val="tx1"/>
                </a:solidFill>
              </a:rPr>
              <a:t>has 	learned </a:t>
            </a:r>
            <a:r>
              <a:rPr lang="en-US" dirty="0">
                <a:solidFill>
                  <a:schemeClr val="tx1"/>
                </a:solidFill>
              </a:rPr>
              <a:t>along the </a:t>
            </a:r>
            <a:r>
              <a:rPr lang="en-US" dirty="0" smtClean="0">
                <a:solidFill>
                  <a:schemeClr val="tx1"/>
                </a:solidFill>
              </a:rPr>
              <a:t>way</a:t>
            </a:r>
            <a:endParaRPr lang="en-US" dirty="0">
              <a:solidFill>
                <a:schemeClr val="tx1"/>
              </a:solidFill>
            </a:endParaRPr>
          </a:p>
          <a:p>
            <a:pPr marL="0" indent="0">
              <a:buNone/>
            </a:pPr>
            <a:r>
              <a:rPr lang="en-US" dirty="0">
                <a:solidFill>
                  <a:schemeClr val="tx1"/>
                </a:solidFill>
              </a:rPr>
              <a:t>October 12 – David Colby, PhD Medicinal Chemistry, Professor </a:t>
            </a:r>
          </a:p>
          <a:p>
            <a:pPr marL="0" indent="0">
              <a:buNone/>
            </a:pPr>
            <a:r>
              <a:rPr lang="en-US" dirty="0">
                <a:solidFill>
                  <a:schemeClr val="tx1"/>
                </a:solidFill>
              </a:rPr>
              <a:t>October 19  -- Shaklee Supplements – Key to Long Term Health   Bob </a:t>
            </a:r>
            <a:r>
              <a:rPr lang="en-US" dirty="0" smtClean="0">
                <a:solidFill>
                  <a:schemeClr val="tx1"/>
                </a:solidFill>
              </a:rPr>
              <a:t>				Ferguson</a:t>
            </a:r>
            <a:endParaRPr lang="en-US" dirty="0">
              <a:solidFill>
                <a:schemeClr val="tx1"/>
              </a:solidFill>
            </a:endParaRPr>
          </a:p>
          <a:p>
            <a:pPr marL="0" indent="0">
              <a:buNone/>
            </a:pPr>
            <a:r>
              <a:rPr lang="en-US" dirty="0">
                <a:solidFill>
                  <a:schemeClr val="tx1"/>
                </a:solidFill>
              </a:rPr>
              <a:t> </a:t>
            </a:r>
          </a:p>
          <a:p>
            <a:pPr marL="0" indent="0">
              <a:buNone/>
            </a:pPr>
            <a:r>
              <a:rPr lang="en-US" dirty="0">
                <a:solidFill>
                  <a:schemeClr val="tx1"/>
                </a:solidFill>
              </a:rPr>
              <a:t>October 26 -- The Power of the Profession .. for Speech Pathologists   Becky </a:t>
            </a:r>
            <a:r>
              <a:rPr lang="en-US" dirty="0" smtClean="0">
                <a:solidFill>
                  <a:schemeClr val="tx1"/>
                </a:solidFill>
              </a:rPr>
              <a:t>		Choate</a:t>
            </a:r>
          </a:p>
          <a:p>
            <a:pPr marL="0" indent="0">
              <a:buNone/>
            </a:pPr>
            <a:r>
              <a:rPr lang="en-US" dirty="0" smtClean="0">
                <a:solidFill>
                  <a:schemeClr val="tx1"/>
                </a:solidFill>
              </a:rPr>
              <a:t>Nov 2 – Presidential Master Gary Burke  on Benefits of Home Businesses</a:t>
            </a:r>
          </a:p>
          <a:p>
            <a:pPr marL="0" indent="0">
              <a:buNone/>
            </a:pPr>
            <a:r>
              <a:rPr lang="en-US" dirty="0" smtClean="0">
                <a:solidFill>
                  <a:schemeClr val="tx1"/>
                </a:solidFill>
              </a:rPr>
              <a:t>Nov 9 – Nutritional  Connections to Headaches</a:t>
            </a:r>
          </a:p>
          <a:p>
            <a:pPr marL="0" indent="0">
              <a:buNone/>
            </a:pPr>
            <a:r>
              <a:rPr lang="en-US" dirty="0" smtClean="0">
                <a:solidFill>
                  <a:schemeClr val="tx1"/>
                </a:solidFill>
              </a:rPr>
              <a:t>Nov 16 – The Epidemic of Irritable Bowel Disorders </a:t>
            </a:r>
          </a:p>
          <a:p>
            <a:pPr marL="0" indent="0">
              <a:buNone/>
            </a:pPr>
            <a:r>
              <a:rPr lang="en-US" dirty="0" smtClean="0">
                <a:solidFill>
                  <a:schemeClr val="tx1"/>
                </a:solidFill>
              </a:rPr>
              <a:t>Nov 23 – Feeding Our Families for Good Health and Academic Excellence</a:t>
            </a:r>
          </a:p>
          <a:p>
            <a:pPr marL="0" indent="0">
              <a:buNone/>
            </a:pPr>
            <a:endParaRPr lang="en-US" dirty="0">
              <a:solidFill>
                <a:schemeClr val="tx1"/>
              </a:solidFill>
            </a:endParaRPr>
          </a:p>
          <a:p>
            <a:pPr marL="0" indent="0">
              <a:buNone/>
            </a:pPr>
            <a:r>
              <a:rPr lang="en-US" dirty="0">
                <a:solidFill>
                  <a:schemeClr val="tx1"/>
                </a:solidFill>
              </a:rPr>
              <a:t>		</a:t>
            </a:r>
          </a:p>
          <a:p>
            <a:pPr marL="0" indent="0">
              <a:buNone/>
            </a:pPr>
            <a:r>
              <a:rPr lang="en-US" dirty="0"/>
              <a:t> </a:t>
            </a:r>
          </a:p>
          <a:p>
            <a:pPr marL="0" indent="0">
              <a:buNone/>
            </a:pPr>
            <a:endParaRPr lang="en-US" dirty="0"/>
          </a:p>
        </p:txBody>
      </p:sp>
      <p:sp>
        <p:nvSpPr>
          <p:cNvPr id="3" name="Title 2"/>
          <p:cNvSpPr>
            <a:spLocks noGrp="1"/>
          </p:cNvSpPr>
          <p:nvPr>
            <p:ph type="title"/>
          </p:nvPr>
        </p:nvSpPr>
        <p:spPr>
          <a:xfrm>
            <a:off x="457200" y="190253"/>
            <a:ext cx="8229600" cy="642921"/>
          </a:xfrm>
        </p:spPr>
        <p:txBody>
          <a:bodyPr>
            <a:normAutofit/>
          </a:bodyPr>
          <a:lstStyle/>
          <a:p>
            <a:r>
              <a:rPr lang="en-US" sz="3600" dirty="0" smtClean="0"/>
              <a:t>Monday Wellness Webinars </a:t>
            </a:r>
            <a:endParaRPr lang="en-US" sz="3600" dirty="0"/>
          </a:p>
        </p:txBody>
      </p:sp>
    </p:spTree>
    <p:extLst>
      <p:ext uri="{BB962C8B-B14F-4D97-AF65-F5344CB8AC3E}">
        <p14:creationId xmlns:p14="http://schemas.microsoft.com/office/powerpoint/2010/main" val="17283600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itle 1"/>
          <p:cNvSpPr>
            <a:spLocks noGrp="1"/>
          </p:cNvSpPr>
          <p:nvPr>
            <p:ph type="title"/>
          </p:nvPr>
        </p:nvSpPr>
        <p:spPr>
          <a:xfrm>
            <a:off x="457213" y="275169"/>
            <a:ext cx="8239448" cy="1322063"/>
          </a:xfrm>
          <a:solidFill>
            <a:schemeClr val="bg1"/>
          </a:solidFill>
        </p:spPr>
        <p:txBody>
          <a:bodyPr>
            <a:normAutofit/>
          </a:bodyPr>
          <a:lstStyle/>
          <a:p>
            <a:r>
              <a:rPr lang="en-US" sz="2800" dirty="0">
                <a:latin typeface="Calibri" charset="0"/>
                <a:ea typeface="MS PGothic" charset="0"/>
              </a:rPr>
              <a:t>Objectives for Session # 7</a:t>
            </a:r>
            <a:r>
              <a:rPr lang="en-US" sz="2800" dirty="0" smtClean="0">
                <a:latin typeface="Calibri" charset="0"/>
                <a:ea typeface="MS PGothic" charset="0"/>
              </a:rPr>
              <a:t> </a:t>
            </a:r>
            <a:r>
              <a:rPr lang="en-US" sz="2800" dirty="0">
                <a:latin typeface="Calibri" charset="0"/>
                <a:ea typeface="MS PGothic" charset="0"/>
              </a:rPr>
              <a:t>–</a:t>
            </a:r>
            <a:br>
              <a:rPr lang="en-US" sz="2800" dirty="0">
                <a:latin typeface="Calibri" charset="0"/>
                <a:ea typeface="MS PGothic" charset="0"/>
              </a:rPr>
            </a:br>
            <a:r>
              <a:rPr lang="en-US" sz="2800" dirty="0" smtClean="0">
                <a:latin typeface="Calibri" charset="0"/>
                <a:ea typeface="MS PGothic" charset="0"/>
              </a:rPr>
              <a:t>Prospecting in the Community</a:t>
            </a:r>
            <a:endParaRPr lang="en-US" sz="2800" dirty="0">
              <a:latin typeface="Calibri" charset="0"/>
              <a:ea typeface="MS PGothic" charset="0"/>
            </a:endParaRPr>
          </a:p>
        </p:txBody>
      </p:sp>
      <p:sp>
        <p:nvSpPr>
          <p:cNvPr id="8196" name="Content Placeholder 2"/>
          <p:cNvSpPr>
            <a:spLocks noGrp="1"/>
          </p:cNvSpPr>
          <p:nvPr>
            <p:ph idx="1"/>
          </p:nvPr>
        </p:nvSpPr>
        <p:spPr>
          <a:xfrm>
            <a:off x="457207" y="1828159"/>
            <a:ext cx="8239454" cy="4195142"/>
          </a:xfrm>
          <a:solidFill>
            <a:schemeClr val="bg1"/>
          </a:solidFill>
          <a:ln>
            <a:solidFill>
              <a:schemeClr val="accent5">
                <a:lumMod val="75000"/>
              </a:schemeClr>
            </a:solidFill>
          </a:ln>
        </p:spPr>
        <p:txBody>
          <a:bodyPr>
            <a:normAutofit/>
          </a:bodyPr>
          <a:lstStyle/>
          <a:p>
            <a:pPr>
              <a:defRPr/>
            </a:pPr>
            <a:r>
              <a:rPr lang="en-US" sz="2000" dirty="0" smtClean="0">
                <a:cs typeface="ＭＳ Ｐゴシック" charset="0"/>
              </a:rPr>
              <a:t>This month we are continuing to work on developing 2 areas of our business .. </a:t>
            </a:r>
            <a:endParaRPr lang="en-US" sz="2000" dirty="0">
              <a:cs typeface="ＭＳ Ｐゴシック" charset="0"/>
            </a:endParaRPr>
          </a:p>
          <a:p>
            <a:pPr marL="0" indent="0">
              <a:buNone/>
              <a:defRPr/>
            </a:pPr>
            <a:r>
              <a:rPr lang="en-US" sz="2000" dirty="0" smtClean="0">
                <a:cs typeface="ＭＳ Ｐゴシック" charset="0"/>
              </a:rPr>
              <a:t>	-- expanding our customer base by 1000 PV </a:t>
            </a:r>
          </a:p>
          <a:p>
            <a:pPr marL="0" indent="0">
              <a:buNone/>
              <a:defRPr/>
            </a:pPr>
            <a:r>
              <a:rPr lang="en-US" sz="2000" dirty="0">
                <a:cs typeface="ＭＳ Ｐゴシック" charset="0"/>
              </a:rPr>
              <a:t>	</a:t>
            </a:r>
            <a:r>
              <a:rPr lang="en-US" sz="2000" dirty="0" smtClean="0">
                <a:cs typeface="ＭＳ Ｐゴシック" charset="0"/>
              </a:rPr>
              <a:t>-- identifying business partners and helping them become Directors</a:t>
            </a:r>
          </a:p>
          <a:p>
            <a:pPr>
              <a:defRPr/>
            </a:pPr>
            <a:r>
              <a:rPr lang="en-US" sz="2000" dirty="0" smtClean="0">
                <a:cs typeface="ＭＳ Ｐゴシック" charset="0"/>
              </a:rPr>
              <a:t>This week, we will explore the myriad of ways to connect with people in our communities ..</a:t>
            </a:r>
          </a:p>
          <a:p>
            <a:pPr marL="0" indent="0">
              <a:buNone/>
              <a:defRPr/>
            </a:pPr>
            <a:r>
              <a:rPr lang="en-US" sz="2000" dirty="0">
                <a:cs typeface="ＭＳ Ｐゴシック" charset="0"/>
              </a:rPr>
              <a:t>	</a:t>
            </a:r>
            <a:r>
              <a:rPr lang="en-US" sz="2000" dirty="0" smtClean="0">
                <a:cs typeface="ＭＳ Ｐゴシック" charset="0"/>
              </a:rPr>
              <a:t>--  Through business networking organizations such as Chamber of 			Commerce and BNI,</a:t>
            </a:r>
          </a:p>
          <a:p>
            <a:pPr marL="0" indent="0">
              <a:buNone/>
              <a:defRPr/>
            </a:pPr>
            <a:r>
              <a:rPr lang="en-US" sz="2000" dirty="0">
                <a:cs typeface="ＭＳ Ｐゴシック" charset="0"/>
              </a:rPr>
              <a:t>	</a:t>
            </a:r>
            <a:r>
              <a:rPr lang="en-US" sz="2000" dirty="0" smtClean="0">
                <a:cs typeface="ＭＳ Ｐゴシック" charset="0"/>
              </a:rPr>
              <a:t>--  Through casual conversations and spontaneous encounters     harper</a:t>
            </a:r>
          </a:p>
          <a:p>
            <a:pPr marL="0" indent="0">
              <a:buNone/>
              <a:defRPr/>
            </a:pPr>
            <a:r>
              <a:rPr lang="en-US" sz="2000" dirty="0">
                <a:cs typeface="ＭＳ Ｐゴシック" charset="0"/>
              </a:rPr>
              <a:t>	</a:t>
            </a:r>
            <a:endParaRPr lang="en-US" sz="2000" dirty="0" smtClean="0">
              <a:cs typeface="ＭＳ Ｐゴシック" charset="0"/>
            </a:endParaRPr>
          </a:p>
        </p:txBody>
      </p:sp>
    </p:spTree>
    <p:extLst>
      <p:ext uri="{BB962C8B-B14F-4D97-AF65-F5344CB8AC3E}">
        <p14:creationId xmlns:p14="http://schemas.microsoft.com/office/powerpoint/2010/main" val="36121118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40915" r="-40915"/>
          <a:stretch>
            <a:fillRect/>
          </a:stretch>
        </p:blipFill>
        <p:spPr>
          <a:xfrm>
            <a:off x="5541235" y="274639"/>
            <a:ext cx="4483012" cy="2376212"/>
          </a:xfrm>
        </p:spPr>
      </p:pic>
      <p:sp>
        <p:nvSpPr>
          <p:cNvPr id="2" name="Title 1"/>
          <p:cNvSpPr>
            <a:spLocks noGrp="1"/>
          </p:cNvSpPr>
          <p:nvPr>
            <p:ph type="title"/>
          </p:nvPr>
        </p:nvSpPr>
        <p:spPr>
          <a:xfrm>
            <a:off x="457200" y="274639"/>
            <a:ext cx="6623267" cy="1143000"/>
          </a:xfrm>
        </p:spPr>
        <p:txBody>
          <a:bodyPr>
            <a:normAutofit fontScale="90000"/>
          </a:bodyPr>
          <a:lstStyle/>
          <a:p>
            <a:r>
              <a:rPr lang="en-US" sz="3600" dirty="0" smtClean="0"/>
              <a:t>Special Guest Executive Coordinator </a:t>
            </a:r>
            <a:br>
              <a:rPr lang="en-US" sz="3600" dirty="0" smtClean="0"/>
            </a:br>
            <a:r>
              <a:rPr lang="en-US" sz="3600" dirty="0" smtClean="0"/>
              <a:t>Ashley McDonald</a:t>
            </a:r>
            <a:endParaRPr lang="en-US" sz="3600" dirty="0"/>
          </a:p>
        </p:txBody>
      </p:sp>
      <p:sp>
        <p:nvSpPr>
          <p:cNvPr id="5" name="TextBox 4"/>
          <p:cNvSpPr txBox="1"/>
          <p:nvPr/>
        </p:nvSpPr>
        <p:spPr>
          <a:xfrm>
            <a:off x="457200" y="1456126"/>
            <a:ext cx="6084536" cy="1877437"/>
          </a:xfrm>
          <a:prstGeom prst="rect">
            <a:avLst/>
          </a:prstGeom>
          <a:noFill/>
        </p:spPr>
        <p:txBody>
          <a:bodyPr wrap="square" rtlCol="0">
            <a:spAutoFit/>
          </a:bodyPr>
          <a:lstStyle/>
          <a:p>
            <a:pPr marL="342900" indent="-342900">
              <a:buFont typeface="Arial"/>
              <a:buChar char="•"/>
            </a:pPr>
            <a:r>
              <a:rPr lang="en-US" sz="2400" dirty="0" smtClean="0"/>
              <a:t>Talk About a Portable Business !   …Jake and Ashley are exploring the US in an RV in search of where they would like to live and raise their “ miracle baby”  Baylor.</a:t>
            </a:r>
          </a:p>
          <a:p>
            <a:endParaRPr lang="en-US" sz="2000" dirty="0"/>
          </a:p>
        </p:txBody>
      </p:sp>
      <p:sp>
        <p:nvSpPr>
          <p:cNvPr id="6" name="Rectangle 5"/>
          <p:cNvSpPr/>
          <p:nvPr/>
        </p:nvSpPr>
        <p:spPr>
          <a:xfrm>
            <a:off x="457200" y="3228449"/>
            <a:ext cx="8200980" cy="3046988"/>
          </a:xfrm>
          <a:prstGeom prst="rect">
            <a:avLst/>
          </a:prstGeom>
        </p:spPr>
        <p:txBody>
          <a:bodyPr wrap="square">
            <a:spAutoFit/>
          </a:bodyPr>
          <a:lstStyle/>
          <a:p>
            <a:pPr marL="342900" indent="-342900">
              <a:buFont typeface="Arial"/>
              <a:buChar char="•"/>
            </a:pPr>
            <a:r>
              <a:rPr lang="en-US" sz="2400" dirty="0"/>
              <a:t>So Ashley has learned to “ conduct her business in public</a:t>
            </a:r>
            <a:r>
              <a:rPr lang="en-US" sz="2400" dirty="0" smtClean="0"/>
              <a:t>”. </a:t>
            </a:r>
            <a:endParaRPr lang="en-US" sz="2400" dirty="0"/>
          </a:p>
          <a:p>
            <a:pPr marL="342900" indent="-342900">
              <a:buFont typeface="Arial"/>
              <a:buChar char="•"/>
            </a:pPr>
            <a:r>
              <a:rPr lang="en-US" sz="2400" dirty="0"/>
              <a:t>She sets up </a:t>
            </a:r>
            <a:r>
              <a:rPr lang="en-US" sz="2400" dirty="0" smtClean="0"/>
              <a:t>her “office” </a:t>
            </a:r>
            <a:r>
              <a:rPr lang="en-US" sz="2400" dirty="0"/>
              <a:t>in a coffee shop 3 times a week and pledges not to leave until she has connected in some way with 5 people.</a:t>
            </a:r>
          </a:p>
          <a:p>
            <a:pPr marL="342900" indent="-342900">
              <a:buFont typeface="Arial"/>
              <a:buChar char="•"/>
            </a:pPr>
            <a:r>
              <a:rPr lang="en-US" sz="2400" dirty="0"/>
              <a:t>As a result, in past 3 months , she has sponsored 31 new members, her OV has grown by 7000/ month and her personal volume is up almost 5000 PV/ month  ( 9500 PV in September ) </a:t>
            </a:r>
          </a:p>
        </p:txBody>
      </p:sp>
    </p:spTree>
    <p:extLst>
      <p:ext uri="{BB962C8B-B14F-4D97-AF65-F5344CB8AC3E}">
        <p14:creationId xmlns:p14="http://schemas.microsoft.com/office/powerpoint/2010/main" val="37647790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5391882" cy="912074"/>
          </a:xfrm>
          <a:ln>
            <a:solidFill>
              <a:srgbClr val="0000FF"/>
            </a:solidFill>
          </a:ln>
        </p:spPr>
        <p:txBody>
          <a:bodyPr>
            <a:normAutofit/>
          </a:bodyPr>
          <a:lstStyle/>
          <a:p>
            <a:r>
              <a:rPr lang="en-US" sz="3200" dirty="0" smtClean="0"/>
              <a:t>Look to Make a Connection</a:t>
            </a:r>
            <a:endParaRPr lang="en-US" sz="3200" dirty="0"/>
          </a:p>
        </p:txBody>
      </p:sp>
      <p:sp>
        <p:nvSpPr>
          <p:cNvPr id="3" name="Content Placeholder 2"/>
          <p:cNvSpPr>
            <a:spLocks noGrp="1"/>
          </p:cNvSpPr>
          <p:nvPr>
            <p:ph idx="1"/>
          </p:nvPr>
        </p:nvSpPr>
        <p:spPr>
          <a:xfrm>
            <a:off x="457200" y="1706295"/>
            <a:ext cx="8229600" cy="4586419"/>
          </a:xfrm>
        </p:spPr>
        <p:txBody>
          <a:bodyPr>
            <a:normAutofit/>
          </a:bodyPr>
          <a:lstStyle/>
          <a:p>
            <a:r>
              <a:rPr lang="en-US" sz="2000" dirty="0" smtClean="0"/>
              <a:t>If she sees someone working on their computer .. </a:t>
            </a:r>
          </a:p>
          <a:p>
            <a:pPr marL="0" indent="0">
              <a:buNone/>
            </a:pPr>
            <a:r>
              <a:rPr lang="en-US" sz="2000" b="1" dirty="0" smtClean="0">
                <a:solidFill>
                  <a:srgbClr val="0000FF"/>
                </a:solidFill>
              </a:rPr>
              <a:t>“ Oh Gosh, I am spending the day working in the						 coffee shop… I see you are, too.  What do you do? “</a:t>
            </a:r>
          </a:p>
          <a:p>
            <a:pPr marL="0" indent="0">
              <a:buNone/>
            </a:pPr>
            <a:endParaRPr lang="en-US" sz="2000" b="1" dirty="0" smtClean="0">
              <a:solidFill>
                <a:srgbClr val="0000FF"/>
              </a:solidFill>
            </a:endParaRPr>
          </a:p>
          <a:p>
            <a:r>
              <a:rPr lang="en-US" sz="2000" dirty="0" smtClean="0"/>
              <a:t>If she sees a mom with a child…</a:t>
            </a:r>
          </a:p>
          <a:p>
            <a:pPr marL="0" indent="0">
              <a:buNone/>
            </a:pPr>
            <a:r>
              <a:rPr lang="en-US" sz="2000" b="1" dirty="0" smtClean="0">
                <a:solidFill>
                  <a:srgbClr val="0000FF"/>
                </a:solidFill>
              </a:rPr>
              <a:t>“ He is so cute. How old is he?   I have a 16-month old…”</a:t>
            </a:r>
          </a:p>
          <a:p>
            <a:pPr marL="0" indent="0">
              <a:buNone/>
            </a:pPr>
            <a:endParaRPr lang="en-US" sz="2000" b="1" dirty="0" smtClean="0">
              <a:solidFill>
                <a:srgbClr val="FF0000"/>
              </a:solidFill>
            </a:endParaRPr>
          </a:p>
          <a:p>
            <a:r>
              <a:rPr lang="en-US" sz="2000" dirty="0" smtClean="0"/>
              <a:t>They attend a different church every Sunday.</a:t>
            </a:r>
          </a:p>
          <a:p>
            <a:endParaRPr lang="en-US" sz="2000" dirty="0" smtClean="0"/>
          </a:p>
          <a:p>
            <a:pPr marL="0" indent="0" algn="ctr">
              <a:buNone/>
            </a:pPr>
            <a:r>
              <a:rPr lang="en-US" sz="2800" dirty="0" smtClean="0"/>
              <a:t>“I think of everyone as a friend.  Our world is way too fractured  and people long for connection.”</a:t>
            </a:r>
            <a:endParaRPr lang="en-US" sz="2800" dirty="0"/>
          </a:p>
        </p:txBody>
      </p:sp>
      <p:pic>
        <p:nvPicPr>
          <p:cNvPr id="4" name="Picture 3"/>
          <p:cNvPicPr>
            <a:picLocks noChangeAspect="1"/>
          </p:cNvPicPr>
          <p:nvPr/>
        </p:nvPicPr>
        <p:blipFill>
          <a:blip r:embed="rId2"/>
          <a:stretch>
            <a:fillRect/>
          </a:stretch>
        </p:blipFill>
        <p:spPr>
          <a:xfrm>
            <a:off x="6097623" y="274639"/>
            <a:ext cx="2772201" cy="2079151"/>
          </a:xfrm>
          <a:prstGeom prst="rect">
            <a:avLst/>
          </a:prstGeom>
        </p:spPr>
      </p:pic>
    </p:spTree>
    <p:extLst>
      <p:ext uri="{BB962C8B-B14F-4D97-AF65-F5344CB8AC3E}">
        <p14:creationId xmlns:p14="http://schemas.microsoft.com/office/powerpoint/2010/main" val="37283953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9"/>
            <a:ext cx="6353902" cy="918475"/>
          </a:xfrm>
          <a:ln>
            <a:solidFill>
              <a:schemeClr val="bg2">
                <a:lumMod val="50000"/>
              </a:schemeClr>
            </a:solidFill>
          </a:ln>
        </p:spPr>
        <p:txBody>
          <a:bodyPr>
            <a:normAutofit/>
          </a:bodyPr>
          <a:lstStyle/>
          <a:p>
            <a:r>
              <a:rPr lang="en-US" sz="3200" dirty="0" smtClean="0"/>
              <a:t>Make Life Shake at the Coffee Shop </a:t>
            </a:r>
            <a:endParaRPr lang="en-US" sz="3200" dirty="0"/>
          </a:p>
        </p:txBody>
      </p:sp>
      <p:sp>
        <p:nvSpPr>
          <p:cNvPr id="3" name="Content Placeholder 2"/>
          <p:cNvSpPr>
            <a:spLocks noGrp="1"/>
          </p:cNvSpPr>
          <p:nvPr>
            <p:ph idx="1"/>
          </p:nvPr>
        </p:nvSpPr>
        <p:spPr>
          <a:xfrm>
            <a:off x="457200" y="1404797"/>
            <a:ext cx="8229600" cy="5041868"/>
          </a:xfrm>
        </p:spPr>
        <p:txBody>
          <a:bodyPr>
            <a:normAutofit/>
          </a:bodyPr>
          <a:lstStyle/>
          <a:p>
            <a:r>
              <a:rPr lang="en-US" sz="2000" dirty="0"/>
              <a:t>She makes a Shaklee 180 Life Shake  --								 -- 	-- orders a Chai Latte</a:t>
            </a:r>
            <a:r>
              <a:rPr lang="en-US" sz="2000" baseline="30000" dirty="0"/>
              <a:t> </a:t>
            </a:r>
          </a:p>
          <a:p>
            <a:pPr marL="0" indent="0">
              <a:buNone/>
            </a:pPr>
            <a:r>
              <a:rPr lang="en-US" sz="2000" baseline="30000" dirty="0"/>
              <a:t>	---,</a:t>
            </a:r>
            <a:r>
              <a:rPr lang="en-US" sz="2000" dirty="0"/>
              <a:t> pours it into her Shaklee shaker</a:t>
            </a:r>
          </a:p>
          <a:p>
            <a:pPr marL="0" indent="0">
              <a:buNone/>
            </a:pPr>
            <a:r>
              <a:rPr lang="en-US" sz="2000" dirty="0"/>
              <a:t>	-- Adds a packet of </a:t>
            </a:r>
            <a:r>
              <a:rPr lang="en-US" sz="2000" dirty="0" smtClean="0"/>
              <a:t>Vanilla </a:t>
            </a:r>
            <a:r>
              <a:rPr lang="en-US" sz="2000" dirty="0"/>
              <a:t>Life Shake</a:t>
            </a:r>
          </a:p>
          <a:p>
            <a:pPr marL="0" indent="0">
              <a:buNone/>
            </a:pPr>
            <a:r>
              <a:rPr lang="en-US" sz="2000" dirty="0"/>
              <a:t>	-- Shakes it up</a:t>
            </a:r>
          </a:p>
          <a:p>
            <a:pPr marL="0" indent="0">
              <a:buNone/>
            </a:pPr>
            <a:r>
              <a:rPr lang="en-US" sz="2000" dirty="0"/>
              <a:t>	-- Pours it back into her coffee cup</a:t>
            </a:r>
          </a:p>
          <a:p>
            <a:pPr marL="0" indent="0">
              <a:buNone/>
            </a:pPr>
            <a:r>
              <a:rPr lang="en-US" sz="2000" dirty="0"/>
              <a:t>As people are watching her, she says .. “ I promise it’s not drugs.. Seriously, it’s my protein shake. Have you ever had one?  It’s my breakfast.”</a:t>
            </a:r>
          </a:p>
          <a:p>
            <a:pPr marL="0" indent="0">
              <a:buNone/>
            </a:pPr>
            <a:r>
              <a:rPr lang="en-US" sz="2000" dirty="0" smtClean="0"/>
              <a:t>If yes</a:t>
            </a:r>
          </a:p>
          <a:p>
            <a:pPr marL="0" indent="0">
              <a:buNone/>
            </a:pPr>
            <a:r>
              <a:rPr lang="en-US" sz="2000" dirty="0" smtClean="0"/>
              <a:t>“ What do you use? . How do you make it? </a:t>
            </a:r>
            <a:endParaRPr lang="en-US" sz="2000" dirty="0"/>
          </a:p>
          <a:p>
            <a:r>
              <a:rPr lang="en-US" sz="2000" dirty="0"/>
              <a:t>She always has samples.. </a:t>
            </a:r>
            <a:r>
              <a:rPr lang="en-US" sz="2000" dirty="0" smtClean="0"/>
              <a:t> She hands them 2 business cards. </a:t>
            </a:r>
          </a:p>
          <a:p>
            <a:pPr marL="0" indent="0">
              <a:buNone/>
            </a:pPr>
            <a:r>
              <a:rPr lang="en-US" sz="2000" dirty="0" smtClean="0"/>
              <a:t>“ Here is one for you and one for me. Jot down your contact information and I’ll follow up and see how you like it.”    ( include name, email and Face Book)</a:t>
            </a:r>
            <a:endParaRPr lang="en-US" sz="2000" dirty="0"/>
          </a:p>
        </p:txBody>
      </p:sp>
      <p:pic>
        <p:nvPicPr>
          <p:cNvPr id="4" name="Picture 3"/>
          <p:cNvPicPr>
            <a:picLocks noChangeAspect="1"/>
          </p:cNvPicPr>
          <p:nvPr/>
        </p:nvPicPr>
        <p:blipFill>
          <a:blip r:embed="rId2"/>
          <a:stretch>
            <a:fillRect/>
          </a:stretch>
        </p:blipFill>
        <p:spPr>
          <a:xfrm>
            <a:off x="5545634" y="1193114"/>
            <a:ext cx="3405962" cy="2277399"/>
          </a:xfrm>
          <a:prstGeom prst="rect">
            <a:avLst/>
          </a:prstGeom>
        </p:spPr>
      </p:pic>
    </p:spTree>
    <p:extLst>
      <p:ext uri="{BB962C8B-B14F-4D97-AF65-F5344CB8AC3E}">
        <p14:creationId xmlns:p14="http://schemas.microsoft.com/office/powerpoint/2010/main" val="9711496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277" y="255395"/>
            <a:ext cx="6296180" cy="841500"/>
          </a:xfrm>
          <a:ln>
            <a:solidFill>
              <a:schemeClr val="accent5">
                <a:lumMod val="75000"/>
              </a:schemeClr>
            </a:solidFill>
          </a:ln>
        </p:spPr>
        <p:txBody>
          <a:bodyPr>
            <a:normAutofit/>
          </a:bodyPr>
          <a:lstStyle/>
          <a:p>
            <a:r>
              <a:rPr lang="en-US" sz="3200" dirty="0" smtClean="0"/>
              <a:t>Using the Shaklee Product Guide …</a:t>
            </a:r>
            <a:endParaRPr lang="en-US" sz="3200" dirty="0"/>
          </a:p>
        </p:txBody>
      </p:sp>
      <p:sp>
        <p:nvSpPr>
          <p:cNvPr id="3" name="Content Placeholder 2"/>
          <p:cNvSpPr>
            <a:spLocks noGrp="1"/>
          </p:cNvSpPr>
          <p:nvPr>
            <p:ph idx="1"/>
          </p:nvPr>
        </p:nvSpPr>
        <p:spPr>
          <a:xfrm>
            <a:off x="303277" y="2948370"/>
            <a:ext cx="7777691" cy="3733292"/>
          </a:xfrm>
          <a:ln>
            <a:solidFill>
              <a:schemeClr val="accent5">
                <a:lumMod val="75000"/>
              </a:schemeClr>
            </a:solidFill>
          </a:ln>
        </p:spPr>
        <p:txBody>
          <a:bodyPr>
            <a:normAutofit/>
          </a:bodyPr>
          <a:lstStyle/>
          <a:p>
            <a:pPr marL="0" indent="0">
              <a:buNone/>
            </a:pPr>
            <a:r>
              <a:rPr lang="en-US" sz="2000" dirty="0" smtClean="0"/>
              <a:t>“</a:t>
            </a:r>
            <a:r>
              <a:rPr lang="en-US" sz="2000" dirty="0"/>
              <a:t>This is our  Product Guide. Would you like to see some of my favorite products?  There are too many to show you everything</a:t>
            </a:r>
            <a:r>
              <a:rPr lang="en-US" sz="2000" dirty="0" smtClean="0"/>
              <a:t>.</a:t>
            </a:r>
          </a:p>
          <a:p>
            <a:pPr marL="0" indent="0">
              <a:buNone/>
            </a:pPr>
            <a:r>
              <a:rPr lang="en-US" sz="2000" dirty="0"/>
              <a:t>	</a:t>
            </a:r>
            <a:r>
              <a:rPr lang="en-US" sz="2000" dirty="0" smtClean="0"/>
              <a:t>-- page with Life Plan – “ If it weren’t for these products, I wouldn’t 		be a mom.”   </a:t>
            </a:r>
          </a:p>
          <a:p>
            <a:pPr marL="0" indent="0">
              <a:buNone/>
            </a:pPr>
            <a:r>
              <a:rPr lang="en-US" sz="2000" dirty="0" smtClean="0"/>
              <a:t>( She doesn’t proceed until they ask her to tell them more… so we must make our comments intriguing , so they will ).</a:t>
            </a:r>
          </a:p>
          <a:p>
            <a:pPr marL="0" indent="0">
              <a:buNone/>
            </a:pPr>
            <a:r>
              <a:rPr lang="en-US" sz="2000" dirty="0"/>
              <a:t>	</a:t>
            </a:r>
            <a:r>
              <a:rPr lang="en-US" sz="2000" dirty="0" smtClean="0"/>
              <a:t>-- Next she covers Stress Relief Complex, Joint Health Complex, 		Energy Chews and Sports Products, especially if speaking with men.</a:t>
            </a:r>
          </a:p>
          <a:p>
            <a:pPr marL="0" indent="0">
              <a:buNone/>
            </a:pPr>
            <a:r>
              <a:rPr lang="en-US" sz="2000" dirty="0"/>
              <a:t>	</a:t>
            </a:r>
            <a:r>
              <a:rPr lang="en-US" sz="2000" dirty="0" smtClean="0"/>
              <a:t>-- then briefly Kid’s ( if appropriate ) and skin care</a:t>
            </a:r>
          </a:p>
          <a:p>
            <a:pPr marL="0" indent="0">
              <a:buNone/>
            </a:pPr>
            <a:r>
              <a:rPr lang="en-US" sz="2000" dirty="0"/>
              <a:t>	</a:t>
            </a:r>
            <a:r>
              <a:rPr lang="en-US" sz="2000" dirty="0" smtClean="0"/>
              <a:t>-- and then Get Clean products with some stories.</a:t>
            </a:r>
            <a:endParaRPr lang="en-US" sz="2000" dirty="0"/>
          </a:p>
          <a:p>
            <a:endParaRPr lang="en-US" sz="2000" dirty="0"/>
          </a:p>
          <a:p>
            <a:endParaRPr lang="en-US" sz="2000" dirty="0"/>
          </a:p>
        </p:txBody>
      </p:sp>
      <p:pic>
        <p:nvPicPr>
          <p:cNvPr id="4" name="Picture 3"/>
          <p:cNvPicPr>
            <a:picLocks noChangeAspect="1"/>
          </p:cNvPicPr>
          <p:nvPr/>
        </p:nvPicPr>
        <p:blipFill>
          <a:blip r:embed="rId2"/>
          <a:stretch>
            <a:fillRect/>
          </a:stretch>
        </p:blipFill>
        <p:spPr>
          <a:xfrm>
            <a:off x="7032329" y="255395"/>
            <a:ext cx="1798940" cy="2498999"/>
          </a:xfrm>
          <a:prstGeom prst="rect">
            <a:avLst/>
          </a:prstGeom>
        </p:spPr>
      </p:pic>
      <p:sp>
        <p:nvSpPr>
          <p:cNvPr id="5" name="Rectangle 4"/>
          <p:cNvSpPr/>
          <p:nvPr/>
        </p:nvSpPr>
        <p:spPr>
          <a:xfrm>
            <a:off x="303277" y="1174799"/>
            <a:ext cx="6296180" cy="1754327"/>
          </a:xfrm>
          <a:prstGeom prst="rect">
            <a:avLst/>
          </a:prstGeom>
        </p:spPr>
        <p:txBody>
          <a:bodyPr wrap="square">
            <a:spAutoFit/>
          </a:bodyPr>
          <a:lstStyle/>
          <a:p>
            <a:r>
              <a:rPr lang="en-US" dirty="0"/>
              <a:t>Ashley always has a Shaklee Product Guide out and visible.</a:t>
            </a:r>
          </a:p>
          <a:p>
            <a:r>
              <a:rPr lang="en-US" dirty="0"/>
              <a:t> She makes her calls at the coffee shop. .. And when she speaks on the phone, she sounds like the “ happiest person in the world”.</a:t>
            </a:r>
          </a:p>
          <a:p>
            <a:r>
              <a:rPr lang="en-US" dirty="0"/>
              <a:t>Ex --When she completed a recent call, 2 men sitting nearby asked her ..	 “ What, on Earth,  do you do ?”</a:t>
            </a:r>
          </a:p>
        </p:txBody>
      </p:sp>
    </p:spTree>
    <p:extLst>
      <p:ext uri="{BB962C8B-B14F-4D97-AF65-F5344CB8AC3E}">
        <p14:creationId xmlns:p14="http://schemas.microsoft.com/office/powerpoint/2010/main" val="12432129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6430863" cy="495112"/>
          </a:xfrm>
          <a:ln>
            <a:solidFill>
              <a:schemeClr val="accent5">
                <a:lumMod val="75000"/>
              </a:schemeClr>
            </a:solidFill>
          </a:ln>
        </p:spPr>
        <p:txBody>
          <a:bodyPr>
            <a:normAutofit fontScale="90000"/>
          </a:bodyPr>
          <a:lstStyle/>
          <a:p>
            <a:r>
              <a:rPr lang="en-US" sz="3200" dirty="0" smtClean="0"/>
              <a:t>Product Guide Presentation Continued</a:t>
            </a:r>
            <a:endParaRPr lang="en-US" sz="3200" dirty="0"/>
          </a:p>
        </p:txBody>
      </p:sp>
      <p:sp>
        <p:nvSpPr>
          <p:cNvPr id="3" name="Content Placeholder 2"/>
          <p:cNvSpPr>
            <a:spLocks noGrp="1"/>
          </p:cNvSpPr>
          <p:nvPr>
            <p:ph idx="1"/>
          </p:nvPr>
        </p:nvSpPr>
        <p:spPr>
          <a:xfrm>
            <a:off x="457200" y="1039165"/>
            <a:ext cx="8229600" cy="4214385"/>
          </a:xfrm>
        </p:spPr>
        <p:txBody>
          <a:bodyPr>
            <a:normAutofit/>
          </a:bodyPr>
          <a:lstStyle/>
          <a:p>
            <a:r>
              <a:rPr lang="en-US" sz="2400" dirty="0" smtClean="0"/>
              <a:t>At back of </a:t>
            </a:r>
            <a:r>
              <a:rPr lang="en-US" sz="2400" dirty="0"/>
              <a:t>P</a:t>
            </a:r>
            <a:r>
              <a:rPr lang="en-US" sz="2400" dirty="0" smtClean="0"/>
              <a:t>roduct </a:t>
            </a:r>
            <a:r>
              <a:rPr lang="en-US" sz="2400" dirty="0"/>
              <a:t>G</a:t>
            </a:r>
            <a:r>
              <a:rPr lang="en-US" sz="2400" dirty="0" smtClean="0"/>
              <a:t>uide .. “ and of course, there is an amazing business opportunity…  these are the starter kits .. But even outside the business option, the kits are a great way  to get a taste of each product line.”</a:t>
            </a:r>
          </a:p>
          <a:p>
            <a:r>
              <a:rPr lang="en-US" sz="2400" dirty="0" smtClean="0"/>
              <a:t>ASK   ( permission marketing )  “ Is this something you’d like to hear more about? “</a:t>
            </a:r>
          </a:p>
          <a:p>
            <a:r>
              <a:rPr lang="en-US" sz="2400" dirty="0" smtClean="0"/>
              <a:t>She has an attractive tote bag of materials with her -- Containing her business cards, a </a:t>
            </a:r>
            <a:r>
              <a:rPr lang="en-US" sz="2400" dirty="0"/>
              <a:t>P</a:t>
            </a:r>
            <a:r>
              <a:rPr lang="en-US" sz="2400" dirty="0" smtClean="0"/>
              <a:t>roduct Guides, a business presentation she had made into a book ( $5 at UPS )  ( she likes low tech for this), the Dream Plan brochure, </a:t>
            </a:r>
            <a:r>
              <a:rPr lang="en-US" sz="2400" dirty="0" err="1" smtClean="0"/>
              <a:t>etc</a:t>
            </a:r>
            <a:endParaRPr lang="en-US" sz="2400" dirty="0" smtClean="0"/>
          </a:p>
          <a:p>
            <a:pPr marL="0" indent="0">
              <a:buNone/>
            </a:pPr>
            <a:endParaRPr lang="en-US" sz="2400" dirty="0"/>
          </a:p>
        </p:txBody>
      </p:sp>
      <p:sp>
        <p:nvSpPr>
          <p:cNvPr id="4" name="TextBox 3"/>
          <p:cNvSpPr txBox="1"/>
          <p:nvPr/>
        </p:nvSpPr>
        <p:spPr>
          <a:xfrm>
            <a:off x="307884" y="5041869"/>
            <a:ext cx="7234353" cy="830997"/>
          </a:xfrm>
          <a:prstGeom prst="rect">
            <a:avLst/>
          </a:prstGeom>
          <a:noFill/>
          <a:ln>
            <a:solidFill>
              <a:schemeClr val="accent5">
                <a:lumMod val="75000"/>
              </a:schemeClr>
            </a:solidFill>
          </a:ln>
        </p:spPr>
        <p:txBody>
          <a:bodyPr wrap="square" rtlCol="0">
            <a:spAutoFit/>
          </a:bodyPr>
          <a:lstStyle/>
          <a:p>
            <a:r>
              <a:rPr lang="en-US" sz="2400" dirty="0" smtClean="0"/>
              <a:t>She also uses Product Guide for conversation starter … if someone is looking at it ..   “ Isn’t my son cute? “</a:t>
            </a:r>
            <a:endParaRPr lang="en-US" sz="2400" dirty="0"/>
          </a:p>
        </p:txBody>
      </p:sp>
      <p:pic>
        <p:nvPicPr>
          <p:cNvPr id="6" name="Picture 5"/>
          <p:cNvPicPr>
            <a:picLocks noChangeAspect="1"/>
          </p:cNvPicPr>
          <p:nvPr/>
        </p:nvPicPr>
        <p:blipFill>
          <a:blip r:embed="rId2"/>
          <a:stretch>
            <a:fillRect/>
          </a:stretch>
        </p:blipFill>
        <p:spPr>
          <a:xfrm>
            <a:off x="7696197" y="4794948"/>
            <a:ext cx="1269792" cy="1763933"/>
          </a:xfrm>
          <a:prstGeom prst="rect">
            <a:avLst/>
          </a:prstGeom>
        </p:spPr>
      </p:pic>
    </p:spTree>
    <p:extLst>
      <p:ext uri="{BB962C8B-B14F-4D97-AF65-F5344CB8AC3E}">
        <p14:creationId xmlns:p14="http://schemas.microsoft.com/office/powerpoint/2010/main" val="36425086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595" y="547310"/>
            <a:ext cx="5911372" cy="745281"/>
          </a:xfrm>
          <a:ln>
            <a:solidFill>
              <a:schemeClr val="accent6">
                <a:lumMod val="75000"/>
              </a:schemeClr>
            </a:solidFill>
          </a:ln>
        </p:spPr>
        <p:txBody>
          <a:bodyPr>
            <a:normAutofit/>
          </a:bodyPr>
          <a:lstStyle/>
          <a:p>
            <a:r>
              <a:rPr lang="en-US" sz="3200" dirty="0" smtClean="0"/>
              <a:t>It’s About Permission Marketing </a:t>
            </a:r>
            <a:endParaRPr lang="en-US" sz="3200" dirty="0"/>
          </a:p>
        </p:txBody>
      </p:sp>
      <p:sp>
        <p:nvSpPr>
          <p:cNvPr id="3" name="Content Placeholder 2"/>
          <p:cNvSpPr>
            <a:spLocks noGrp="1"/>
          </p:cNvSpPr>
          <p:nvPr>
            <p:ph idx="1"/>
          </p:nvPr>
        </p:nvSpPr>
        <p:spPr>
          <a:xfrm>
            <a:off x="307846" y="1019921"/>
            <a:ext cx="8836154" cy="5838080"/>
          </a:xfrm>
        </p:spPr>
        <p:txBody>
          <a:bodyPr>
            <a:normAutofit/>
          </a:bodyPr>
          <a:lstStyle/>
          <a:p>
            <a:pPr marL="0" indent="0">
              <a:buNone/>
            </a:pPr>
            <a:endParaRPr lang="en-US" sz="2400" dirty="0" smtClean="0"/>
          </a:p>
          <a:p>
            <a:pPr marL="0" indent="0">
              <a:buNone/>
            </a:pPr>
            <a:r>
              <a:rPr lang="en-US" sz="2400" dirty="0" smtClean="0"/>
              <a:t>All contacts are made on the principle of Permission Marketing</a:t>
            </a:r>
          </a:p>
          <a:p>
            <a:pPr marL="0" indent="0">
              <a:buNone/>
            </a:pPr>
            <a:r>
              <a:rPr lang="en-US" sz="2400" b="1" dirty="0" smtClean="0"/>
              <a:t>TIP  -- She never sends anything unless she first obtains permission.                									</a:t>
            </a:r>
            <a:endParaRPr lang="en-US" sz="2400" b="1" dirty="0"/>
          </a:p>
          <a:p>
            <a:pPr marL="0" indent="0">
              <a:buNone/>
            </a:pPr>
            <a:r>
              <a:rPr lang="en-US" sz="2000" b="1" dirty="0" smtClean="0">
                <a:solidFill>
                  <a:srgbClr val="FF6600"/>
                </a:solidFill>
              </a:rPr>
              <a:t>“ If I were to send you a video, would you watch it?</a:t>
            </a:r>
          </a:p>
          <a:p>
            <a:pPr marL="0" indent="0">
              <a:buNone/>
            </a:pPr>
            <a:r>
              <a:rPr lang="en-US" sz="2000" b="1" dirty="0" smtClean="0">
                <a:solidFill>
                  <a:srgbClr val="FF6600"/>
                </a:solidFill>
              </a:rPr>
              <a:t>If I were to send you a new Product Guide, would you be willing to check it out? “</a:t>
            </a:r>
          </a:p>
          <a:p>
            <a:pPr marL="0" indent="0">
              <a:buNone/>
            </a:pPr>
            <a:r>
              <a:rPr lang="en-US" sz="2000" b="1" dirty="0" smtClean="0">
                <a:solidFill>
                  <a:srgbClr val="FF6600"/>
                </a:solidFill>
              </a:rPr>
              <a:t>If I were to give you a call ,  would you be interested in hearing more about this?”</a:t>
            </a:r>
          </a:p>
          <a:p>
            <a:pPr marL="0" indent="0">
              <a:buNone/>
            </a:pPr>
            <a:r>
              <a:rPr lang="en-US" sz="2000" b="1" dirty="0" smtClean="0">
                <a:solidFill>
                  <a:srgbClr val="FF6600"/>
                </a:solidFill>
              </a:rPr>
              <a:t>If I were to send you some samples, would you be into that? “</a:t>
            </a:r>
          </a:p>
          <a:p>
            <a:pPr marL="0" indent="0">
              <a:buNone/>
            </a:pPr>
            <a:r>
              <a:rPr lang="en-US" sz="2000" b="1" dirty="0" smtClean="0">
                <a:solidFill>
                  <a:srgbClr val="FF6600"/>
                </a:solidFill>
              </a:rPr>
              <a:t>I’m free at ____( time),. Would that work for you? </a:t>
            </a:r>
          </a:p>
          <a:p>
            <a:pPr marL="0" indent="0">
              <a:buNone/>
            </a:pPr>
            <a:r>
              <a:rPr lang="en-US" sz="2000" b="1" dirty="0" smtClean="0">
                <a:solidFill>
                  <a:srgbClr val="FF6600"/>
                </a:solidFill>
              </a:rPr>
              <a:t>“Great . I’ll send it right over. Will you be able to watch it today? Or by the end of the weekend? </a:t>
            </a:r>
          </a:p>
          <a:p>
            <a:pPr marL="0" indent="0">
              <a:buNone/>
            </a:pPr>
            <a:r>
              <a:rPr lang="en-US" sz="2000" b="1" dirty="0" smtClean="0">
                <a:solidFill>
                  <a:srgbClr val="FF6600"/>
                </a:solidFill>
              </a:rPr>
              <a:t>Great.   I’ll call you Monday to see what questions you have. “</a:t>
            </a:r>
          </a:p>
          <a:p>
            <a:pPr marL="0" indent="0">
              <a:buNone/>
            </a:pPr>
            <a:endParaRPr lang="en-US" sz="900" dirty="0" smtClean="0"/>
          </a:p>
          <a:p>
            <a:pPr marL="0" indent="0">
              <a:buNone/>
            </a:pPr>
            <a:r>
              <a:rPr lang="en-US" sz="2400" b="1" dirty="0" smtClean="0"/>
              <a:t>TIP – Always close with a follow up date for next contact or action.  </a:t>
            </a:r>
            <a:r>
              <a:rPr lang="en-US" sz="2400" b="1" dirty="0" smtClean="0">
                <a:solidFill>
                  <a:srgbClr val="FF6600"/>
                </a:solidFill>
              </a:rPr>
              <a:t>“ I’m going to follow up with you in a month. Would that be OK ? “</a:t>
            </a:r>
          </a:p>
        </p:txBody>
      </p:sp>
      <p:pic>
        <p:nvPicPr>
          <p:cNvPr id="5" name="Picture 4"/>
          <p:cNvPicPr>
            <a:picLocks noChangeAspect="1"/>
          </p:cNvPicPr>
          <p:nvPr/>
        </p:nvPicPr>
        <p:blipFill>
          <a:blip r:embed="rId2"/>
          <a:stretch>
            <a:fillRect/>
          </a:stretch>
        </p:blipFill>
        <p:spPr>
          <a:xfrm>
            <a:off x="7116187" y="278684"/>
            <a:ext cx="2027813" cy="2027813"/>
          </a:xfrm>
          <a:prstGeom prst="rect">
            <a:avLst/>
          </a:prstGeom>
        </p:spPr>
      </p:pic>
    </p:spTree>
    <p:extLst>
      <p:ext uri="{BB962C8B-B14F-4D97-AF65-F5344CB8AC3E}">
        <p14:creationId xmlns:p14="http://schemas.microsoft.com/office/powerpoint/2010/main" val="12617432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57200" y="291355"/>
            <a:ext cx="8229600" cy="6284987"/>
          </a:xfrm>
          <a:prstGeom prst="rect">
            <a:avLst/>
          </a:prstGeom>
        </p:spPr>
      </p:pic>
    </p:spTree>
    <p:extLst>
      <p:ext uri="{BB962C8B-B14F-4D97-AF65-F5344CB8AC3E}">
        <p14:creationId xmlns:p14="http://schemas.microsoft.com/office/powerpoint/2010/main" val="5514747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6373142" cy="879987"/>
          </a:xfrm>
          <a:ln>
            <a:solidFill>
              <a:schemeClr val="accent2">
                <a:lumMod val="60000"/>
                <a:lumOff val="40000"/>
              </a:schemeClr>
            </a:solidFill>
          </a:ln>
        </p:spPr>
        <p:txBody>
          <a:bodyPr>
            <a:normAutofit/>
          </a:bodyPr>
          <a:lstStyle/>
          <a:p>
            <a:r>
              <a:rPr lang="en-US" sz="3600" dirty="0" smtClean="0"/>
              <a:t>Networking in the Community</a:t>
            </a:r>
            <a:endParaRPr lang="en-US" sz="3600" dirty="0"/>
          </a:p>
        </p:txBody>
      </p:sp>
      <p:sp>
        <p:nvSpPr>
          <p:cNvPr id="3" name="Content Placeholder 2"/>
          <p:cNvSpPr>
            <a:spLocks noGrp="1"/>
          </p:cNvSpPr>
          <p:nvPr>
            <p:ph idx="1"/>
          </p:nvPr>
        </p:nvSpPr>
        <p:spPr/>
        <p:txBody>
          <a:bodyPr>
            <a:normAutofit fontScale="77500" lnSpcReduction="20000"/>
          </a:bodyPr>
          <a:lstStyle/>
          <a:p>
            <a:r>
              <a:rPr lang="en-US" dirty="0" smtClean="0"/>
              <a:t>Lots of Options</a:t>
            </a:r>
          </a:p>
          <a:p>
            <a:pPr lvl="1"/>
            <a:r>
              <a:rPr lang="en-US" dirty="0" smtClean="0"/>
              <a:t>BNI/</a:t>
            </a:r>
            <a:r>
              <a:rPr lang="en-US" dirty="0" err="1" smtClean="0"/>
              <a:t>PowerCore</a:t>
            </a:r>
            <a:r>
              <a:rPr lang="en-US" dirty="0" smtClean="0"/>
              <a:t> (closed groups)</a:t>
            </a:r>
          </a:p>
          <a:p>
            <a:pPr lvl="1"/>
            <a:r>
              <a:rPr lang="en-US" dirty="0" smtClean="0"/>
              <a:t>Independent Groups</a:t>
            </a:r>
          </a:p>
          <a:p>
            <a:pPr lvl="1"/>
            <a:r>
              <a:rPr lang="en-US" dirty="0" smtClean="0"/>
              <a:t>Chamber of Commerce (open groups)</a:t>
            </a:r>
          </a:p>
          <a:p>
            <a:pPr lvl="1"/>
            <a:r>
              <a:rPr lang="en-US" dirty="0" smtClean="0"/>
              <a:t>Meet Ups…Do what you love!  </a:t>
            </a:r>
          </a:p>
          <a:p>
            <a:pPr lvl="1"/>
            <a:r>
              <a:rPr lang="en-US" dirty="0" smtClean="0"/>
              <a:t>Business Expo’s (as an attendee or volunteer)</a:t>
            </a:r>
          </a:p>
          <a:p>
            <a:pPr lvl="1"/>
            <a:r>
              <a:rPr lang="en-US" dirty="0" smtClean="0"/>
              <a:t>Women’s networking</a:t>
            </a:r>
          </a:p>
          <a:p>
            <a:pPr lvl="1"/>
            <a:r>
              <a:rPr lang="en-US" dirty="0" smtClean="0"/>
              <a:t>MOPS </a:t>
            </a:r>
          </a:p>
          <a:p>
            <a:pPr lvl="1"/>
            <a:endParaRPr lang="en-US" dirty="0"/>
          </a:p>
          <a:p>
            <a:r>
              <a:rPr lang="en-US" dirty="0" smtClean="0"/>
              <a:t>My Results</a:t>
            </a:r>
          </a:p>
          <a:p>
            <a:pPr lvl="1"/>
            <a:r>
              <a:rPr lang="en-US" dirty="0" smtClean="0"/>
              <a:t>67 of my 121 personal customers came as a result of networking</a:t>
            </a:r>
          </a:p>
          <a:p>
            <a:pPr lvl="1"/>
            <a:r>
              <a:rPr lang="en-US" dirty="0"/>
              <a:t>6</a:t>
            </a:r>
            <a:r>
              <a:rPr lang="en-US" dirty="0" smtClean="0"/>
              <a:t> of my builders or 49.95’s are from networking</a:t>
            </a:r>
          </a:p>
          <a:p>
            <a:pPr lvl="1"/>
            <a:r>
              <a:rPr lang="en-US" dirty="0" smtClean="0"/>
              <a:t>It’s just the beginning!  </a:t>
            </a:r>
          </a:p>
          <a:p>
            <a:pPr lvl="1"/>
            <a:endParaRPr lang="en-US" dirty="0"/>
          </a:p>
        </p:txBody>
      </p:sp>
      <p:pic>
        <p:nvPicPr>
          <p:cNvPr id="4" name="Picture 3"/>
          <p:cNvPicPr>
            <a:picLocks noChangeAspect="1"/>
          </p:cNvPicPr>
          <p:nvPr/>
        </p:nvPicPr>
        <p:blipFill>
          <a:blip r:embed="rId2"/>
          <a:stretch>
            <a:fillRect/>
          </a:stretch>
        </p:blipFill>
        <p:spPr>
          <a:xfrm rot="5400000">
            <a:off x="6650140" y="608763"/>
            <a:ext cx="2672996" cy="2004747"/>
          </a:xfrm>
          <a:prstGeom prst="rect">
            <a:avLst/>
          </a:prstGeom>
        </p:spPr>
      </p:pic>
      <p:sp>
        <p:nvSpPr>
          <p:cNvPr id="5" name="TextBox 4"/>
          <p:cNvSpPr txBox="1"/>
          <p:nvPr/>
        </p:nvSpPr>
        <p:spPr>
          <a:xfrm>
            <a:off x="6599457" y="3213710"/>
            <a:ext cx="2389555" cy="461665"/>
          </a:xfrm>
          <a:prstGeom prst="rect">
            <a:avLst/>
          </a:prstGeom>
          <a:noFill/>
          <a:ln>
            <a:solidFill>
              <a:schemeClr val="tx1"/>
            </a:solidFill>
          </a:ln>
        </p:spPr>
        <p:txBody>
          <a:bodyPr wrap="square" rtlCol="0">
            <a:spAutoFit/>
          </a:bodyPr>
          <a:lstStyle/>
          <a:p>
            <a:r>
              <a:rPr lang="en-US" sz="2400" dirty="0" smtClean="0"/>
              <a:t>Betsy </a:t>
            </a:r>
            <a:r>
              <a:rPr lang="en-US" sz="2400" dirty="0" err="1" smtClean="0"/>
              <a:t>Liermann</a:t>
            </a:r>
            <a:endParaRPr lang="en-US" sz="2400" dirty="0"/>
          </a:p>
        </p:txBody>
      </p:sp>
    </p:spTree>
    <p:extLst>
      <p:ext uri="{BB962C8B-B14F-4D97-AF65-F5344CB8AC3E}">
        <p14:creationId xmlns:p14="http://schemas.microsoft.com/office/powerpoint/2010/main" val="4422466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841500"/>
          </a:xfrm>
          <a:ln>
            <a:solidFill>
              <a:schemeClr val="tx2">
                <a:lumMod val="60000"/>
                <a:lumOff val="40000"/>
              </a:schemeClr>
            </a:solidFill>
          </a:ln>
        </p:spPr>
        <p:txBody>
          <a:bodyPr>
            <a:normAutofit/>
          </a:bodyPr>
          <a:lstStyle/>
          <a:p>
            <a:r>
              <a:rPr lang="en-US" sz="3600" dirty="0" smtClean="0"/>
              <a:t>Just be Real!  Relationship is Everything!</a:t>
            </a:r>
            <a:endParaRPr lang="en-US" sz="3600" dirty="0"/>
          </a:p>
        </p:txBody>
      </p:sp>
      <p:sp>
        <p:nvSpPr>
          <p:cNvPr id="3" name="Content Placeholder 2"/>
          <p:cNvSpPr>
            <a:spLocks noGrp="1"/>
          </p:cNvSpPr>
          <p:nvPr>
            <p:ph idx="1"/>
          </p:nvPr>
        </p:nvSpPr>
        <p:spPr>
          <a:xfrm>
            <a:off x="457200" y="1600201"/>
            <a:ext cx="8229600" cy="4942682"/>
          </a:xfrm>
        </p:spPr>
        <p:txBody>
          <a:bodyPr>
            <a:normAutofit fontScale="77500" lnSpcReduction="20000"/>
          </a:bodyPr>
          <a:lstStyle/>
          <a:p>
            <a:r>
              <a:rPr lang="en-US" dirty="0" smtClean="0"/>
              <a:t>Always find something positive to say…affirm…</a:t>
            </a:r>
          </a:p>
          <a:p>
            <a:r>
              <a:rPr lang="en-US" dirty="0" smtClean="0"/>
              <a:t>No “</a:t>
            </a:r>
            <a:r>
              <a:rPr lang="en-US" dirty="0" err="1" smtClean="0"/>
              <a:t>Shoulding</a:t>
            </a:r>
            <a:r>
              <a:rPr lang="en-US" dirty="0" smtClean="0"/>
              <a:t>”  </a:t>
            </a:r>
          </a:p>
          <a:p>
            <a:r>
              <a:rPr lang="en-US" dirty="0" smtClean="0"/>
              <a:t>Listen for real needs…is it health…is it business? Keep asking ?’s…focus on what they say, not on your agenda </a:t>
            </a:r>
          </a:p>
          <a:p>
            <a:r>
              <a:rPr lang="en-US" dirty="0" smtClean="0"/>
              <a:t>The business isn’t for everyone…treat them well…they will refer…no means “not now” not “never”. </a:t>
            </a:r>
          </a:p>
          <a:p>
            <a:r>
              <a:rPr lang="en-US" dirty="0" smtClean="0"/>
              <a:t>If you truly believe…it will show!  Be passionate…not pushy!</a:t>
            </a:r>
          </a:p>
          <a:p>
            <a:r>
              <a:rPr lang="en-US" dirty="0" smtClean="0"/>
              <a:t>Share your Vision…What you are trying to create</a:t>
            </a:r>
          </a:p>
          <a:p>
            <a:r>
              <a:rPr lang="en-US" dirty="0" smtClean="0"/>
              <a:t>Share stories about why folks are joining you/health stories </a:t>
            </a:r>
          </a:p>
          <a:p>
            <a:r>
              <a:rPr lang="en-US" dirty="0" smtClean="0"/>
              <a:t>honest…it’s work…what you put in you get out</a:t>
            </a:r>
          </a:p>
          <a:p>
            <a:r>
              <a:rPr lang="en-US" dirty="0" smtClean="0"/>
              <a:t>Always Represent!  Walk the Walk!  				</a:t>
            </a:r>
            <a:r>
              <a:rPr lang="en-US" dirty="0" err="1" smtClean="0"/>
              <a:t>betsy</a:t>
            </a:r>
            <a:endParaRPr lang="en-US" dirty="0" smtClean="0"/>
          </a:p>
          <a:p>
            <a:pPr marL="0" indent="0">
              <a:buNone/>
            </a:pPr>
            <a:endParaRPr lang="en-US" dirty="0" smtClean="0"/>
          </a:p>
        </p:txBody>
      </p:sp>
    </p:spTree>
    <p:extLst>
      <p:ext uri="{BB962C8B-B14F-4D97-AF65-F5344CB8AC3E}">
        <p14:creationId xmlns:p14="http://schemas.microsoft.com/office/powerpoint/2010/main" val="12127650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rcRect l="-153176" r="-153176"/>
          <a:stretch>
            <a:fillRect/>
          </a:stretch>
        </p:blipFill>
        <p:spPr>
          <a:xfrm>
            <a:off x="3080572" y="1997839"/>
            <a:ext cx="9435068" cy="4179412"/>
          </a:xfrm>
        </p:spPr>
      </p:pic>
      <p:sp>
        <p:nvSpPr>
          <p:cNvPr id="3" name="Title 2"/>
          <p:cNvSpPr>
            <a:spLocks noGrp="1"/>
          </p:cNvSpPr>
          <p:nvPr>
            <p:ph type="title"/>
          </p:nvPr>
        </p:nvSpPr>
        <p:spPr>
          <a:xfrm>
            <a:off x="457200" y="332698"/>
            <a:ext cx="8229600" cy="1143000"/>
          </a:xfrm>
        </p:spPr>
        <p:txBody>
          <a:bodyPr>
            <a:normAutofit/>
          </a:bodyPr>
          <a:lstStyle/>
          <a:p>
            <a:r>
              <a:rPr lang="en-US" sz="3200" dirty="0" err="1" smtClean="0"/>
              <a:t>FaceBook</a:t>
            </a:r>
            <a:r>
              <a:rPr lang="en-US" sz="3200" dirty="0" smtClean="0"/>
              <a:t> Post of the Week</a:t>
            </a:r>
            <a:br>
              <a:rPr lang="en-US" sz="3200" dirty="0" smtClean="0"/>
            </a:br>
            <a:r>
              <a:rPr lang="en-US" sz="3200" dirty="0" smtClean="0"/>
              <a:t>Chrystal Hubbard New Director in 6 Weeks</a:t>
            </a:r>
            <a:endParaRPr lang="en-US" sz="3200" dirty="0"/>
          </a:p>
        </p:txBody>
      </p:sp>
      <p:sp>
        <p:nvSpPr>
          <p:cNvPr id="4" name="Rectangle 3"/>
          <p:cNvSpPr/>
          <p:nvPr/>
        </p:nvSpPr>
        <p:spPr>
          <a:xfrm>
            <a:off x="731135" y="1997839"/>
            <a:ext cx="7696160" cy="3416320"/>
          </a:xfrm>
          <a:prstGeom prst="rect">
            <a:avLst/>
          </a:prstGeom>
        </p:spPr>
        <p:txBody>
          <a:bodyPr wrap="square">
            <a:spAutoFit/>
          </a:bodyPr>
          <a:lstStyle/>
          <a:p>
            <a:r>
              <a:rPr lang="en-US" sz="2400" dirty="0"/>
              <a:t>Month one on Shaklee's 180 turnaround plan:</a:t>
            </a:r>
          </a:p>
          <a:p>
            <a:r>
              <a:rPr lang="en-US" sz="2400" dirty="0"/>
              <a:t>⬇</a:t>
            </a:r>
          </a:p>
          <a:p>
            <a:r>
              <a:rPr lang="en-US" sz="2400" dirty="0"/>
              <a:t>10 pounds</a:t>
            </a:r>
          </a:p>
          <a:p>
            <a:r>
              <a:rPr lang="en-US" sz="2400" dirty="0"/>
              <a:t>Size </a:t>
            </a:r>
            <a:r>
              <a:rPr lang="en-US" sz="2400" dirty="0" smtClean="0"/>
              <a:t>10 ➡ 6</a:t>
            </a:r>
          </a:p>
          <a:p>
            <a:endParaRPr lang="en-US" sz="2400" dirty="0"/>
          </a:p>
          <a:p>
            <a:r>
              <a:rPr lang="en-US" sz="2400" dirty="0"/>
              <a:t>Increased immune system</a:t>
            </a:r>
          </a:p>
          <a:p>
            <a:r>
              <a:rPr lang="en-US" sz="2400" dirty="0"/>
              <a:t>Increase in energy</a:t>
            </a:r>
          </a:p>
          <a:p>
            <a:r>
              <a:rPr lang="en-US" sz="2400" dirty="0"/>
              <a:t>Healthier hair, skin &amp; nails</a:t>
            </a:r>
          </a:p>
          <a:p>
            <a:endParaRPr lang="en-US" sz="2400" dirty="0"/>
          </a:p>
        </p:txBody>
      </p:sp>
    </p:spTree>
    <p:extLst>
      <p:ext uri="{BB962C8B-B14F-4D97-AF65-F5344CB8AC3E}">
        <p14:creationId xmlns:p14="http://schemas.microsoft.com/office/powerpoint/2010/main" val="23513098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854943" y="5226"/>
            <a:ext cx="3043501" cy="1145727"/>
          </a:xfrm>
          <a:prstGeom prst="rect">
            <a:avLst/>
          </a:prstGeom>
        </p:spPr>
      </p:pic>
      <p:sp>
        <p:nvSpPr>
          <p:cNvPr id="2" name="Title 1"/>
          <p:cNvSpPr>
            <a:spLocks noGrp="1"/>
          </p:cNvSpPr>
          <p:nvPr>
            <p:ph type="title"/>
          </p:nvPr>
        </p:nvSpPr>
        <p:spPr>
          <a:xfrm>
            <a:off x="457201" y="274639"/>
            <a:ext cx="3179236" cy="745281"/>
          </a:xfrm>
          <a:ln>
            <a:solidFill>
              <a:schemeClr val="tx2">
                <a:lumMod val="60000"/>
                <a:lumOff val="40000"/>
              </a:schemeClr>
            </a:solidFill>
          </a:ln>
        </p:spPr>
        <p:txBody>
          <a:bodyPr>
            <a:normAutofit/>
          </a:bodyPr>
          <a:lstStyle/>
          <a:p>
            <a:r>
              <a:rPr lang="en-US" sz="3600" dirty="0" smtClean="0"/>
              <a:t>What Works</a:t>
            </a:r>
            <a:endParaRPr lang="en-US" sz="3600" dirty="0"/>
          </a:p>
        </p:txBody>
      </p:sp>
      <p:sp>
        <p:nvSpPr>
          <p:cNvPr id="3" name="Content Placeholder 2"/>
          <p:cNvSpPr>
            <a:spLocks noGrp="1"/>
          </p:cNvSpPr>
          <p:nvPr>
            <p:ph idx="1"/>
          </p:nvPr>
        </p:nvSpPr>
        <p:spPr>
          <a:xfrm>
            <a:off x="457200" y="1019920"/>
            <a:ext cx="8229600" cy="5599937"/>
          </a:xfrm>
        </p:spPr>
        <p:txBody>
          <a:bodyPr>
            <a:normAutofit fontScale="55000" lnSpcReduction="20000"/>
          </a:bodyPr>
          <a:lstStyle/>
          <a:p>
            <a:pPr marL="514350" indent="-514350">
              <a:buFont typeface="+mj-lt"/>
              <a:buAutoNum type="arabicPeriod"/>
            </a:pPr>
            <a:r>
              <a:rPr lang="en-US" sz="3800" dirty="0" smtClean="0"/>
              <a:t>Pick a couple groups and focus—Consistency important</a:t>
            </a:r>
          </a:p>
          <a:p>
            <a:pPr marL="514350" indent="-514350">
              <a:buFont typeface="+mj-lt"/>
              <a:buAutoNum type="arabicPeriod"/>
            </a:pPr>
            <a:r>
              <a:rPr lang="en-US" sz="3800" dirty="0" smtClean="0"/>
              <a:t>Focus on them… Relationship…People buy from those they know and trust</a:t>
            </a:r>
          </a:p>
          <a:p>
            <a:pPr marL="514350" indent="-514350">
              <a:buFont typeface="+mj-lt"/>
              <a:buAutoNum type="arabicPeriod"/>
            </a:pPr>
            <a:r>
              <a:rPr lang="en-US" sz="3800" dirty="0" smtClean="0"/>
              <a:t>For 30/60 second…focus on how you do business/not product/tell stories/share health tips/What a good referral for you is</a:t>
            </a:r>
          </a:p>
          <a:p>
            <a:pPr marL="514350" indent="-514350">
              <a:buFont typeface="+mj-lt"/>
              <a:buAutoNum type="arabicPeriod"/>
            </a:pPr>
            <a:r>
              <a:rPr lang="en-US" sz="3800" dirty="0" smtClean="0"/>
              <a:t>Schedule a coffee/lunch to get to know better</a:t>
            </a:r>
          </a:p>
          <a:p>
            <a:pPr marL="514350" indent="-514350">
              <a:buFont typeface="+mj-lt"/>
              <a:buAutoNum type="arabicPeriod"/>
            </a:pPr>
            <a:r>
              <a:rPr lang="en-US" sz="3800" dirty="0" smtClean="0"/>
              <a:t>Go visit their business…focus on how you can help them grow their business</a:t>
            </a:r>
          </a:p>
          <a:p>
            <a:pPr marL="514350" indent="-514350">
              <a:buFont typeface="+mj-lt"/>
              <a:buAutoNum type="arabicPeriod"/>
            </a:pPr>
            <a:r>
              <a:rPr lang="en-US" sz="3800" dirty="0" smtClean="0"/>
              <a:t>Think of ways to co-market (Women/Wine/Wellness, Beauty inside/out)</a:t>
            </a:r>
          </a:p>
          <a:p>
            <a:pPr marL="514350" indent="-514350">
              <a:buFont typeface="+mj-lt"/>
              <a:buAutoNum type="arabicPeriod"/>
            </a:pPr>
            <a:r>
              <a:rPr lang="en-US" sz="3800" dirty="0" smtClean="0"/>
              <a:t>Don’t Worry about Competitors…respect them…befriend them…learn</a:t>
            </a:r>
          </a:p>
          <a:p>
            <a:pPr marL="514350" indent="-514350">
              <a:buFont typeface="+mj-lt"/>
              <a:buAutoNum type="arabicPeriod"/>
            </a:pPr>
            <a:r>
              <a:rPr lang="en-US" sz="3800" dirty="0" smtClean="0"/>
              <a:t>Pass referrals as often as possible to help their businesses grow</a:t>
            </a:r>
          </a:p>
          <a:p>
            <a:pPr marL="514350" indent="-514350">
              <a:buFont typeface="+mj-lt"/>
              <a:buAutoNum type="arabicPeriod"/>
            </a:pPr>
            <a:r>
              <a:rPr lang="en-US" sz="3800" dirty="0" smtClean="0"/>
              <a:t>Other </a:t>
            </a:r>
            <a:r>
              <a:rPr lang="en-US" sz="3800" dirty="0" err="1" smtClean="0"/>
              <a:t>MLMers</a:t>
            </a:r>
            <a:r>
              <a:rPr lang="en-US" sz="3800" dirty="0" smtClean="0"/>
              <a:t> need what we have!  Learn about them…Share with them</a:t>
            </a:r>
          </a:p>
          <a:p>
            <a:pPr marL="514350" indent="-514350">
              <a:buFont typeface="+mj-lt"/>
              <a:buAutoNum type="arabicPeriod"/>
            </a:pPr>
            <a:r>
              <a:rPr lang="en-US" sz="3800" dirty="0" smtClean="0"/>
              <a:t>Have fun!  Show your personality!  Give back!  Volunteer!  Make Friends! 									Betsy       </a:t>
            </a:r>
            <a:r>
              <a:rPr lang="en-US" sz="3800" dirty="0" err="1" smtClean="0"/>
              <a:t>betsy</a:t>
            </a:r>
            <a:endParaRPr lang="en-US" sz="3800" dirty="0" smtClean="0"/>
          </a:p>
          <a:p>
            <a:pPr marL="514350" indent="-514350">
              <a:buFont typeface="+mj-lt"/>
              <a:buAutoNum type="arabicPeriod"/>
            </a:pPr>
            <a:endParaRPr lang="en-US" sz="3800" dirty="0" smtClean="0"/>
          </a:p>
          <a:p>
            <a:pPr marL="514350" indent="-514350">
              <a:buFont typeface="+mj-lt"/>
              <a:buAutoNum type="arabicPeriod"/>
            </a:pPr>
            <a:endParaRPr lang="en-US" sz="3800" dirty="0" smtClean="0"/>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pic>
        <p:nvPicPr>
          <p:cNvPr id="5" name="Picture 4"/>
          <p:cNvPicPr>
            <a:picLocks noChangeAspect="1"/>
          </p:cNvPicPr>
          <p:nvPr/>
        </p:nvPicPr>
        <p:blipFill>
          <a:blip r:embed="rId3"/>
          <a:stretch>
            <a:fillRect/>
          </a:stretch>
        </p:blipFill>
        <p:spPr>
          <a:xfrm>
            <a:off x="2382898" y="5743742"/>
            <a:ext cx="4700477" cy="1114257"/>
          </a:xfrm>
          <a:prstGeom prst="rect">
            <a:avLst/>
          </a:prstGeom>
        </p:spPr>
      </p:pic>
    </p:spTree>
    <p:extLst>
      <p:ext uri="{BB962C8B-B14F-4D97-AF65-F5344CB8AC3E}">
        <p14:creationId xmlns:p14="http://schemas.microsoft.com/office/powerpoint/2010/main" val="30786251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 y="166053"/>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Title 1"/>
          <p:cNvSpPr>
            <a:spLocks noGrp="1"/>
          </p:cNvSpPr>
          <p:nvPr>
            <p:ph type="title"/>
          </p:nvPr>
        </p:nvSpPr>
        <p:spPr>
          <a:xfrm>
            <a:off x="457199" y="275168"/>
            <a:ext cx="6142257" cy="1265767"/>
          </a:xfrm>
          <a:solidFill>
            <a:schemeClr val="bg1"/>
          </a:solidFill>
          <a:ln>
            <a:solidFill>
              <a:schemeClr val="accent5">
                <a:lumMod val="50000"/>
              </a:schemeClr>
            </a:solidFill>
          </a:ln>
        </p:spPr>
        <p:txBody>
          <a:bodyPr>
            <a:noAutofit/>
          </a:bodyPr>
          <a:lstStyle/>
          <a:p>
            <a:r>
              <a:rPr lang="en-US" sz="3200" dirty="0">
                <a:latin typeface="Calibri" charset="0"/>
                <a:ea typeface="MS PGothic" charset="0"/>
              </a:rPr>
              <a:t>What To Say When Someone Asks…</a:t>
            </a:r>
            <a:br>
              <a:rPr lang="en-US" sz="3200" dirty="0">
                <a:latin typeface="Calibri" charset="0"/>
                <a:ea typeface="MS PGothic" charset="0"/>
              </a:rPr>
            </a:br>
            <a:r>
              <a:rPr lang="en-US" sz="3200" dirty="0">
                <a:latin typeface="Calibri" charset="0"/>
                <a:ea typeface="MS PGothic" charset="0"/>
              </a:rPr>
              <a:t>What Do You Do?</a:t>
            </a:r>
          </a:p>
        </p:txBody>
      </p:sp>
      <p:sp>
        <p:nvSpPr>
          <p:cNvPr id="12292" name="Content Placeholder 2"/>
          <p:cNvSpPr>
            <a:spLocks noGrp="1"/>
          </p:cNvSpPr>
          <p:nvPr>
            <p:ph idx="1"/>
          </p:nvPr>
        </p:nvSpPr>
        <p:spPr>
          <a:xfrm>
            <a:off x="457200" y="2222733"/>
            <a:ext cx="5321300" cy="1491316"/>
          </a:xfrm>
          <a:solidFill>
            <a:schemeClr val="bg1"/>
          </a:solidFill>
        </p:spPr>
        <p:txBody>
          <a:bodyPr/>
          <a:lstStyle/>
          <a:p>
            <a:r>
              <a:rPr lang="en-US" sz="1800" dirty="0">
                <a:latin typeface="Calibri" charset="0"/>
                <a:ea typeface="MS PGothic" charset="0"/>
              </a:rPr>
              <a:t>Start with what your life was like before Shaklee … either health or financial</a:t>
            </a:r>
          </a:p>
          <a:p>
            <a:r>
              <a:rPr lang="en-US" sz="1800" dirty="0">
                <a:latin typeface="Calibri" charset="0"/>
                <a:ea typeface="MS PGothic" charset="0"/>
              </a:rPr>
              <a:t>Then what happened when learning about Shaklee</a:t>
            </a:r>
          </a:p>
          <a:p>
            <a:r>
              <a:rPr lang="en-US" sz="1800" dirty="0">
                <a:latin typeface="Calibri" charset="0"/>
                <a:ea typeface="MS PGothic" charset="0"/>
              </a:rPr>
              <a:t>And then what your life looks like now.</a:t>
            </a:r>
          </a:p>
        </p:txBody>
      </p:sp>
      <p:sp>
        <p:nvSpPr>
          <p:cNvPr id="12295" name="TextBox 6"/>
          <p:cNvSpPr txBox="1">
            <a:spLocks noChangeArrowheads="1"/>
          </p:cNvSpPr>
          <p:nvPr/>
        </p:nvSpPr>
        <p:spPr bwMode="auto">
          <a:xfrm>
            <a:off x="457200" y="1761067"/>
            <a:ext cx="5321300"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charset="0"/>
                <a:ea typeface="MS PGothic" charset="0"/>
                <a:cs typeface="MS PGothic" charset="0"/>
              </a:defRPr>
            </a:lvl1pPr>
            <a:lvl2pPr marL="742950" indent="-285750" eaLnBrk="0" hangingPunct="0">
              <a:defRPr>
                <a:solidFill>
                  <a:schemeClr val="tx1"/>
                </a:solidFill>
                <a:latin typeface="Calibri" charset="0"/>
                <a:ea typeface="MS PGothic" charset="0"/>
                <a:cs typeface="MS PGothic" charset="0"/>
              </a:defRPr>
            </a:lvl2pPr>
            <a:lvl3pPr marL="1143000" indent="-228600" eaLnBrk="0" hangingPunct="0">
              <a:defRPr>
                <a:solidFill>
                  <a:schemeClr val="tx1"/>
                </a:solidFill>
                <a:latin typeface="Calibri" charset="0"/>
                <a:ea typeface="MS PGothic" charset="0"/>
                <a:cs typeface="MS PGothic" charset="0"/>
              </a:defRPr>
            </a:lvl3pPr>
            <a:lvl4pPr marL="1600200" indent="-228600" eaLnBrk="0" hangingPunct="0">
              <a:defRPr>
                <a:solidFill>
                  <a:schemeClr val="tx1"/>
                </a:solidFill>
                <a:latin typeface="Calibri" charset="0"/>
                <a:ea typeface="MS PGothic" charset="0"/>
                <a:cs typeface="MS PGothic" charset="0"/>
              </a:defRPr>
            </a:lvl4pPr>
            <a:lvl5pPr marL="2057400" indent="-228600" eaLnBrk="0" hangingPunct="0">
              <a:defRPr>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Calibri" charset="0"/>
                <a:ea typeface="MS PGothic" charset="0"/>
                <a:cs typeface="MS PGothic" charset="0"/>
              </a:defRPr>
            </a:lvl9pPr>
          </a:lstStyle>
          <a:p>
            <a:pPr eaLnBrk="1" hangingPunct="1"/>
            <a:r>
              <a:rPr lang="en-US" sz="2400"/>
              <a:t>Many options for responding …</a:t>
            </a:r>
          </a:p>
        </p:txBody>
      </p:sp>
      <p:sp>
        <p:nvSpPr>
          <p:cNvPr id="2" name="Rectangle 1"/>
          <p:cNvSpPr/>
          <p:nvPr/>
        </p:nvSpPr>
        <p:spPr>
          <a:xfrm>
            <a:off x="4225672" y="5738810"/>
            <a:ext cx="4918327" cy="1015663"/>
          </a:xfrm>
          <a:prstGeom prst="rect">
            <a:avLst/>
          </a:prstGeom>
          <a:solidFill>
            <a:schemeClr val="bg1"/>
          </a:solidFill>
        </p:spPr>
        <p:txBody>
          <a:bodyPr wrap="square">
            <a:spAutoFit/>
          </a:bodyPr>
          <a:lstStyle/>
          <a:p>
            <a:r>
              <a:rPr lang="en-US" sz="2000" dirty="0">
                <a:latin typeface="Calibri" pitchFamily="34" charset="0"/>
                <a:ea typeface="MS PGothic" pitchFamily="34" charset="-128"/>
              </a:rPr>
              <a:t>Shaklee is a community of health enthusiasts who are educating people about better health and </a:t>
            </a:r>
            <a:r>
              <a:rPr lang="en-US" sz="2000" dirty="0" smtClean="0">
                <a:latin typeface="Calibri" pitchFamily="34" charset="0"/>
                <a:ea typeface="MS PGothic" pitchFamily="34" charset="-128"/>
              </a:rPr>
              <a:t>prevention    </a:t>
            </a:r>
            <a:r>
              <a:rPr lang="en-US" sz="2000" dirty="0" err="1" smtClean="0">
                <a:latin typeface="Calibri" pitchFamily="34" charset="0"/>
                <a:ea typeface="MS PGothic" pitchFamily="34" charset="-128"/>
              </a:rPr>
              <a:t>lisa</a:t>
            </a:r>
            <a:endParaRPr lang="en-US" sz="2000" dirty="0"/>
          </a:p>
        </p:txBody>
      </p:sp>
      <p:sp>
        <p:nvSpPr>
          <p:cNvPr id="3" name="Rectangle 2"/>
          <p:cNvSpPr/>
          <p:nvPr/>
        </p:nvSpPr>
        <p:spPr>
          <a:xfrm>
            <a:off x="4288184" y="4583812"/>
            <a:ext cx="4572000" cy="1015663"/>
          </a:xfrm>
          <a:prstGeom prst="rect">
            <a:avLst/>
          </a:prstGeom>
          <a:solidFill>
            <a:schemeClr val="bg1"/>
          </a:solidFill>
          <a:ln>
            <a:solidFill>
              <a:schemeClr val="accent5">
                <a:lumMod val="50000"/>
              </a:schemeClr>
            </a:solidFill>
          </a:ln>
        </p:spPr>
        <p:txBody>
          <a:bodyPr>
            <a:spAutoFit/>
          </a:bodyPr>
          <a:lstStyle/>
          <a:p>
            <a:pPr>
              <a:defRPr/>
            </a:pPr>
            <a:r>
              <a:rPr lang="en-US" sz="2000" dirty="0">
                <a:latin typeface="Calibri" pitchFamily="34" charset="0"/>
                <a:ea typeface="MS PGothic" pitchFamily="34" charset="-128"/>
              </a:rPr>
              <a:t>Shaklee is a company I partner with to educate families and  communities about adopting healthier, greener habits</a:t>
            </a:r>
          </a:p>
        </p:txBody>
      </p:sp>
      <p:sp>
        <p:nvSpPr>
          <p:cNvPr id="4" name="Rectangle 3"/>
          <p:cNvSpPr/>
          <p:nvPr/>
        </p:nvSpPr>
        <p:spPr>
          <a:xfrm>
            <a:off x="4225673" y="3752166"/>
            <a:ext cx="4572000" cy="707886"/>
          </a:xfrm>
          <a:prstGeom prst="rect">
            <a:avLst/>
          </a:prstGeom>
          <a:solidFill>
            <a:schemeClr val="bg1"/>
          </a:solidFill>
        </p:spPr>
        <p:txBody>
          <a:bodyPr>
            <a:spAutoFit/>
          </a:bodyPr>
          <a:lstStyle/>
          <a:p>
            <a:pPr>
              <a:defRPr/>
            </a:pPr>
            <a:r>
              <a:rPr lang="en-US" sz="2000" dirty="0">
                <a:latin typeface="Calibri" pitchFamily="34" charset="0"/>
                <a:ea typeface="MS PGothic" pitchFamily="34" charset="-128"/>
              </a:rPr>
              <a:t>I educate businesses and families in holistic health and going green.</a:t>
            </a:r>
          </a:p>
        </p:txBody>
      </p:sp>
      <p:sp>
        <p:nvSpPr>
          <p:cNvPr id="5" name="Rectangle 4"/>
          <p:cNvSpPr/>
          <p:nvPr/>
        </p:nvSpPr>
        <p:spPr>
          <a:xfrm>
            <a:off x="150315" y="4860811"/>
            <a:ext cx="4075358" cy="1631216"/>
          </a:xfrm>
          <a:prstGeom prst="rect">
            <a:avLst/>
          </a:prstGeom>
          <a:solidFill>
            <a:schemeClr val="bg1"/>
          </a:solidFill>
        </p:spPr>
        <p:txBody>
          <a:bodyPr wrap="square">
            <a:spAutoFit/>
          </a:bodyPr>
          <a:lstStyle/>
          <a:p>
            <a:pPr>
              <a:defRPr/>
            </a:pPr>
            <a:r>
              <a:rPr lang="en-US" sz="2000" dirty="0">
                <a:latin typeface="Calibri" pitchFamily="34" charset="0"/>
                <a:ea typeface="MS PGothic" pitchFamily="34" charset="-128"/>
              </a:rPr>
              <a:t>Shaklee has changed my life - I used to be on antibiotics year round for sinus infections and I have now been sinus infection free for 12 years! (This usually gets a pretty good response)</a:t>
            </a:r>
          </a:p>
        </p:txBody>
      </p:sp>
      <p:sp>
        <p:nvSpPr>
          <p:cNvPr id="6" name="Rectangle 5"/>
          <p:cNvSpPr/>
          <p:nvPr/>
        </p:nvSpPr>
        <p:spPr>
          <a:xfrm>
            <a:off x="6079966" y="2222732"/>
            <a:ext cx="2860834" cy="1015663"/>
          </a:xfrm>
          <a:prstGeom prst="rect">
            <a:avLst/>
          </a:prstGeom>
          <a:solidFill>
            <a:schemeClr val="bg1"/>
          </a:solidFill>
          <a:ln>
            <a:solidFill>
              <a:schemeClr val="accent5">
                <a:lumMod val="50000"/>
              </a:schemeClr>
            </a:solidFill>
          </a:ln>
        </p:spPr>
        <p:txBody>
          <a:bodyPr wrap="square">
            <a:spAutoFit/>
          </a:bodyPr>
          <a:lstStyle/>
          <a:p>
            <a:pPr>
              <a:defRPr/>
            </a:pPr>
            <a:r>
              <a:rPr lang="en-US" sz="2000" u="sng" dirty="0">
                <a:latin typeface="Calibri" pitchFamily="34" charset="0"/>
                <a:ea typeface="MS PGothic" pitchFamily="34" charset="-128"/>
                <a:hlinkClick r:id="rId3"/>
              </a:rPr>
              <a:t>Melinda Usandivaras</a:t>
            </a:r>
            <a:r>
              <a:rPr lang="en-US" sz="2000" dirty="0">
                <a:latin typeface="Calibri" pitchFamily="34" charset="0"/>
                <a:ea typeface="MS PGothic" pitchFamily="34" charset="-128"/>
              </a:rPr>
              <a:t> I'm a nutrition consultant and business trainer</a:t>
            </a:r>
          </a:p>
        </p:txBody>
      </p:sp>
      <p:sp>
        <p:nvSpPr>
          <p:cNvPr id="7" name="Rectangle 6"/>
          <p:cNvSpPr/>
          <p:nvPr/>
        </p:nvSpPr>
        <p:spPr>
          <a:xfrm>
            <a:off x="322517" y="3813721"/>
            <a:ext cx="3602524" cy="830997"/>
          </a:xfrm>
          <a:prstGeom prst="rect">
            <a:avLst/>
          </a:prstGeom>
          <a:solidFill>
            <a:schemeClr val="bg1"/>
          </a:solidFill>
        </p:spPr>
        <p:txBody>
          <a:bodyPr wrap="square">
            <a:spAutoFit/>
          </a:bodyPr>
          <a:lstStyle/>
          <a:p>
            <a:pPr>
              <a:defRPr/>
            </a:pPr>
            <a:r>
              <a:rPr lang="en-US" sz="2400" dirty="0">
                <a:latin typeface="Calibri" pitchFamily="34" charset="0"/>
                <a:ea typeface="MS PGothic" pitchFamily="34" charset="-128"/>
              </a:rPr>
              <a:t>I help moms build nutrition businesses from home.</a:t>
            </a:r>
          </a:p>
        </p:txBody>
      </p:sp>
    </p:spTree>
    <p:extLst>
      <p:ext uri="{BB962C8B-B14F-4D97-AF65-F5344CB8AC3E}">
        <p14:creationId xmlns:p14="http://schemas.microsoft.com/office/powerpoint/2010/main" val="26347285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Content Placeholder 2"/>
          <p:cNvSpPr>
            <a:spLocks noGrp="1"/>
          </p:cNvSpPr>
          <p:nvPr>
            <p:ph idx="1"/>
          </p:nvPr>
        </p:nvSpPr>
        <p:spPr>
          <a:xfrm>
            <a:off x="453242" y="832018"/>
            <a:ext cx="8229600" cy="5510725"/>
          </a:xfrm>
          <a:solidFill>
            <a:schemeClr val="bg1"/>
          </a:solidFill>
        </p:spPr>
        <p:txBody>
          <a:bodyPr>
            <a:noAutofit/>
          </a:bodyPr>
          <a:lstStyle/>
          <a:p>
            <a:pPr>
              <a:buFont typeface="Arial" charset="0"/>
              <a:buNone/>
            </a:pPr>
            <a:r>
              <a:rPr lang="en-US" altLang="ja-JP" sz="2400" i="1" dirty="0" smtClean="0">
                <a:latin typeface="Calibri" charset="0"/>
                <a:ea typeface="MS PGothic" charset="0"/>
              </a:rPr>
              <a:t>A number of years ago when my husband and I were teaching we decided we wanted $$ to be the least of our worries.</a:t>
            </a:r>
          </a:p>
          <a:p>
            <a:pPr>
              <a:buFont typeface="Arial" charset="0"/>
              <a:buNone/>
            </a:pPr>
            <a:endParaRPr lang="en-US" sz="1000" i="1" dirty="0">
              <a:latin typeface="Calibri" charset="0"/>
              <a:ea typeface="MS PGothic" charset="0"/>
            </a:endParaRPr>
          </a:p>
          <a:p>
            <a:pPr>
              <a:buFont typeface="Arial" charset="0"/>
              <a:buNone/>
            </a:pPr>
            <a:r>
              <a:rPr lang="en-US" sz="2400" i="1" dirty="0" smtClean="0">
                <a:latin typeface="Calibri" charset="0"/>
                <a:ea typeface="MS PGothic" charset="0"/>
              </a:rPr>
              <a:t>So we partnered with a  company called Shaklee to have a home business and we focused on helping people…</a:t>
            </a:r>
          </a:p>
          <a:p>
            <a:pPr>
              <a:buFont typeface="Arial" charset="0"/>
              <a:buNone/>
            </a:pPr>
            <a:r>
              <a:rPr lang="en-US" sz="2400" i="1" dirty="0" smtClean="0">
                <a:latin typeface="Calibri" charset="0"/>
                <a:ea typeface="MS PGothic" charset="0"/>
              </a:rPr>
              <a:t>…find natural solutions to their health concerns and/or</a:t>
            </a:r>
          </a:p>
          <a:p>
            <a:pPr>
              <a:buFont typeface="Arial" charset="0"/>
              <a:buNone/>
            </a:pPr>
            <a:r>
              <a:rPr lang="en-US" sz="2400" i="1" dirty="0" smtClean="0">
                <a:latin typeface="Calibri" charset="0"/>
                <a:ea typeface="MS PGothic" charset="0"/>
              </a:rPr>
              <a:t>…eliminating financial stress and worries.</a:t>
            </a:r>
          </a:p>
          <a:p>
            <a:pPr>
              <a:buFont typeface="Arial" charset="0"/>
              <a:buNone/>
            </a:pPr>
            <a:endParaRPr lang="en-US" sz="1000" i="1" dirty="0">
              <a:latin typeface="Calibri" charset="0"/>
              <a:ea typeface="MS PGothic" charset="0"/>
            </a:endParaRPr>
          </a:p>
          <a:p>
            <a:pPr>
              <a:buFont typeface="Arial" charset="0"/>
              <a:buNone/>
            </a:pPr>
            <a:r>
              <a:rPr lang="en-US" sz="2400" i="1" dirty="0" smtClean="0">
                <a:latin typeface="Calibri" charset="0"/>
                <a:ea typeface="MS PGothic" charset="0"/>
              </a:rPr>
              <a:t>We’ve since helped a ton of people to do exactly that.</a:t>
            </a:r>
            <a:r>
              <a:rPr lang="en-US" sz="2400" i="1" dirty="0">
                <a:latin typeface="Calibri" charset="0"/>
                <a:ea typeface="MS PGothic" charset="0"/>
              </a:rPr>
              <a:t>	</a:t>
            </a:r>
            <a:endParaRPr lang="en-US" sz="2400" i="1" dirty="0" smtClean="0">
              <a:latin typeface="Calibri" charset="0"/>
              <a:ea typeface="MS PGothic" charset="0"/>
            </a:endParaRPr>
          </a:p>
          <a:p>
            <a:pPr>
              <a:buFont typeface="Arial" charset="0"/>
              <a:buNone/>
            </a:pPr>
            <a:endParaRPr lang="en-US" sz="1000" i="1" dirty="0">
              <a:latin typeface="Calibri" charset="0"/>
              <a:ea typeface="MS PGothic" charset="0"/>
            </a:endParaRPr>
          </a:p>
          <a:p>
            <a:pPr>
              <a:buFont typeface="Arial" charset="0"/>
              <a:buNone/>
            </a:pPr>
            <a:r>
              <a:rPr lang="en-US" sz="2400" i="1" dirty="0" smtClean="0">
                <a:latin typeface="Calibri" charset="0"/>
                <a:ea typeface="MS PGothic" charset="0"/>
              </a:rPr>
              <a:t>Have you ever done anything different?      or</a:t>
            </a:r>
          </a:p>
          <a:p>
            <a:pPr>
              <a:buFont typeface="Arial" charset="0"/>
              <a:buNone/>
            </a:pPr>
            <a:r>
              <a:rPr lang="en-US" sz="2400" i="1" dirty="0" smtClean="0">
                <a:latin typeface="Calibri" charset="0"/>
                <a:ea typeface="MS PGothic" charset="0"/>
              </a:rPr>
              <a:t>Have you ever heard of Shaklee?      or</a:t>
            </a:r>
          </a:p>
          <a:p>
            <a:pPr>
              <a:buFont typeface="Arial" charset="0"/>
              <a:buNone/>
            </a:pPr>
            <a:r>
              <a:rPr lang="en-US" sz="2400" i="1" dirty="0" smtClean="0">
                <a:latin typeface="Calibri" charset="0"/>
                <a:ea typeface="MS PGothic" charset="0"/>
              </a:rPr>
              <a:t>Do you do anything in addition to….?       Or ….?</a:t>
            </a:r>
          </a:p>
          <a:p>
            <a:pPr>
              <a:buFont typeface="Arial" charset="0"/>
              <a:buNone/>
            </a:pPr>
            <a:r>
              <a:rPr lang="en-US" sz="2400" i="1" dirty="0">
                <a:latin typeface="Calibri" charset="0"/>
                <a:ea typeface="MS PGothic" charset="0"/>
              </a:rPr>
              <a:t>		</a:t>
            </a:r>
            <a:r>
              <a:rPr lang="en-US" sz="2400" i="1" dirty="0" smtClean="0">
                <a:latin typeface="Calibri" charset="0"/>
                <a:ea typeface="MS PGothic" charset="0"/>
              </a:rPr>
              <a:t>													</a:t>
            </a:r>
            <a:r>
              <a:rPr lang="en-US" sz="2400" dirty="0" smtClean="0">
                <a:latin typeface="Calibri" charset="0"/>
                <a:ea typeface="MS PGothic" charset="0"/>
              </a:rPr>
              <a:t>jo</a:t>
            </a:r>
            <a:endParaRPr lang="en-US" sz="2400" dirty="0">
              <a:latin typeface="Calibri" charset="0"/>
              <a:ea typeface="MS PGothic" charset="0"/>
            </a:endParaRPr>
          </a:p>
          <a:p>
            <a:pPr>
              <a:buFont typeface="Arial" charset="0"/>
              <a:buNone/>
            </a:pPr>
            <a:endParaRPr lang="en-US" sz="2400" dirty="0">
              <a:latin typeface="Calibri" charset="0"/>
              <a:ea typeface="MS PGothic" charset="0"/>
            </a:endParaRPr>
          </a:p>
        </p:txBody>
      </p:sp>
    </p:spTree>
    <p:extLst>
      <p:ext uri="{BB962C8B-B14F-4D97-AF65-F5344CB8AC3E}">
        <p14:creationId xmlns:p14="http://schemas.microsoft.com/office/powerpoint/2010/main" val="10967947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 y="0"/>
            <a:ext cx="9136063"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6387" name="Content Placeholder 2"/>
          <p:cNvSpPr>
            <a:spLocks noGrp="1"/>
          </p:cNvSpPr>
          <p:nvPr>
            <p:ph idx="1"/>
          </p:nvPr>
        </p:nvSpPr>
        <p:spPr>
          <a:xfrm>
            <a:off x="866775" y="923700"/>
            <a:ext cx="7196138" cy="4560775"/>
          </a:xfrm>
          <a:solidFill>
            <a:schemeClr val="bg1"/>
          </a:solidFill>
        </p:spPr>
        <p:txBody>
          <a:bodyPr>
            <a:normAutofit/>
          </a:bodyPr>
          <a:lstStyle/>
          <a:p>
            <a:pPr>
              <a:buFont typeface="Arial" charset="0"/>
              <a:buNone/>
            </a:pPr>
            <a:endParaRPr lang="en-US" altLang="ja-JP" sz="2400" dirty="0" smtClean="0">
              <a:latin typeface="Calibri" charset="0"/>
              <a:ea typeface="MS PGothic" charset="0"/>
            </a:endParaRPr>
          </a:p>
          <a:p>
            <a:pPr>
              <a:buFont typeface="Arial" charset="0"/>
              <a:buNone/>
            </a:pPr>
            <a:r>
              <a:rPr lang="ja-JP" altLang="en-US" sz="2800" dirty="0" smtClean="0">
                <a:latin typeface="Calibri" charset="0"/>
                <a:ea typeface="MS PGothic" charset="0"/>
              </a:rPr>
              <a:t>“</a:t>
            </a:r>
            <a:r>
              <a:rPr lang="en-US" sz="2800" dirty="0">
                <a:latin typeface="Calibri" charset="0"/>
                <a:ea typeface="MS PGothic" charset="0"/>
              </a:rPr>
              <a:t>I work from home and I own my own business.</a:t>
            </a:r>
            <a:r>
              <a:rPr lang="ja-JP" altLang="en-US" sz="2800" dirty="0">
                <a:latin typeface="Calibri" charset="0"/>
                <a:ea typeface="MS PGothic" charset="0"/>
              </a:rPr>
              <a:t>”</a:t>
            </a:r>
            <a:endParaRPr lang="en-US" sz="2800" dirty="0">
              <a:latin typeface="Calibri" charset="0"/>
              <a:ea typeface="MS PGothic" charset="0"/>
            </a:endParaRPr>
          </a:p>
          <a:p>
            <a:pPr>
              <a:buFont typeface="Arial" charset="0"/>
              <a:buNone/>
            </a:pPr>
            <a:r>
              <a:rPr lang="en-US" sz="2800" dirty="0">
                <a:latin typeface="Calibri" charset="0"/>
                <a:ea typeface="MS PGothic" charset="0"/>
              </a:rPr>
              <a:t>	</a:t>
            </a:r>
            <a:r>
              <a:rPr lang="en-US" sz="2800" dirty="0">
                <a:solidFill>
                  <a:srgbClr val="008000"/>
                </a:solidFill>
                <a:latin typeface="Calibri" charset="0"/>
                <a:ea typeface="MS PGothic" charset="0"/>
              </a:rPr>
              <a:t> What is it?</a:t>
            </a:r>
          </a:p>
          <a:p>
            <a:pPr>
              <a:buFont typeface="Arial" charset="0"/>
              <a:buNone/>
            </a:pPr>
            <a:r>
              <a:rPr lang="en-US" sz="2800" dirty="0">
                <a:latin typeface="Calibri" charset="0"/>
                <a:ea typeface="MS PGothic" charset="0"/>
              </a:rPr>
              <a:t>Have you heard of Shaklee?</a:t>
            </a:r>
            <a:br>
              <a:rPr lang="en-US" sz="2800" dirty="0">
                <a:latin typeface="Calibri" charset="0"/>
                <a:ea typeface="MS PGothic" charset="0"/>
              </a:rPr>
            </a:br>
            <a:r>
              <a:rPr lang="en-US" sz="2800" dirty="0">
                <a:latin typeface="Calibri" charset="0"/>
                <a:ea typeface="MS PGothic" charset="0"/>
              </a:rPr>
              <a:t>I help people put together nutrition  &amp;  supplement programs and I teach them about household toxins. …and I help people start their own businesses</a:t>
            </a:r>
            <a:r>
              <a:rPr lang="ja-JP" altLang="en-US" sz="2800" dirty="0">
                <a:latin typeface="Calibri" charset="0"/>
                <a:ea typeface="MS PGothic" charset="0"/>
              </a:rPr>
              <a:t>”</a:t>
            </a:r>
            <a:r>
              <a:rPr lang="en-US" sz="2400" dirty="0">
                <a:latin typeface="Calibri" charset="0"/>
                <a:ea typeface="MS PGothic" charset="0"/>
              </a:rPr>
              <a:t>			</a:t>
            </a:r>
            <a:r>
              <a:rPr lang="en-US" sz="2000" dirty="0">
                <a:latin typeface="Calibri" charset="0"/>
                <a:ea typeface="MS PGothic" charset="0"/>
              </a:rPr>
              <a:t>			</a:t>
            </a:r>
            <a:r>
              <a:rPr lang="en-US" sz="2000" dirty="0" err="1">
                <a:latin typeface="Calibri" charset="0"/>
                <a:ea typeface="MS PGothic" charset="0"/>
              </a:rPr>
              <a:t>lisa</a:t>
            </a:r>
            <a:endParaRPr lang="en-US" sz="2000" dirty="0">
              <a:latin typeface="Calibri" charset="0"/>
              <a:ea typeface="MS PGothic" charset="0"/>
            </a:endParaRPr>
          </a:p>
        </p:txBody>
      </p:sp>
    </p:spTree>
    <p:extLst>
      <p:ext uri="{BB962C8B-B14F-4D97-AF65-F5344CB8AC3E}">
        <p14:creationId xmlns:p14="http://schemas.microsoft.com/office/powerpoint/2010/main" val="35251480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 y="0"/>
            <a:ext cx="9136063"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9"/>
            <a:ext cx="8229600" cy="783769"/>
          </a:xfrm>
          <a:solidFill>
            <a:schemeClr val="bg1"/>
          </a:solidFill>
          <a:ln>
            <a:solidFill>
              <a:schemeClr val="accent5">
                <a:lumMod val="75000"/>
              </a:schemeClr>
            </a:solidFill>
          </a:ln>
        </p:spPr>
        <p:txBody>
          <a:bodyPr>
            <a:normAutofit/>
          </a:bodyPr>
          <a:lstStyle/>
          <a:p>
            <a:r>
              <a:rPr lang="en-US" sz="3600" dirty="0"/>
              <a:t>What do you </a:t>
            </a:r>
            <a:r>
              <a:rPr lang="en-US" sz="3600" dirty="0" smtClean="0"/>
              <a:t>do?      Keep </a:t>
            </a:r>
            <a:r>
              <a:rPr lang="en-US" sz="3600" dirty="0"/>
              <a:t>it </a:t>
            </a:r>
            <a:r>
              <a:rPr lang="en-US" sz="3600" dirty="0" smtClean="0"/>
              <a:t>simple</a:t>
            </a:r>
            <a:endParaRPr lang="en-US" sz="3600" dirty="0"/>
          </a:p>
        </p:txBody>
      </p:sp>
      <p:sp>
        <p:nvSpPr>
          <p:cNvPr id="3" name="Content Placeholder 2"/>
          <p:cNvSpPr>
            <a:spLocks noGrp="1"/>
          </p:cNvSpPr>
          <p:nvPr>
            <p:ph idx="1"/>
          </p:nvPr>
        </p:nvSpPr>
        <p:spPr>
          <a:xfrm>
            <a:off x="457200" y="1600202"/>
            <a:ext cx="8229600" cy="4134444"/>
          </a:xfrm>
          <a:solidFill>
            <a:schemeClr val="bg1"/>
          </a:solidFill>
          <a:ln>
            <a:solidFill>
              <a:schemeClr val="accent5">
                <a:lumMod val="75000"/>
              </a:schemeClr>
            </a:solidFill>
          </a:ln>
        </p:spPr>
        <p:txBody>
          <a:bodyPr>
            <a:normAutofit/>
          </a:bodyPr>
          <a:lstStyle/>
          <a:p>
            <a:pPr marL="0" indent="0" fontAlgn="base">
              <a:buNone/>
            </a:pPr>
            <a:r>
              <a:rPr lang="en-US" sz="2400" dirty="0" smtClean="0"/>
              <a:t>Give </a:t>
            </a:r>
            <a:r>
              <a:rPr lang="en-US" sz="2400" dirty="0"/>
              <a:t>them room to ask more </a:t>
            </a:r>
            <a:r>
              <a:rPr lang="en-US" sz="2400" dirty="0" smtClean="0"/>
              <a:t>questions</a:t>
            </a:r>
            <a:r>
              <a:rPr lang="en-US" sz="2400" dirty="0"/>
              <a:t/>
            </a:r>
            <a:br>
              <a:rPr lang="en-US" sz="2400" dirty="0"/>
            </a:br>
            <a:endParaRPr lang="en-US" sz="2400" dirty="0"/>
          </a:p>
          <a:p>
            <a:pPr fontAlgn="base"/>
            <a:r>
              <a:rPr lang="en-US" sz="2400" dirty="0"/>
              <a:t>“I run my own business from home helping people find natural solutions to their health and help other people start businesses doing the same thing.”</a:t>
            </a:r>
          </a:p>
          <a:p>
            <a:r>
              <a:rPr lang="en-US" sz="2400" dirty="0"/>
              <a:t>When they ask a question tell your Shaklee story:</a:t>
            </a:r>
          </a:p>
          <a:p>
            <a:pPr fontAlgn="base"/>
            <a:r>
              <a:rPr lang="en-US" sz="2400" dirty="0"/>
              <a:t>What was your life before Shaklee. </a:t>
            </a:r>
            <a:r>
              <a:rPr lang="en-US" sz="2400" dirty="0" smtClean="0"/>
              <a:t>							And </a:t>
            </a:r>
            <a:r>
              <a:rPr lang="en-US" sz="2400" dirty="0"/>
              <a:t>then what your life looks like </a:t>
            </a:r>
            <a:r>
              <a:rPr lang="en-US" sz="2400" dirty="0" smtClean="0"/>
              <a:t>now </a:t>
            </a:r>
            <a:r>
              <a:rPr lang="en-US" sz="2400" dirty="0"/>
              <a:t>… either health or </a:t>
            </a:r>
            <a:r>
              <a:rPr lang="en-US" sz="2400" dirty="0" smtClean="0"/>
              <a:t>financial</a:t>
            </a:r>
          </a:p>
          <a:p>
            <a:pPr marL="0" indent="0" fontAlgn="base">
              <a:buNone/>
            </a:pPr>
            <a:r>
              <a:rPr lang="en-US" sz="2400" dirty="0" smtClean="0"/>
              <a:t>									harper</a:t>
            </a:r>
            <a:endParaRPr lang="en-US" sz="2400" dirty="0"/>
          </a:p>
          <a:p>
            <a:endParaRPr lang="en-US" sz="2400" dirty="0"/>
          </a:p>
        </p:txBody>
      </p:sp>
    </p:spTree>
    <p:extLst>
      <p:ext uri="{BB962C8B-B14F-4D97-AF65-F5344CB8AC3E}">
        <p14:creationId xmlns:p14="http://schemas.microsoft.com/office/powerpoint/2010/main" val="42735562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7972" y="1173871"/>
            <a:ext cx="6503255" cy="5016758"/>
          </a:xfrm>
          <a:prstGeom prst="rect">
            <a:avLst/>
          </a:prstGeom>
        </p:spPr>
        <p:txBody>
          <a:bodyPr wrap="square">
            <a:spAutoFit/>
          </a:bodyPr>
          <a:lstStyle/>
          <a:p>
            <a:endParaRPr lang="en-US" sz="2800" dirty="0"/>
          </a:p>
          <a:p>
            <a:r>
              <a:rPr lang="en-US" sz="2800" dirty="0"/>
              <a:t>“It’s the company I have partnered with where I get to see lives changed through health and make a full time income working part time from home”</a:t>
            </a:r>
          </a:p>
          <a:p>
            <a:endParaRPr lang="en-US" sz="2800" dirty="0"/>
          </a:p>
          <a:p>
            <a:r>
              <a:rPr lang="en-US" sz="2800" dirty="0"/>
              <a:t>“It’s the reason I don’t have allergies anymore and why I get to stay at home with my kids</a:t>
            </a:r>
            <a:r>
              <a:rPr lang="en-US" sz="2800" dirty="0" smtClean="0"/>
              <a:t>!</a:t>
            </a:r>
          </a:p>
          <a:p>
            <a:endParaRPr lang="en-US" sz="2800" dirty="0"/>
          </a:p>
          <a:p>
            <a:r>
              <a:rPr lang="en-US" sz="2000" dirty="0" smtClean="0"/>
              <a:t>Can be ordered at </a:t>
            </a:r>
            <a:r>
              <a:rPr lang="en-US" sz="2000" dirty="0" err="1" smtClean="0"/>
              <a:t>MyShaklee.com</a:t>
            </a:r>
            <a:r>
              <a:rPr lang="en-US" sz="2000" dirty="0" smtClean="0"/>
              <a:t>… Shaklee Style store   or </a:t>
            </a:r>
          </a:p>
          <a:p>
            <a:r>
              <a:rPr lang="en-US" sz="2000" dirty="0" smtClean="0">
                <a:hlinkClick r:id="rId2"/>
              </a:rPr>
              <a:t>www.24silkscreen.com</a:t>
            </a:r>
            <a:r>
              <a:rPr lang="en-US" sz="2000" dirty="0" smtClean="0"/>
              <a:t>                           harper</a:t>
            </a:r>
            <a:endParaRPr lang="en-US" sz="2000" dirty="0"/>
          </a:p>
        </p:txBody>
      </p:sp>
      <p:sp>
        <p:nvSpPr>
          <p:cNvPr id="2" name="TextBox 1"/>
          <p:cNvSpPr txBox="1"/>
          <p:nvPr/>
        </p:nvSpPr>
        <p:spPr>
          <a:xfrm>
            <a:off x="1096703" y="327144"/>
            <a:ext cx="7061227" cy="1077218"/>
          </a:xfrm>
          <a:prstGeom prst="rect">
            <a:avLst/>
          </a:prstGeom>
          <a:noFill/>
        </p:spPr>
        <p:txBody>
          <a:bodyPr wrap="square" rtlCol="0">
            <a:spAutoFit/>
          </a:bodyPr>
          <a:lstStyle/>
          <a:p>
            <a:r>
              <a:rPr lang="en-US" sz="3200" dirty="0" smtClean="0"/>
              <a:t>Wearing Shaklee Clothing can elicit questions like ..  What is Shaklee?</a:t>
            </a:r>
            <a:endParaRPr lang="en-US" sz="3200" dirty="0"/>
          </a:p>
        </p:txBody>
      </p:sp>
      <p:pic>
        <p:nvPicPr>
          <p:cNvPr id="5" name="Picture 4"/>
          <p:cNvPicPr>
            <a:picLocks noChangeAspect="1"/>
          </p:cNvPicPr>
          <p:nvPr/>
        </p:nvPicPr>
        <p:blipFill>
          <a:blip r:embed="rId3"/>
          <a:stretch>
            <a:fillRect/>
          </a:stretch>
        </p:blipFill>
        <p:spPr>
          <a:xfrm rot="5400000">
            <a:off x="6740913" y="4630945"/>
            <a:ext cx="2314615" cy="1981839"/>
          </a:xfrm>
          <a:prstGeom prst="rect">
            <a:avLst/>
          </a:prstGeom>
        </p:spPr>
      </p:pic>
    </p:spTree>
    <p:extLst>
      <p:ext uri="{BB962C8B-B14F-4D97-AF65-F5344CB8AC3E}">
        <p14:creationId xmlns:p14="http://schemas.microsoft.com/office/powerpoint/2010/main" val="34546968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1895" y="1347622"/>
            <a:ext cx="7696160" cy="3323987"/>
          </a:xfrm>
          <a:prstGeom prst="rect">
            <a:avLst/>
          </a:prstGeom>
        </p:spPr>
        <p:txBody>
          <a:bodyPr wrap="square">
            <a:spAutoFit/>
          </a:bodyPr>
          <a:lstStyle/>
          <a:p>
            <a:r>
              <a:rPr lang="en-US" sz="2400" dirty="0" smtClean="0"/>
              <a:t>- </a:t>
            </a:r>
            <a:r>
              <a:rPr lang="en-US" sz="2400" dirty="0"/>
              <a:t>Share other people’s stories</a:t>
            </a:r>
          </a:p>
          <a:p>
            <a:r>
              <a:rPr lang="en-US" sz="2400" dirty="0"/>
              <a:t>-Let them know you want to build something together</a:t>
            </a:r>
          </a:p>
          <a:p>
            <a:r>
              <a:rPr lang="en-US" sz="2400" dirty="0"/>
              <a:t>-THREE WAY CALL/Meeting</a:t>
            </a:r>
          </a:p>
          <a:p>
            <a:endParaRPr lang="en-US" sz="900" dirty="0"/>
          </a:p>
          <a:p>
            <a:r>
              <a:rPr lang="en-US" sz="2400" dirty="0"/>
              <a:t>“I am so excited about this opportunity I have just found for my family and I would love for you to join me and we can build something together”</a:t>
            </a:r>
          </a:p>
          <a:p>
            <a:endParaRPr lang="en-US" sz="900" dirty="0"/>
          </a:p>
          <a:p>
            <a:r>
              <a:rPr lang="en-US" sz="2400" dirty="0"/>
              <a:t>Mary, “I want us to go on these trips together and have reasons to spend more time </a:t>
            </a:r>
            <a:r>
              <a:rPr lang="en-US" sz="2400" dirty="0" smtClean="0"/>
              <a:t>together”            harper</a:t>
            </a:r>
            <a:endParaRPr lang="en-US" sz="2400" dirty="0"/>
          </a:p>
        </p:txBody>
      </p:sp>
      <p:sp>
        <p:nvSpPr>
          <p:cNvPr id="3" name="Rectangle 2"/>
          <p:cNvSpPr/>
          <p:nvPr/>
        </p:nvSpPr>
        <p:spPr>
          <a:xfrm>
            <a:off x="274212" y="511718"/>
            <a:ext cx="8463750" cy="646331"/>
          </a:xfrm>
          <a:prstGeom prst="rect">
            <a:avLst/>
          </a:prstGeom>
          <a:ln>
            <a:solidFill>
              <a:schemeClr val="accent3">
                <a:lumMod val="50000"/>
              </a:schemeClr>
            </a:solidFill>
          </a:ln>
        </p:spPr>
        <p:txBody>
          <a:bodyPr wrap="none">
            <a:spAutoFit/>
          </a:bodyPr>
          <a:lstStyle/>
          <a:p>
            <a:r>
              <a:rPr lang="en-US" sz="3600" dirty="0"/>
              <a:t>How do I share the business if I just started?</a:t>
            </a:r>
          </a:p>
        </p:txBody>
      </p:sp>
      <p:pic>
        <p:nvPicPr>
          <p:cNvPr id="4" name="Picture 3"/>
          <p:cNvPicPr>
            <a:picLocks noChangeAspect="1"/>
          </p:cNvPicPr>
          <p:nvPr/>
        </p:nvPicPr>
        <p:blipFill>
          <a:blip r:embed="rId2"/>
          <a:stretch>
            <a:fillRect/>
          </a:stretch>
        </p:blipFill>
        <p:spPr>
          <a:xfrm>
            <a:off x="2405050" y="4671609"/>
            <a:ext cx="4271369" cy="2133600"/>
          </a:xfrm>
          <a:prstGeom prst="rect">
            <a:avLst/>
          </a:prstGeom>
        </p:spPr>
      </p:pic>
    </p:spTree>
    <p:extLst>
      <p:ext uri="{BB962C8B-B14F-4D97-AF65-F5344CB8AC3E}">
        <p14:creationId xmlns:p14="http://schemas.microsoft.com/office/powerpoint/2010/main" val="39292770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5693" y="2506043"/>
            <a:ext cx="7850083" cy="3416320"/>
          </a:xfrm>
          <a:prstGeom prst="rect">
            <a:avLst/>
          </a:prstGeom>
        </p:spPr>
        <p:txBody>
          <a:bodyPr wrap="square">
            <a:spAutoFit/>
          </a:bodyPr>
          <a:lstStyle/>
          <a:p>
            <a:endParaRPr lang="en-US" sz="2400" dirty="0"/>
          </a:p>
          <a:p>
            <a:r>
              <a:rPr lang="en-US" sz="2400" dirty="0"/>
              <a:t>“Dr. Shaklee created an amazing product and before MLMs was “a thing” he wanted people who cared about people and who loved the products to be an advocate and a resource for others</a:t>
            </a:r>
            <a:r>
              <a:rPr lang="en-US" sz="2400" dirty="0" smtClean="0"/>
              <a:t>.</a:t>
            </a:r>
          </a:p>
          <a:p>
            <a:r>
              <a:rPr lang="en-US" sz="2400" dirty="0" smtClean="0"/>
              <a:t> </a:t>
            </a:r>
            <a:r>
              <a:rPr lang="en-US" sz="2400" dirty="0"/>
              <a:t>And by doing that they could build a legacy for their family. People can walk into the drug store and not know what to get or how it will help, but we have the opportunity to be that resource and advocate</a:t>
            </a:r>
            <a:r>
              <a:rPr lang="en-US" sz="2400" dirty="0" smtClean="0"/>
              <a:t>.”						harper</a:t>
            </a:r>
            <a:endParaRPr lang="en-US" sz="2400" dirty="0"/>
          </a:p>
        </p:txBody>
      </p:sp>
      <p:sp>
        <p:nvSpPr>
          <p:cNvPr id="3" name="Rectangle 2"/>
          <p:cNvSpPr/>
          <p:nvPr/>
        </p:nvSpPr>
        <p:spPr>
          <a:xfrm>
            <a:off x="423289" y="1321104"/>
            <a:ext cx="8388814" cy="954107"/>
          </a:xfrm>
          <a:prstGeom prst="rect">
            <a:avLst/>
          </a:prstGeom>
          <a:solidFill>
            <a:schemeClr val="bg1"/>
          </a:solidFill>
          <a:ln>
            <a:solidFill>
              <a:schemeClr val="accent3">
                <a:lumMod val="75000"/>
              </a:schemeClr>
            </a:solidFill>
          </a:ln>
        </p:spPr>
        <p:txBody>
          <a:bodyPr wrap="square">
            <a:spAutoFit/>
          </a:bodyPr>
          <a:lstStyle/>
          <a:p>
            <a:r>
              <a:rPr lang="en-US" sz="2800" dirty="0"/>
              <a:t>Why isn’t Shaklee sold in stores? Or other push-back from bad experiences with other MLMs</a:t>
            </a:r>
          </a:p>
        </p:txBody>
      </p:sp>
    </p:spTree>
    <p:extLst>
      <p:ext uri="{BB962C8B-B14F-4D97-AF65-F5344CB8AC3E}">
        <p14:creationId xmlns:p14="http://schemas.microsoft.com/office/powerpoint/2010/main" val="15599441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5693" y="1724634"/>
            <a:ext cx="7753881" cy="3046988"/>
          </a:xfrm>
          <a:prstGeom prst="rect">
            <a:avLst/>
          </a:prstGeom>
        </p:spPr>
        <p:txBody>
          <a:bodyPr wrap="square">
            <a:spAutoFit/>
          </a:bodyPr>
          <a:lstStyle/>
          <a:p>
            <a:r>
              <a:rPr lang="en-US" sz="2400" dirty="0" smtClean="0"/>
              <a:t>-</a:t>
            </a:r>
            <a:r>
              <a:rPr lang="en-US" sz="2400" dirty="0"/>
              <a:t>Offer an incentive to gauge if they are really interested and help them made the decision (Gold bonus back in product for example)</a:t>
            </a:r>
          </a:p>
          <a:p>
            <a:r>
              <a:rPr lang="en-US" sz="2400" dirty="0"/>
              <a:t>-Set up a three-way call with an </a:t>
            </a:r>
            <a:r>
              <a:rPr lang="en-US" sz="2400" dirty="0" err="1"/>
              <a:t>upline</a:t>
            </a:r>
            <a:r>
              <a:rPr lang="en-US" sz="2400" dirty="0"/>
              <a:t> to answer additional questions</a:t>
            </a:r>
          </a:p>
          <a:p>
            <a:r>
              <a:rPr lang="en-US" sz="2400" dirty="0"/>
              <a:t>-Share why NOW is so beneficial</a:t>
            </a:r>
          </a:p>
          <a:p>
            <a:r>
              <a:rPr lang="en-US" sz="2400" dirty="0"/>
              <a:t>-Know when to move on to the next person and how to follow up later with specials and new promotions.</a:t>
            </a:r>
          </a:p>
        </p:txBody>
      </p:sp>
      <p:sp>
        <p:nvSpPr>
          <p:cNvPr id="3" name="Rectangle 2"/>
          <p:cNvSpPr/>
          <p:nvPr/>
        </p:nvSpPr>
        <p:spPr>
          <a:xfrm>
            <a:off x="615693" y="4998661"/>
            <a:ext cx="7426794" cy="1200328"/>
          </a:xfrm>
          <a:prstGeom prst="rect">
            <a:avLst/>
          </a:prstGeom>
        </p:spPr>
        <p:txBody>
          <a:bodyPr wrap="square">
            <a:spAutoFit/>
          </a:bodyPr>
          <a:lstStyle/>
          <a:p>
            <a:r>
              <a:rPr lang="en-US" sz="2400" dirty="0"/>
              <a:t>An advocate and a resource—this is what we are and we are giving people the opportunity to do that too and build a legacy for their families to reach their dreams</a:t>
            </a:r>
            <a:r>
              <a:rPr lang="en-US" sz="2400" dirty="0" smtClean="0"/>
              <a:t>.      Harper </a:t>
            </a:r>
            <a:endParaRPr lang="en-US" sz="2400" dirty="0"/>
          </a:p>
        </p:txBody>
      </p:sp>
      <p:sp>
        <p:nvSpPr>
          <p:cNvPr id="4" name="Rectangle 3"/>
          <p:cNvSpPr/>
          <p:nvPr/>
        </p:nvSpPr>
        <p:spPr>
          <a:xfrm>
            <a:off x="673414" y="469438"/>
            <a:ext cx="7696160" cy="954107"/>
          </a:xfrm>
          <a:prstGeom prst="rect">
            <a:avLst/>
          </a:prstGeom>
          <a:solidFill>
            <a:schemeClr val="bg1"/>
          </a:solidFill>
          <a:ln>
            <a:solidFill>
              <a:schemeClr val="accent3">
                <a:lumMod val="50000"/>
              </a:schemeClr>
            </a:solidFill>
          </a:ln>
        </p:spPr>
        <p:txBody>
          <a:bodyPr wrap="square">
            <a:spAutoFit/>
          </a:bodyPr>
          <a:lstStyle/>
          <a:p>
            <a:r>
              <a:rPr lang="en-US" sz="2800" dirty="0"/>
              <a:t>When we’ve spoken to them about the business and they have not pulled the trigger?</a:t>
            </a:r>
          </a:p>
        </p:txBody>
      </p:sp>
    </p:spTree>
    <p:extLst>
      <p:ext uri="{BB962C8B-B14F-4D97-AF65-F5344CB8AC3E}">
        <p14:creationId xmlns:p14="http://schemas.microsoft.com/office/powerpoint/2010/main" val="36852107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214648" y="250169"/>
            <a:ext cx="2929351" cy="2929351"/>
          </a:xfrm>
          <a:prstGeom prst="rect">
            <a:avLst/>
          </a:prstGeom>
        </p:spPr>
      </p:pic>
      <p:sp>
        <p:nvSpPr>
          <p:cNvPr id="2" name="Content Placeholder 1"/>
          <p:cNvSpPr>
            <a:spLocks noGrp="1"/>
          </p:cNvSpPr>
          <p:nvPr>
            <p:ph idx="1"/>
          </p:nvPr>
        </p:nvSpPr>
        <p:spPr/>
        <p:txBody>
          <a:bodyPr/>
          <a:lstStyle/>
          <a:p>
            <a:pPr marL="0" indent="0">
              <a:buNone/>
            </a:pPr>
            <a:r>
              <a:rPr lang="en-US" dirty="0" smtClean="0"/>
              <a:t> </a:t>
            </a:r>
            <a:r>
              <a:rPr lang="en-US" dirty="0" smtClean="0">
                <a:solidFill>
                  <a:schemeClr val="tx1"/>
                </a:solidFill>
              </a:rPr>
              <a:t>“</a:t>
            </a:r>
            <a:r>
              <a:rPr lang="en-US" sz="2400" dirty="0" smtClean="0">
                <a:solidFill>
                  <a:schemeClr val="tx1"/>
                </a:solidFill>
              </a:rPr>
              <a:t>My  “why” </a:t>
            </a:r>
            <a:r>
              <a:rPr lang="en-US" sz="2400" dirty="0">
                <a:solidFill>
                  <a:schemeClr val="tx1"/>
                </a:solidFill>
              </a:rPr>
              <a:t>is impacting people at scale. </a:t>
            </a:r>
            <a:endParaRPr lang="en-US" sz="2400" dirty="0" smtClean="0">
              <a:solidFill>
                <a:schemeClr val="tx1"/>
              </a:solidFill>
            </a:endParaRPr>
          </a:p>
          <a:p>
            <a:pPr marL="0" indent="0">
              <a:buNone/>
            </a:pPr>
            <a:r>
              <a:rPr lang="en-US" sz="2400" dirty="0" smtClean="0">
                <a:solidFill>
                  <a:schemeClr val="tx1"/>
                </a:solidFill>
              </a:rPr>
              <a:t>Shaklee </a:t>
            </a:r>
            <a:r>
              <a:rPr lang="en-US" sz="2400" dirty="0">
                <a:solidFill>
                  <a:schemeClr val="tx1"/>
                </a:solidFill>
              </a:rPr>
              <a:t>is simply the most amazing and effective vehicle that I have found to make a positive impact on people all over the world. </a:t>
            </a:r>
            <a:endParaRPr lang="en-US" sz="2400" dirty="0" smtClean="0">
              <a:solidFill>
                <a:schemeClr val="tx1"/>
              </a:solidFill>
            </a:endParaRPr>
          </a:p>
          <a:p>
            <a:pPr marL="0" indent="0">
              <a:buNone/>
            </a:pPr>
            <a:r>
              <a:rPr lang="en-US" sz="2400" dirty="0" smtClean="0">
                <a:solidFill>
                  <a:schemeClr val="tx1"/>
                </a:solidFill>
              </a:rPr>
              <a:t>Finding </a:t>
            </a:r>
            <a:r>
              <a:rPr lang="en-US" sz="2400" dirty="0">
                <a:solidFill>
                  <a:schemeClr val="tx1"/>
                </a:solidFill>
              </a:rPr>
              <a:t>something which can fulfill your most important needs is a true privilege</a:t>
            </a:r>
            <a:r>
              <a:rPr lang="en-US" sz="2400" dirty="0" smtClean="0">
                <a:solidFill>
                  <a:schemeClr val="tx1"/>
                </a:solidFill>
              </a:rPr>
              <a:t>.</a:t>
            </a:r>
          </a:p>
          <a:p>
            <a:pPr marL="0" indent="0">
              <a:buNone/>
            </a:pPr>
            <a:r>
              <a:rPr lang="en-US" sz="2400" dirty="0" smtClean="0">
                <a:solidFill>
                  <a:schemeClr val="tx1"/>
                </a:solidFill>
              </a:rPr>
              <a:t> </a:t>
            </a:r>
            <a:r>
              <a:rPr lang="en-US" sz="2400" dirty="0">
                <a:solidFill>
                  <a:schemeClr val="tx1"/>
                </a:solidFill>
              </a:rPr>
              <a:t>And time invested in it does t seem like work, it seems like destiny</a:t>
            </a:r>
            <a:r>
              <a:rPr lang="en-US" sz="2400" dirty="0" smtClean="0">
                <a:solidFill>
                  <a:schemeClr val="tx1"/>
                </a:solidFill>
              </a:rPr>
              <a:t>.”			</a:t>
            </a:r>
            <a:r>
              <a:rPr lang="en-US" sz="2400" dirty="0" smtClean="0"/>
              <a:t>					</a:t>
            </a:r>
            <a:r>
              <a:rPr lang="en-US" sz="2400" dirty="0" err="1" smtClean="0"/>
              <a:t>lisa</a:t>
            </a:r>
            <a:endParaRPr lang="en-US" sz="2400" dirty="0"/>
          </a:p>
        </p:txBody>
      </p:sp>
      <p:sp>
        <p:nvSpPr>
          <p:cNvPr id="3" name="Title 2"/>
          <p:cNvSpPr>
            <a:spLocks noGrp="1"/>
          </p:cNvSpPr>
          <p:nvPr>
            <p:ph type="title"/>
          </p:nvPr>
        </p:nvSpPr>
        <p:spPr>
          <a:xfrm>
            <a:off x="457200" y="1063961"/>
            <a:ext cx="4660746" cy="783441"/>
          </a:xfrm>
        </p:spPr>
        <p:txBody>
          <a:bodyPr>
            <a:normAutofit/>
          </a:bodyPr>
          <a:lstStyle/>
          <a:p>
            <a:r>
              <a:rPr lang="en-US" sz="3200" dirty="0" smtClean="0"/>
              <a:t>From Roger Barnett</a:t>
            </a:r>
            <a:endParaRPr lang="en-US" sz="3200" dirty="0"/>
          </a:p>
        </p:txBody>
      </p:sp>
    </p:spTree>
    <p:extLst>
      <p:ext uri="{BB962C8B-B14F-4D97-AF65-F5344CB8AC3E}">
        <p14:creationId xmlns:p14="http://schemas.microsoft.com/office/powerpoint/2010/main" val="16234138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630" y="971812"/>
            <a:ext cx="7907084" cy="827483"/>
          </a:xfrm>
          <a:ln>
            <a:solidFill>
              <a:schemeClr val="tx2">
                <a:lumMod val="75000"/>
              </a:schemeClr>
            </a:solidFill>
          </a:ln>
        </p:spPr>
        <p:txBody>
          <a:bodyPr/>
          <a:lstStyle/>
          <a:p>
            <a:r>
              <a:rPr lang="en-US" dirty="0" smtClean="0"/>
              <a:t>		1000 PV on Allergy Collections</a:t>
            </a:r>
            <a:endParaRPr lang="en-US" dirty="0"/>
          </a:p>
        </p:txBody>
      </p:sp>
      <p:sp>
        <p:nvSpPr>
          <p:cNvPr id="3" name="Text Placeholder 2"/>
          <p:cNvSpPr>
            <a:spLocks noGrp="1"/>
          </p:cNvSpPr>
          <p:nvPr>
            <p:ph type="body" idx="1"/>
          </p:nvPr>
        </p:nvSpPr>
        <p:spPr>
          <a:xfrm>
            <a:off x="722314" y="2059086"/>
            <a:ext cx="7772400" cy="2848077"/>
          </a:xfrm>
          <a:ln>
            <a:solidFill>
              <a:schemeClr val="accent5">
                <a:lumMod val="75000"/>
              </a:schemeClr>
            </a:solidFill>
          </a:ln>
        </p:spPr>
        <p:txBody>
          <a:bodyPr>
            <a:normAutofit/>
          </a:bodyPr>
          <a:lstStyle/>
          <a:p>
            <a:r>
              <a:rPr lang="en-US" sz="2400" dirty="0" smtClean="0">
                <a:solidFill>
                  <a:schemeClr val="tx1"/>
                </a:solidFill>
              </a:rPr>
              <a:t>4 events X  5 attending =  20 families</a:t>
            </a:r>
          </a:p>
          <a:p>
            <a:r>
              <a:rPr lang="en-US" sz="2400" dirty="0" smtClean="0">
                <a:solidFill>
                  <a:schemeClr val="tx1"/>
                </a:solidFill>
              </a:rPr>
              <a:t>( FB events, in-home, Health Chat conference calls,  </a:t>
            </a:r>
            <a:r>
              <a:rPr lang="en-US" sz="2400" dirty="0" err="1" smtClean="0">
                <a:solidFill>
                  <a:schemeClr val="tx1"/>
                </a:solidFill>
              </a:rPr>
              <a:t>etc</a:t>
            </a:r>
            <a:r>
              <a:rPr lang="en-US" sz="2400" dirty="0" smtClean="0">
                <a:solidFill>
                  <a:schemeClr val="tx1"/>
                </a:solidFill>
              </a:rPr>
              <a:t> )</a:t>
            </a:r>
          </a:p>
          <a:p>
            <a:r>
              <a:rPr lang="en-US" sz="2400" dirty="0" smtClean="0">
                <a:solidFill>
                  <a:schemeClr val="tx1"/>
                </a:solidFill>
              </a:rPr>
              <a:t>Or individual appointments,  3-way calls, archived webinars</a:t>
            </a:r>
          </a:p>
          <a:p>
            <a:endParaRPr lang="en-US" sz="2400" dirty="0" smtClean="0">
              <a:solidFill>
                <a:schemeClr val="tx1"/>
              </a:solidFill>
            </a:endParaRPr>
          </a:p>
          <a:p>
            <a:r>
              <a:rPr lang="en-US" sz="2400" dirty="0" smtClean="0">
                <a:solidFill>
                  <a:schemeClr val="tx1"/>
                </a:solidFill>
              </a:rPr>
              <a:t> </a:t>
            </a:r>
            <a:r>
              <a:rPr lang="en-US" sz="2400" dirty="0">
                <a:solidFill>
                  <a:schemeClr val="tx1"/>
                </a:solidFill>
              </a:rPr>
              <a:t>20 families X 50 PV collection =   1000 PV </a:t>
            </a:r>
          </a:p>
          <a:p>
            <a:endParaRPr lang="en-US" sz="2400" dirty="0" smtClean="0">
              <a:solidFill>
                <a:schemeClr val="tx1"/>
              </a:solidFill>
            </a:endParaRPr>
          </a:p>
          <a:p>
            <a:r>
              <a:rPr lang="en-US" sz="2400" dirty="0" smtClean="0">
                <a:solidFill>
                  <a:schemeClr val="tx1"/>
                </a:solidFill>
              </a:rPr>
              <a:t>10 families X 100 PV collection = 1000 PV</a:t>
            </a:r>
            <a:endParaRPr lang="en-US" sz="2400" dirty="0">
              <a:solidFill>
                <a:schemeClr val="tx1"/>
              </a:solidFill>
            </a:endParaRPr>
          </a:p>
        </p:txBody>
      </p:sp>
    </p:spTree>
    <p:extLst>
      <p:ext uri="{BB962C8B-B14F-4D97-AF65-F5344CB8AC3E}">
        <p14:creationId xmlns:p14="http://schemas.microsoft.com/office/powerpoint/2010/main" val="9999413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39246"/>
            <a:ext cx="8229600" cy="5119100"/>
          </a:xfrm>
        </p:spPr>
        <p:txBody>
          <a:bodyPr>
            <a:normAutofit lnSpcReduction="10000"/>
          </a:bodyPr>
          <a:lstStyle/>
          <a:p>
            <a:pPr>
              <a:buFont typeface="Arial"/>
              <a:buChar char="•"/>
            </a:pPr>
            <a:r>
              <a:rPr lang="en-US" sz="2400" dirty="0" smtClean="0">
                <a:solidFill>
                  <a:schemeClr val="tx1"/>
                </a:solidFill>
              </a:rPr>
              <a:t>Have some fun this week   -  Get out into the community and practice making connections.</a:t>
            </a:r>
          </a:p>
          <a:p>
            <a:pPr>
              <a:buFont typeface="Arial"/>
              <a:buChar char="•"/>
            </a:pPr>
            <a:r>
              <a:rPr lang="en-US" sz="2400" dirty="0" smtClean="0">
                <a:solidFill>
                  <a:schemeClr val="tx1"/>
                </a:solidFill>
              </a:rPr>
              <a:t>Kids and dogs are people magnets.</a:t>
            </a:r>
          </a:p>
          <a:p>
            <a:pPr>
              <a:buFont typeface="Arial"/>
              <a:buChar char="•"/>
            </a:pPr>
            <a:r>
              <a:rPr lang="en-US" sz="2400" dirty="0" smtClean="0">
                <a:solidFill>
                  <a:schemeClr val="tx1"/>
                </a:solidFill>
              </a:rPr>
              <a:t>Write down .. Your 90 Day goal .. Where you want your business to be by and of December.  </a:t>
            </a:r>
          </a:p>
          <a:p>
            <a:pPr>
              <a:buFont typeface="Arial"/>
              <a:buChar char="•"/>
            </a:pPr>
            <a:r>
              <a:rPr lang="en-US" sz="2400" dirty="0" smtClean="0">
                <a:solidFill>
                  <a:schemeClr val="tx1"/>
                </a:solidFill>
              </a:rPr>
              <a:t>Then write down your goal for October ..</a:t>
            </a:r>
          </a:p>
          <a:p>
            <a:pPr>
              <a:buFont typeface="Arial"/>
              <a:buChar char="•"/>
            </a:pPr>
            <a:r>
              <a:rPr lang="en-US" sz="2400" dirty="0" smtClean="0">
                <a:solidFill>
                  <a:schemeClr val="tx1"/>
                </a:solidFill>
              </a:rPr>
              <a:t>Then write down your activities for this week that will bring you closer to that goal.</a:t>
            </a:r>
          </a:p>
          <a:p>
            <a:pPr>
              <a:buFont typeface="Arial"/>
              <a:buChar char="•"/>
            </a:pPr>
            <a:r>
              <a:rPr lang="en-US" sz="2400" dirty="0" smtClean="0">
                <a:solidFill>
                  <a:schemeClr val="tx1"/>
                </a:solidFill>
              </a:rPr>
              <a:t>Be ready for how you will respond when asked what you do.</a:t>
            </a:r>
          </a:p>
          <a:p>
            <a:pPr>
              <a:buFont typeface="Arial"/>
              <a:buChar char="•"/>
            </a:pPr>
            <a:r>
              <a:rPr lang="en-US" sz="2400" dirty="0" smtClean="0">
                <a:solidFill>
                  <a:schemeClr val="tx1"/>
                </a:solidFill>
              </a:rPr>
              <a:t>October is a great month for sharing the Allergy Collection with others and it is Breast Cancer Awareness Month .. Shaklee donating to breast cancer research for every Life </a:t>
            </a:r>
            <a:r>
              <a:rPr lang="en-US" sz="2400" dirty="0">
                <a:solidFill>
                  <a:schemeClr val="tx1"/>
                </a:solidFill>
              </a:rPr>
              <a:t>P</a:t>
            </a:r>
            <a:r>
              <a:rPr lang="en-US" sz="2400" dirty="0" smtClean="0">
                <a:solidFill>
                  <a:schemeClr val="tx1"/>
                </a:solidFill>
              </a:rPr>
              <a:t>lan collection sold. 				</a:t>
            </a:r>
            <a:r>
              <a:rPr lang="en-US" sz="2400" dirty="0" smtClean="0"/>
              <a:t>	</a:t>
            </a:r>
            <a:r>
              <a:rPr lang="en-US" sz="2400" dirty="0" err="1" smtClean="0"/>
              <a:t>lisa</a:t>
            </a:r>
            <a:endParaRPr lang="en-US" sz="2400" dirty="0" smtClean="0"/>
          </a:p>
        </p:txBody>
      </p:sp>
      <p:sp>
        <p:nvSpPr>
          <p:cNvPr id="3" name="Title 2"/>
          <p:cNvSpPr>
            <a:spLocks noGrp="1"/>
          </p:cNvSpPr>
          <p:nvPr>
            <p:ph type="title"/>
          </p:nvPr>
        </p:nvSpPr>
        <p:spPr>
          <a:xfrm>
            <a:off x="457200" y="319267"/>
            <a:ext cx="8229600" cy="1143000"/>
          </a:xfrm>
        </p:spPr>
        <p:txBody>
          <a:bodyPr>
            <a:normAutofit/>
          </a:bodyPr>
          <a:lstStyle/>
          <a:p>
            <a:r>
              <a:rPr lang="en-US" sz="3200" dirty="0" smtClean="0"/>
              <a:t>Action Steps for Session #7</a:t>
            </a:r>
            <a:br>
              <a:rPr lang="en-US" sz="3200" dirty="0" smtClean="0"/>
            </a:br>
            <a:r>
              <a:rPr lang="en-US" sz="3200" dirty="0" smtClean="0"/>
              <a:t>Prospecting in the Community</a:t>
            </a:r>
            <a:endParaRPr lang="en-US" sz="3200" dirty="0"/>
          </a:p>
        </p:txBody>
      </p:sp>
    </p:spTree>
    <p:extLst>
      <p:ext uri="{BB962C8B-B14F-4D97-AF65-F5344CB8AC3E}">
        <p14:creationId xmlns:p14="http://schemas.microsoft.com/office/powerpoint/2010/main" val="30830845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199" y="2001353"/>
            <a:ext cx="8547307" cy="4503043"/>
          </a:xfrm>
          <a:ln>
            <a:solidFill>
              <a:schemeClr val="accent5">
                <a:lumMod val="50000"/>
              </a:schemeClr>
            </a:solidFill>
          </a:ln>
        </p:spPr>
        <p:txBody>
          <a:bodyPr>
            <a:normAutofit fontScale="92500" lnSpcReduction="10000"/>
          </a:bodyPr>
          <a:lstStyle/>
          <a:p>
            <a:pPr marL="0" indent="0">
              <a:buNone/>
            </a:pPr>
            <a:endParaRPr lang="en-US" sz="3000" dirty="0" smtClean="0"/>
          </a:p>
          <a:p>
            <a:r>
              <a:rPr lang="en-US" sz="3000" dirty="0" smtClean="0">
                <a:solidFill>
                  <a:schemeClr val="tx1"/>
                </a:solidFill>
              </a:rPr>
              <a:t>Session 8 – Goal Setting and Affirmations    Oct 15</a:t>
            </a:r>
          </a:p>
          <a:p>
            <a:r>
              <a:rPr lang="en-US" sz="3000" dirty="0" smtClean="0">
                <a:solidFill>
                  <a:schemeClr val="tx1"/>
                </a:solidFill>
              </a:rPr>
              <a:t>Session 9— Servicing Customers and Introducing 				Additional Aspects of Shaklee   Oct 22</a:t>
            </a:r>
          </a:p>
          <a:p>
            <a:r>
              <a:rPr lang="en-US" sz="3000" dirty="0" smtClean="0">
                <a:solidFill>
                  <a:schemeClr val="tx1"/>
                </a:solidFill>
              </a:rPr>
              <a:t>Session 10 – Incentives That Grow Our Business 10-29</a:t>
            </a:r>
          </a:p>
          <a:p>
            <a:r>
              <a:rPr lang="en-US" sz="3000" dirty="0" smtClean="0">
                <a:solidFill>
                  <a:schemeClr val="tx1"/>
                </a:solidFill>
              </a:rPr>
              <a:t>Session 11 – Business Presentation with Katie 						Odom and Stephanie Bruce  Nov 5</a:t>
            </a:r>
          </a:p>
          <a:p>
            <a:r>
              <a:rPr lang="en-US" sz="3000" dirty="0" smtClean="0">
                <a:solidFill>
                  <a:schemeClr val="tx1"/>
                </a:solidFill>
              </a:rPr>
              <a:t>Session 12 – Integrating Shaklee Business into Our 					Lives and Managing Time Well. Nov 12</a:t>
            </a:r>
          </a:p>
          <a:p>
            <a:pPr marL="0" indent="0">
              <a:buNone/>
            </a:pPr>
            <a:r>
              <a:rPr lang="en-US" sz="3000" dirty="0">
                <a:solidFill>
                  <a:schemeClr val="tx1"/>
                </a:solidFill>
              </a:rPr>
              <a:t>	</a:t>
            </a:r>
            <a:r>
              <a:rPr lang="en-US" sz="3000" dirty="0" smtClean="0">
                <a:solidFill>
                  <a:schemeClr val="tx1"/>
                </a:solidFill>
              </a:rPr>
              <a:t>													</a:t>
            </a:r>
          </a:p>
          <a:p>
            <a:pPr marL="0" indent="0">
              <a:buNone/>
            </a:pPr>
            <a:endParaRPr lang="en-US" sz="3000" dirty="0"/>
          </a:p>
        </p:txBody>
      </p:sp>
      <p:sp>
        <p:nvSpPr>
          <p:cNvPr id="3" name="Title 2"/>
          <p:cNvSpPr>
            <a:spLocks noGrp="1"/>
          </p:cNvSpPr>
          <p:nvPr>
            <p:ph type="title"/>
          </p:nvPr>
        </p:nvSpPr>
        <p:spPr>
          <a:xfrm>
            <a:off x="457199" y="409673"/>
            <a:ext cx="7970095" cy="1143000"/>
          </a:xfrm>
        </p:spPr>
        <p:txBody>
          <a:bodyPr>
            <a:normAutofit fontScale="90000"/>
          </a:bodyPr>
          <a:lstStyle/>
          <a:p>
            <a:r>
              <a:rPr lang="en-US" dirty="0" smtClean="0"/>
              <a:t>Coming Up </a:t>
            </a:r>
            <a:br>
              <a:rPr lang="en-US" dirty="0" smtClean="0"/>
            </a:br>
            <a:r>
              <a:rPr lang="en-US" dirty="0" smtClean="0"/>
              <a:t>October 2015 Training Topic</a:t>
            </a:r>
            <a:r>
              <a:rPr lang="en-US" dirty="0"/>
              <a:t>s</a:t>
            </a:r>
          </a:p>
        </p:txBody>
      </p:sp>
    </p:spTree>
    <p:extLst>
      <p:ext uri="{BB962C8B-B14F-4D97-AF65-F5344CB8AC3E}">
        <p14:creationId xmlns:p14="http://schemas.microsoft.com/office/powerpoint/2010/main" val="26426024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35"/>
            <a:ext cx="7886700" cy="971799"/>
          </a:xfrm>
        </p:spPr>
        <p:txBody>
          <a:bodyPr>
            <a:normAutofit/>
          </a:bodyPr>
          <a:lstStyle/>
          <a:p>
            <a:r>
              <a:rPr lang="en-US" sz="4000" b="1" dirty="0" smtClean="0"/>
              <a:t>Free Membership Options</a:t>
            </a:r>
            <a:endParaRPr lang="en-US" sz="4000" b="1" dirty="0"/>
          </a:p>
        </p:txBody>
      </p:sp>
      <p:sp>
        <p:nvSpPr>
          <p:cNvPr id="3" name="Content Placeholder 2"/>
          <p:cNvSpPr>
            <a:spLocks noGrp="1"/>
          </p:cNvSpPr>
          <p:nvPr>
            <p:ph idx="1"/>
          </p:nvPr>
        </p:nvSpPr>
        <p:spPr>
          <a:xfrm>
            <a:off x="307846" y="1336928"/>
            <a:ext cx="8207504" cy="5321421"/>
          </a:xfrm>
        </p:spPr>
        <p:txBody>
          <a:bodyPr>
            <a:normAutofit fontScale="92500"/>
          </a:bodyPr>
          <a:lstStyle/>
          <a:p>
            <a:pPr marL="514350" indent="-514350">
              <a:buFont typeface="+mj-lt"/>
              <a:buAutoNum type="arabicPeriod"/>
            </a:pPr>
            <a:r>
              <a:rPr lang="en-US" sz="2200" b="1" dirty="0" smtClean="0"/>
              <a:t>Life Strip  </a:t>
            </a:r>
            <a:r>
              <a:rPr lang="en-US" sz="2200" dirty="0" smtClean="0"/>
              <a:t>(114PV)</a:t>
            </a:r>
          </a:p>
          <a:p>
            <a:pPr marL="514350" indent="-514350">
              <a:buFont typeface="+mj-lt"/>
              <a:buAutoNum type="arabicPeriod"/>
            </a:pPr>
            <a:r>
              <a:rPr lang="en-US" sz="2200" b="1" dirty="0" err="1" smtClean="0"/>
              <a:t>Vitalizer</a:t>
            </a:r>
            <a:r>
              <a:rPr lang="en-US" sz="2200" b="1" dirty="0" smtClean="0"/>
              <a:t> </a:t>
            </a:r>
            <a:r>
              <a:rPr lang="en-US" sz="2200" dirty="0" smtClean="0"/>
              <a:t>(55PV)</a:t>
            </a:r>
          </a:p>
          <a:p>
            <a:pPr marL="514350" indent="-514350">
              <a:buFont typeface="+mj-lt"/>
              <a:buAutoNum type="arabicPeriod"/>
            </a:pPr>
            <a:r>
              <a:rPr lang="en-US" sz="2200" b="1" dirty="0" smtClean="0"/>
              <a:t>Life Plan </a:t>
            </a:r>
            <a:r>
              <a:rPr lang="en-US" sz="2200" dirty="0" smtClean="0"/>
              <a:t>( Life Shake &amp; Life Strip )	(166PV)</a:t>
            </a:r>
          </a:p>
          <a:p>
            <a:pPr marL="514350" indent="-514350">
              <a:buFont typeface="+mj-lt"/>
              <a:buAutoNum type="arabicPeriod"/>
            </a:pPr>
            <a:r>
              <a:rPr lang="en-US" sz="2200" b="1" dirty="0" smtClean="0"/>
              <a:t>Vitalizing Plan </a:t>
            </a:r>
            <a:r>
              <a:rPr lang="en-US" sz="2200" dirty="0" smtClean="0"/>
              <a:t>( Life Shake a &amp; </a:t>
            </a:r>
            <a:r>
              <a:rPr lang="en-US" sz="2200" dirty="0" err="1" smtClean="0"/>
              <a:t>Vitalizer</a:t>
            </a:r>
            <a:r>
              <a:rPr lang="en-US" sz="2200" dirty="0" smtClean="0"/>
              <a:t> )  (111PV)</a:t>
            </a:r>
          </a:p>
          <a:p>
            <a:pPr marL="514350" indent="-514350">
              <a:buFont typeface="+mj-lt"/>
              <a:buAutoNum type="arabicPeriod"/>
            </a:pPr>
            <a:r>
              <a:rPr lang="en-US" sz="2200" b="1" dirty="0" smtClean="0"/>
              <a:t>Rx for a Healthier Life with Life Strip </a:t>
            </a:r>
            <a:r>
              <a:rPr lang="en-US" sz="2200" dirty="0" smtClean="0"/>
              <a:t>( </a:t>
            </a:r>
            <a:r>
              <a:rPr lang="en-US" sz="2200" dirty="0" err="1" smtClean="0"/>
              <a:t>Nutriferon</a:t>
            </a:r>
            <a:r>
              <a:rPr lang="en-US" sz="2200" dirty="0" smtClean="0"/>
              <a:t>, Shake,  Strip ) (172PV)</a:t>
            </a:r>
          </a:p>
          <a:p>
            <a:pPr marL="514350" indent="-514350">
              <a:buFont typeface="+mj-lt"/>
              <a:buAutoNum type="arabicPeriod"/>
            </a:pPr>
            <a:r>
              <a:rPr lang="en-US" sz="2200" b="1" dirty="0" smtClean="0"/>
              <a:t>Rx for a Healthier Life with </a:t>
            </a:r>
            <a:r>
              <a:rPr lang="en-US" sz="2200" b="1" dirty="0" err="1" smtClean="0"/>
              <a:t>Vitalizer</a:t>
            </a:r>
            <a:r>
              <a:rPr lang="en-US" sz="2200" b="1" dirty="0" smtClean="0"/>
              <a:t> </a:t>
            </a:r>
            <a:r>
              <a:rPr lang="en-US" sz="2200" dirty="0" smtClean="0"/>
              <a:t>( </a:t>
            </a:r>
            <a:r>
              <a:rPr lang="en-US" sz="2200" dirty="0" err="1" smtClean="0"/>
              <a:t>Nutriferon</a:t>
            </a:r>
            <a:r>
              <a:rPr lang="en-US" sz="2200" dirty="0" smtClean="0"/>
              <a:t>, Shake, strip ) (168PV)</a:t>
            </a:r>
          </a:p>
          <a:p>
            <a:pPr marL="514350" indent="-514350">
              <a:buFont typeface="+mj-lt"/>
              <a:buAutoNum type="arabicPeriod"/>
            </a:pPr>
            <a:r>
              <a:rPr lang="en-US" sz="2200" b="1" dirty="0" smtClean="0"/>
              <a:t>Shaklee Life Shake Family Pack </a:t>
            </a:r>
            <a:r>
              <a:rPr lang="en-US" sz="2200" dirty="0" smtClean="0"/>
              <a:t>( 2 30- </a:t>
            </a:r>
            <a:r>
              <a:rPr lang="en-US" sz="2200" dirty="0" err="1" smtClean="0"/>
              <a:t>svg</a:t>
            </a:r>
            <a:r>
              <a:rPr lang="en-US" sz="2200" dirty="0" smtClean="0"/>
              <a:t> bags ) (111PV)</a:t>
            </a:r>
          </a:p>
          <a:p>
            <a:pPr marL="514350" indent="-514350">
              <a:buFont typeface="+mj-lt"/>
              <a:buAutoNum type="arabicPeriod"/>
            </a:pPr>
            <a:r>
              <a:rPr lang="en-US" sz="2200" b="1" dirty="0" smtClean="0"/>
              <a:t>Shaklee 180 Turnaround kit</a:t>
            </a:r>
            <a:r>
              <a:rPr lang="en-US" sz="2200" dirty="0" smtClean="0"/>
              <a:t> (172PV)</a:t>
            </a:r>
          </a:p>
          <a:p>
            <a:pPr marL="514350" indent="-514350">
              <a:buFont typeface="+mj-lt"/>
              <a:buAutoNum type="arabicPeriod"/>
            </a:pPr>
            <a:r>
              <a:rPr lang="en-US" sz="2200" b="1" dirty="0" smtClean="0"/>
              <a:t>Essentials Plan </a:t>
            </a:r>
            <a:r>
              <a:rPr lang="en-US" sz="2200" dirty="0" smtClean="0"/>
              <a:t>( Vita Lea 60,  (55PV)</a:t>
            </a:r>
          </a:p>
          <a:p>
            <a:pPr marL="514350" indent="-514350">
              <a:buFont typeface="+mj-lt"/>
              <a:buAutoNum type="arabicPeriod"/>
            </a:pPr>
            <a:r>
              <a:rPr lang="en-US" sz="2200" b="1" dirty="0" smtClean="0"/>
              <a:t>Get Clean Kit </a:t>
            </a:r>
            <a:r>
              <a:rPr lang="en-US" sz="2200" dirty="0" smtClean="0"/>
              <a:t>(50PV)</a:t>
            </a:r>
          </a:p>
          <a:p>
            <a:pPr marL="514350" indent="-514350">
              <a:buFont typeface="+mj-lt"/>
              <a:buAutoNum type="arabicPeriod"/>
            </a:pPr>
            <a:r>
              <a:rPr lang="en-US" sz="2200" b="1" dirty="0" smtClean="0"/>
              <a:t>Nutrition Therapy Skincare Kit </a:t>
            </a:r>
            <a:r>
              <a:rPr lang="en-US" sz="2200" dirty="0" smtClean="0"/>
              <a:t>(141PV)</a:t>
            </a:r>
          </a:p>
          <a:p>
            <a:pPr marL="514350" indent="-514350">
              <a:buFont typeface="+mj-lt"/>
              <a:buAutoNum type="arabicPeriod"/>
            </a:pPr>
            <a:r>
              <a:rPr lang="en-US" sz="2200" b="1" dirty="0" smtClean="0"/>
              <a:t>Any 100 PV order</a:t>
            </a:r>
          </a:p>
          <a:p>
            <a:pPr marL="514350" indent="-514350">
              <a:buFont typeface="+mj-lt"/>
              <a:buAutoNum type="arabicPeriod"/>
            </a:pPr>
            <a:r>
              <a:rPr lang="en-US" sz="2200" b="1" dirty="0" smtClean="0"/>
              <a:t>All Gold Business </a:t>
            </a:r>
            <a:r>
              <a:rPr lang="en-US" sz="2200" b="1" dirty="0" err="1" smtClean="0"/>
              <a:t>Paks</a:t>
            </a:r>
            <a:r>
              <a:rPr lang="en-US" sz="2200" b="1" dirty="0" smtClean="0"/>
              <a:t>						</a:t>
            </a:r>
            <a:r>
              <a:rPr lang="en-US" sz="2200" dirty="0" err="1" smtClean="0"/>
              <a:t>becky</a:t>
            </a:r>
            <a:endParaRPr lang="en-US" sz="2200" dirty="0" smtClean="0"/>
          </a:p>
          <a:p>
            <a:pPr marL="514350" indent="-514350">
              <a:buFont typeface="+mj-lt"/>
              <a:buAutoNum type="arabicPeriod"/>
            </a:pPr>
            <a:endParaRPr lang="en-US" sz="2200" dirty="0" smtClean="0"/>
          </a:p>
          <a:p>
            <a:pPr marL="514350" indent="-514350">
              <a:buFont typeface="+mj-lt"/>
              <a:buAutoNum type="arabicPeriod"/>
            </a:pPr>
            <a:endParaRPr lang="en-US" sz="2200" dirty="0"/>
          </a:p>
        </p:txBody>
      </p:sp>
    </p:spTree>
    <p:extLst>
      <p:ext uri="{BB962C8B-B14F-4D97-AF65-F5344CB8AC3E}">
        <p14:creationId xmlns:p14="http://schemas.microsoft.com/office/powerpoint/2010/main" val="36427612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37"/>
            <a:ext cx="7886700" cy="597063"/>
          </a:xfrm>
          <a:ln>
            <a:solidFill>
              <a:schemeClr val="accent5">
                <a:lumMod val="75000"/>
              </a:schemeClr>
            </a:solidFill>
          </a:ln>
        </p:spPr>
        <p:txBody>
          <a:bodyPr>
            <a:normAutofit fontScale="90000"/>
          </a:bodyPr>
          <a:lstStyle/>
          <a:p>
            <a:r>
              <a:rPr lang="en-US" sz="3600" b="1" dirty="0" smtClean="0"/>
              <a:t>6 Free Shipping Deals    .. Good until Nov 20</a:t>
            </a:r>
            <a:endParaRPr lang="en-US" sz="3600" b="1" dirty="0"/>
          </a:p>
        </p:txBody>
      </p:sp>
      <p:sp>
        <p:nvSpPr>
          <p:cNvPr id="3" name="Content Placeholder 2"/>
          <p:cNvSpPr>
            <a:spLocks noGrp="1"/>
          </p:cNvSpPr>
          <p:nvPr>
            <p:ph idx="1"/>
          </p:nvPr>
        </p:nvSpPr>
        <p:spPr>
          <a:xfrm>
            <a:off x="413571" y="1124507"/>
            <a:ext cx="8497012" cy="4806616"/>
          </a:xfrm>
        </p:spPr>
        <p:txBody>
          <a:bodyPr>
            <a:normAutofit/>
          </a:bodyPr>
          <a:lstStyle/>
          <a:p>
            <a:pPr marL="0" indent="0">
              <a:buNone/>
            </a:pPr>
            <a:r>
              <a:rPr lang="en-US" sz="2400" b="1" dirty="0" smtClean="0"/>
              <a:t>Life Plan  </a:t>
            </a:r>
            <a:r>
              <a:rPr lang="en-US" sz="2400" dirty="0" smtClean="0"/>
              <a:t>( Shaklee Life Strip and 2 canisters Shake )   $244.25 soy  $266.75 non-soy</a:t>
            </a:r>
          </a:p>
          <a:p>
            <a:pPr marL="0" indent="0">
              <a:buNone/>
            </a:pPr>
            <a:r>
              <a:rPr lang="en-US" sz="2400" b="1" dirty="0" smtClean="0"/>
              <a:t>Vitalizing Plan  </a:t>
            </a:r>
            <a:r>
              <a:rPr lang="en-US" sz="2400" dirty="0" smtClean="0"/>
              <a:t>( </a:t>
            </a:r>
            <a:r>
              <a:rPr lang="en-US" sz="2400" dirty="0" err="1" smtClean="0"/>
              <a:t>Vitalizer</a:t>
            </a:r>
            <a:r>
              <a:rPr lang="en-US" sz="2400" dirty="0" smtClean="0"/>
              <a:t> and 2 canisters of Shake)	 $ 159.95 soy   $183.65  non-soy</a:t>
            </a:r>
          </a:p>
          <a:p>
            <a:pPr marL="0" indent="0">
              <a:buNone/>
            </a:pPr>
            <a:r>
              <a:rPr lang="en-US" sz="2400" b="1" dirty="0" smtClean="0"/>
              <a:t>Essentials Plan </a:t>
            </a:r>
            <a:r>
              <a:rPr lang="en-US" sz="2400" dirty="0" smtClean="0"/>
              <a:t>(  Vita Lea 60 tabs, Omega 90 cap, Life Shake canister ) $69.45 to $76.45							</a:t>
            </a:r>
            <a:r>
              <a:rPr lang="en-US" sz="2400" dirty="0" err="1" smtClean="0"/>
              <a:t>becky</a:t>
            </a:r>
            <a:endParaRPr lang="en-US" sz="2400" dirty="0" smtClean="0"/>
          </a:p>
          <a:p>
            <a:pPr marL="0" indent="0">
              <a:buNone/>
            </a:pPr>
            <a:endParaRPr lang="en-US" sz="2400" dirty="0" smtClean="0"/>
          </a:p>
          <a:p>
            <a:pPr marL="0" indent="0">
              <a:buNone/>
            </a:pPr>
            <a:r>
              <a:rPr lang="en-US" sz="2400" b="1" dirty="0" smtClean="0"/>
              <a:t>Rx for Healthier Life   </a:t>
            </a:r>
            <a:r>
              <a:rPr lang="en-US" sz="2400" dirty="0" smtClean="0"/>
              <a:t>-- all versions 	(from $244.05  to $261.61 )</a:t>
            </a:r>
          </a:p>
          <a:p>
            <a:pPr marL="0" indent="0">
              <a:buNone/>
            </a:pPr>
            <a:r>
              <a:rPr lang="en-US" sz="2400" b="1" dirty="0" smtClean="0"/>
              <a:t>Shaklee Life Shake Family Pack   </a:t>
            </a:r>
            <a:r>
              <a:rPr lang="en-US" sz="2400" dirty="0" smtClean="0"/>
              <a:t>( 2 bags of Life Shake )     $159.95 soy  or $204.95 non-soy</a:t>
            </a:r>
            <a:r>
              <a:rPr lang="en-US" sz="2000" dirty="0" smtClean="0"/>
              <a:t>( save additional  $11 by ordering on </a:t>
            </a:r>
            <a:r>
              <a:rPr lang="en-US" sz="2000" dirty="0" err="1" smtClean="0"/>
              <a:t>autoship</a:t>
            </a:r>
            <a:r>
              <a:rPr lang="en-US" sz="2000" dirty="0" smtClean="0"/>
              <a:t> ) </a:t>
            </a:r>
          </a:p>
          <a:p>
            <a:pPr marL="0" indent="0">
              <a:buNone/>
            </a:pPr>
            <a:r>
              <a:rPr lang="en-US" sz="2400" b="1" dirty="0" smtClean="0"/>
              <a:t>Shaklee 180 </a:t>
            </a:r>
            <a:r>
              <a:rPr lang="en-US" sz="2400" b="1" dirty="0" err="1" smtClean="0"/>
              <a:t>TurnAround</a:t>
            </a:r>
            <a:r>
              <a:rPr lang="en-US" sz="2400" b="1" dirty="0" smtClean="0"/>
              <a:t> Kit   </a:t>
            </a:r>
            <a:r>
              <a:rPr lang="en-US" sz="2400" dirty="0" smtClean="0"/>
              <a:t>$ 269.95 soy  or  $305.50 non-soy</a:t>
            </a:r>
            <a:endParaRPr lang="en-US" sz="2400" dirty="0"/>
          </a:p>
        </p:txBody>
      </p:sp>
      <p:sp>
        <p:nvSpPr>
          <p:cNvPr id="4" name="TextBox 3"/>
          <p:cNvSpPr txBox="1"/>
          <p:nvPr/>
        </p:nvSpPr>
        <p:spPr>
          <a:xfrm>
            <a:off x="774426" y="5753898"/>
            <a:ext cx="7740924" cy="830997"/>
          </a:xfrm>
          <a:prstGeom prst="rect">
            <a:avLst/>
          </a:prstGeom>
          <a:noFill/>
          <a:ln>
            <a:solidFill>
              <a:schemeClr val="accent5">
                <a:lumMod val="75000"/>
              </a:schemeClr>
            </a:solidFill>
          </a:ln>
        </p:spPr>
        <p:txBody>
          <a:bodyPr wrap="square" rtlCol="0">
            <a:spAutoFit/>
          </a:bodyPr>
          <a:lstStyle/>
          <a:p>
            <a:r>
              <a:rPr lang="en-US" sz="2400" dirty="0" smtClean="0"/>
              <a:t>Tip – To save our members even more – add cleaning  and laundry products to the Free shipping order </a:t>
            </a:r>
            <a:endParaRPr lang="en-US" sz="2400" dirty="0"/>
          </a:p>
        </p:txBody>
      </p:sp>
    </p:spTree>
    <p:extLst>
      <p:ext uri="{BB962C8B-B14F-4D97-AF65-F5344CB8AC3E}">
        <p14:creationId xmlns:p14="http://schemas.microsoft.com/office/powerpoint/2010/main" val="23880269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573" y="1902941"/>
            <a:ext cx="1554025" cy="146354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1560" y="1738003"/>
            <a:ext cx="1378698" cy="172142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7668" y="4512121"/>
            <a:ext cx="3972791" cy="2345883"/>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89" y="4796217"/>
            <a:ext cx="2368636" cy="2061787"/>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6777" y="3058222"/>
            <a:ext cx="1389650" cy="1896847"/>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5000" y="3258751"/>
            <a:ext cx="1453766" cy="1662712"/>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95778" y="1353636"/>
            <a:ext cx="1892402" cy="1949845"/>
          </a:xfrm>
          <a:prstGeom prst="rect">
            <a:avLst/>
          </a:prstGeom>
        </p:spPr>
      </p:pic>
      <p:sp>
        <p:nvSpPr>
          <p:cNvPr id="2" name="Title 1"/>
          <p:cNvSpPr>
            <a:spLocks noGrp="1"/>
          </p:cNvSpPr>
          <p:nvPr>
            <p:ph type="title"/>
          </p:nvPr>
        </p:nvSpPr>
        <p:spPr>
          <a:xfrm>
            <a:off x="601573" y="344357"/>
            <a:ext cx="7920517" cy="787971"/>
          </a:xfrm>
          <a:ln>
            <a:solidFill>
              <a:schemeClr val="accent1">
                <a:lumMod val="75000"/>
              </a:schemeClr>
            </a:solidFill>
          </a:ln>
        </p:spPr>
        <p:txBody>
          <a:bodyPr>
            <a:normAutofit fontScale="90000"/>
          </a:bodyPr>
          <a:lstStyle/>
          <a:p>
            <a:pPr algn="ctr"/>
            <a:r>
              <a:rPr lang="en-US" sz="3600" b="1" dirty="0" smtClean="0"/>
              <a:t>Free Shipping </a:t>
            </a:r>
            <a:r>
              <a:rPr lang="en-US" sz="3600" b="1" i="1" u="sng" dirty="0" smtClean="0"/>
              <a:t>AND</a:t>
            </a:r>
            <a:r>
              <a:rPr lang="en-US" sz="3600" b="1" dirty="0" smtClean="0"/>
              <a:t> Free Membership Options</a:t>
            </a:r>
            <a:endParaRPr lang="en-US" sz="3600" b="1" dirty="0"/>
          </a:p>
        </p:txBody>
      </p:sp>
      <p:sp>
        <p:nvSpPr>
          <p:cNvPr id="3" name="Content Placeholder 2"/>
          <p:cNvSpPr>
            <a:spLocks noGrp="1"/>
          </p:cNvSpPr>
          <p:nvPr>
            <p:ph idx="1"/>
          </p:nvPr>
        </p:nvSpPr>
        <p:spPr>
          <a:xfrm>
            <a:off x="363442" y="1437202"/>
            <a:ext cx="8497010" cy="5420807"/>
          </a:xfrm>
        </p:spPr>
        <p:txBody>
          <a:bodyPr>
            <a:normAutofit/>
          </a:bodyPr>
          <a:lstStyle/>
          <a:p>
            <a:pPr marL="0" indent="0">
              <a:buNone/>
            </a:pPr>
            <a:r>
              <a:rPr lang="en-US" sz="2400" b="1" dirty="0" smtClean="0"/>
              <a:t>Life Plan</a:t>
            </a:r>
            <a:r>
              <a:rPr lang="en-US" sz="2400" dirty="0" smtClean="0"/>
              <a:t>(166PV)</a:t>
            </a:r>
            <a:r>
              <a:rPr lang="en-US" sz="2400" dirty="0"/>
              <a:t> </a:t>
            </a:r>
            <a:r>
              <a:rPr lang="en-US" sz="2400" b="1" dirty="0" smtClean="0"/>
              <a:t>Vitalizing Plan</a:t>
            </a:r>
            <a:r>
              <a:rPr lang="en-US" sz="2400" dirty="0" smtClean="0"/>
              <a:t>(111PV)  </a:t>
            </a:r>
            <a:r>
              <a:rPr lang="en-US" sz="2400" b="1" dirty="0" smtClean="0"/>
              <a:t>Essentials Plan </a:t>
            </a:r>
            <a:r>
              <a:rPr lang="en-US" sz="2400" dirty="0" smtClean="0"/>
              <a:t>(55PV)	</a:t>
            </a:r>
            <a:r>
              <a:rPr lang="en-US" sz="2400" b="1" dirty="0" smtClean="0"/>
              <a:t>											</a:t>
            </a:r>
            <a:endParaRPr lang="en-US" sz="2400" dirty="0"/>
          </a:p>
          <a:p>
            <a:pPr marL="0" indent="0">
              <a:buNone/>
            </a:pPr>
            <a:endParaRPr lang="en-US" sz="1800" dirty="0"/>
          </a:p>
          <a:p>
            <a:pPr marL="0" indent="0">
              <a:buNone/>
            </a:pPr>
            <a:endParaRPr lang="en-US" sz="1800" dirty="0" smtClean="0"/>
          </a:p>
          <a:p>
            <a:pPr marL="0" indent="0">
              <a:buNone/>
            </a:pPr>
            <a:endParaRPr lang="en-US" sz="1800" b="1" dirty="0" smtClean="0"/>
          </a:p>
          <a:p>
            <a:pPr marL="0" indent="0">
              <a:buNone/>
            </a:pPr>
            <a:r>
              <a:rPr lang="en-US" sz="2000" b="1" dirty="0"/>
              <a:t>Rx for a Healthier Life </a:t>
            </a:r>
            <a:r>
              <a:rPr lang="en-US" sz="2400" b="1" dirty="0" smtClean="0"/>
              <a:t>	   				           </a:t>
            </a:r>
            <a:r>
              <a:rPr lang="en-US" sz="2000" b="1" dirty="0" smtClean="0"/>
              <a:t>Rx </a:t>
            </a:r>
            <a:r>
              <a:rPr lang="en-US" sz="2000" b="1" dirty="0"/>
              <a:t>for a Healthier Life with </a:t>
            </a:r>
            <a:r>
              <a:rPr lang="en-US" sz="2000" b="1" dirty="0" smtClean="0"/>
              <a:t>		with </a:t>
            </a:r>
            <a:r>
              <a:rPr lang="en-US" sz="2000" b="1" dirty="0"/>
              <a:t>Life Strip </a:t>
            </a:r>
            <a:r>
              <a:rPr lang="en-US" sz="2000" dirty="0"/>
              <a:t>(172PV) </a:t>
            </a:r>
            <a:r>
              <a:rPr lang="en-US" sz="2000" b="1" dirty="0" smtClean="0"/>
              <a:t>	    						</a:t>
            </a:r>
            <a:r>
              <a:rPr lang="en-US" sz="2000" b="1" dirty="0" err="1" smtClean="0"/>
              <a:t>Vitalizer</a:t>
            </a:r>
            <a:r>
              <a:rPr lang="en-US" sz="2000" dirty="0" smtClean="0"/>
              <a:t> (168PV</a:t>
            </a:r>
            <a:r>
              <a:rPr lang="en-US" sz="2000" dirty="0"/>
              <a:t>)</a:t>
            </a:r>
          </a:p>
          <a:p>
            <a:pPr marL="0" indent="0">
              <a:buNone/>
            </a:pPr>
            <a:r>
              <a:rPr lang="en-US" sz="2000" dirty="0" smtClean="0"/>
              <a:t>                                                    </a:t>
            </a:r>
          </a:p>
          <a:p>
            <a:pPr marL="514350" indent="-514350">
              <a:buFont typeface="+mj-lt"/>
              <a:buAutoNum type="arabicPeriod"/>
            </a:pPr>
            <a:endParaRPr lang="en-US" sz="1800" b="1" dirty="0" smtClean="0"/>
          </a:p>
          <a:p>
            <a:pPr marL="0" indent="0">
              <a:buNone/>
            </a:pPr>
            <a:endParaRPr lang="en-US" sz="1800" b="1" dirty="0" smtClean="0"/>
          </a:p>
          <a:p>
            <a:pPr marL="0" indent="0">
              <a:buNone/>
            </a:pPr>
            <a:r>
              <a:rPr lang="en-US" sz="2400" b="1" dirty="0" smtClean="0"/>
              <a:t>Turnaround Kit </a:t>
            </a:r>
            <a:r>
              <a:rPr lang="en-US" sz="2400" dirty="0" smtClean="0"/>
              <a:t> (172 PV)						</a:t>
            </a:r>
            <a:r>
              <a:rPr lang="en-US" sz="2400" b="1" dirty="0" smtClean="0"/>
              <a:t>Any Gold Kit</a:t>
            </a:r>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09339" y="1847065"/>
            <a:ext cx="1443159" cy="1443159"/>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9439" y="3258761"/>
            <a:ext cx="1765663" cy="1765663"/>
          </a:xfrm>
          <a:prstGeom prst="rect">
            <a:avLst/>
          </a:prstGeom>
        </p:spPr>
      </p:pic>
      <p:sp>
        <p:nvSpPr>
          <p:cNvPr id="13" name="Rectangle 12"/>
          <p:cNvSpPr/>
          <p:nvPr/>
        </p:nvSpPr>
        <p:spPr>
          <a:xfrm>
            <a:off x="2616291" y="4447862"/>
            <a:ext cx="3594403" cy="461665"/>
          </a:xfrm>
          <a:prstGeom prst="rect">
            <a:avLst/>
          </a:prstGeom>
        </p:spPr>
        <p:txBody>
          <a:bodyPr wrap="none">
            <a:spAutoFit/>
          </a:bodyPr>
          <a:lstStyle/>
          <a:p>
            <a:r>
              <a:rPr lang="en-US" sz="2400" b="1" dirty="0"/>
              <a:t>Family Shake Pack (111PV</a:t>
            </a:r>
            <a:r>
              <a:rPr lang="en-US" sz="2400" dirty="0"/>
              <a:t>)</a:t>
            </a:r>
          </a:p>
        </p:txBody>
      </p:sp>
    </p:spTree>
    <p:extLst>
      <p:ext uri="{BB962C8B-B14F-4D97-AF65-F5344CB8AC3E}">
        <p14:creationId xmlns:p14="http://schemas.microsoft.com/office/powerpoint/2010/main" val="15508437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899" y="365125"/>
            <a:ext cx="8619699" cy="1423011"/>
          </a:xfrm>
          <a:ln>
            <a:solidFill>
              <a:srgbClr val="FF0000"/>
            </a:solidFill>
          </a:ln>
        </p:spPr>
        <p:txBody>
          <a:bodyPr>
            <a:normAutofit fontScale="90000"/>
          </a:bodyPr>
          <a:lstStyle/>
          <a:p>
            <a:r>
              <a:rPr lang="en-US" sz="3600" b="1" dirty="0" smtClean="0"/>
              <a:t>$10 Deals—</a:t>
            </a:r>
            <a:r>
              <a:rPr lang="en-US" sz="3200" b="1" dirty="0" smtClean="0"/>
              <a:t/>
            </a:r>
            <a:br>
              <a:rPr lang="en-US" sz="3200" b="1" dirty="0" smtClean="0"/>
            </a:br>
            <a:r>
              <a:rPr lang="en-US" sz="3200" b="1" dirty="0" smtClean="0"/>
              <a:t>With the Purchase of  these 3 Collections ( all can be customized with flavor of shake and </a:t>
            </a:r>
            <a:r>
              <a:rPr lang="en-US" sz="3200" b="1" dirty="0" err="1" smtClean="0"/>
              <a:t>Vitalizer</a:t>
            </a:r>
            <a:r>
              <a:rPr lang="en-US" sz="3200" b="1" dirty="0" smtClean="0"/>
              <a:t> options)</a:t>
            </a:r>
            <a:endParaRPr lang="en-US" sz="3200" b="1" dirty="0"/>
          </a:p>
        </p:txBody>
      </p:sp>
      <p:sp>
        <p:nvSpPr>
          <p:cNvPr id="3" name="Content Placeholder 2"/>
          <p:cNvSpPr>
            <a:spLocks noGrp="1"/>
          </p:cNvSpPr>
          <p:nvPr>
            <p:ph idx="1"/>
          </p:nvPr>
        </p:nvSpPr>
        <p:spPr>
          <a:xfrm>
            <a:off x="628650" y="2018071"/>
            <a:ext cx="7886700" cy="4641743"/>
          </a:xfrm>
        </p:spPr>
        <p:txBody>
          <a:bodyPr>
            <a:normAutofit fontScale="85000" lnSpcReduction="10000"/>
          </a:bodyPr>
          <a:lstStyle/>
          <a:p>
            <a:pPr marL="0" indent="0">
              <a:buNone/>
            </a:pPr>
            <a:r>
              <a:rPr lang="en-US" sz="2400" dirty="0" smtClean="0"/>
              <a:t> </a:t>
            </a:r>
            <a:r>
              <a:rPr lang="en-US" sz="2400" b="1" dirty="0" smtClean="0"/>
              <a:t>Deal # 1 </a:t>
            </a:r>
            <a:r>
              <a:rPr lang="en-US" sz="2400" dirty="0" smtClean="0"/>
              <a:t>When you purchase …</a:t>
            </a:r>
          </a:p>
          <a:p>
            <a:r>
              <a:rPr lang="en-US" sz="2600" b="1" dirty="0" smtClean="0"/>
              <a:t>Rx for Healthier Life with Life Strip    #89383     </a:t>
            </a:r>
            <a:r>
              <a:rPr lang="en-US" sz="2400" dirty="0" smtClean="0"/>
              <a:t>  </a:t>
            </a:r>
          </a:p>
          <a:p>
            <a:pPr marL="0" indent="0">
              <a:buNone/>
            </a:pPr>
            <a:r>
              <a:rPr lang="en-US" sz="2400" dirty="0" smtClean="0"/>
              <a:t>( </a:t>
            </a:r>
            <a:r>
              <a:rPr lang="en-US" sz="2400" dirty="0" err="1" smtClean="0"/>
              <a:t>Nutriferon</a:t>
            </a:r>
            <a:r>
              <a:rPr lang="en-US" sz="2400" dirty="0" smtClean="0"/>
              <a:t>, Life Strip and Life Shake  89401 )</a:t>
            </a:r>
          </a:p>
          <a:p>
            <a:r>
              <a:rPr lang="en-US" sz="2400" b="1" dirty="0" smtClean="0"/>
              <a:t>Rx for Healthier Life with </a:t>
            </a:r>
            <a:r>
              <a:rPr lang="en-US" sz="2400" b="1" dirty="0" err="1" smtClean="0"/>
              <a:t>Vitalizer</a:t>
            </a:r>
            <a:r>
              <a:rPr lang="en-US" sz="2400" b="1" dirty="0" smtClean="0"/>
              <a:t>   </a:t>
            </a:r>
            <a:r>
              <a:rPr lang="en-US" sz="2400" dirty="0" smtClean="0"/>
              <a:t>		</a:t>
            </a:r>
          </a:p>
          <a:p>
            <a:pPr marL="0" indent="0">
              <a:buNone/>
            </a:pPr>
            <a:r>
              <a:rPr lang="en-US" sz="2400" dirty="0" smtClean="0"/>
              <a:t>( </a:t>
            </a:r>
            <a:r>
              <a:rPr lang="en-US" sz="2400" dirty="0" err="1"/>
              <a:t>Nutriferon</a:t>
            </a:r>
            <a:r>
              <a:rPr lang="en-US" sz="2400" dirty="0"/>
              <a:t>, Life Shake, </a:t>
            </a:r>
            <a:r>
              <a:rPr lang="en-US" sz="2400" dirty="0" err="1"/>
              <a:t>Vivix</a:t>
            </a:r>
            <a:r>
              <a:rPr lang="en-US" sz="2400" dirty="0"/>
              <a:t> Liquid and </a:t>
            </a:r>
            <a:r>
              <a:rPr lang="en-US" sz="2400" dirty="0" err="1"/>
              <a:t>Vitalizer</a:t>
            </a:r>
            <a:r>
              <a:rPr lang="en-US" sz="2400" dirty="0"/>
              <a:t>  # 89070 </a:t>
            </a:r>
            <a:r>
              <a:rPr lang="en-US" sz="2400" dirty="0" smtClean="0"/>
              <a:t>)</a:t>
            </a:r>
          </a:p>
          <a:p>
            <a:r>
              <a:rPr lang="en-US" sz="2400" b="1" dirty="0"/>
              <a:t>K</a:t>
            </a:r>
            <a:r>
              <a:rPr lang="en-US" sz="2400" b="1" dirty="0" smtClean="0"/>
              <a:t>osher  #89080( shake, </a:t>
            </a:r>
            <a:r>
              <a:rPr lang="en-US" sz="2400" b="1" dirty="0" err="1" smtClean="0"/>
              <a:t>Vivix</a:t>
            </a:r>
            <a:r>
              <a:rPr lang="en-US" sz="2400" b="1" dirty="0" smtClean="0"/>
              <a:t>, V Lea, </a:t>
            </a:r>
            <a:r>
              <a:rPr lang="en-US" sz="2400" b="1" dirty="0" err="1" smtClean="0"/>
              <a:t>Nutriferon</a:t>
            </a:r>
            <a:r>
              <a:rPr lang="en-US" sz="2400" b="1" dirty="0" smtClean="0"/>
              <a:t>, </a:t>
            </a:r>
            <a:r>
              <a:rPr lang="en-US" sz="2400" b="1" dirty="0" err="1" smtClean="0"/>
              <a:t>Osteo</a:t>
            </a:r>
            <a:r>
              <a:rPr lang="en-US" sz="2400" b="1" dirty="0" smtClean="0"/>
              <a:t> Matric and B Complex )</a:t>
            </a:r>
          </a:p>
          <a:p>
            <a:pPr marL="0" indent="0">
              <a:buNone/>
            </a:pPr>
            <a:r>
              <a:rPr lang="en-US" sz="2400" dirty="0" smtClean="0">
                <a:solidFill>
                  <a:srgbClr val="FF0000"/>
                </a:solidFill>
              </a:rPr>
              <a:t>You receive a coupon which can be used to purchase  any product priced at $100 or less  .. For Just $10 DOLLARS !!!</a:t>
            </a:r>
          </a:p>
          <a:p>
            <a:pPr marL="0" indent="0">
              <a:buNone/>
            </a:pPr>
            <a:r>
              <a:rPr lang="en-US" sz="2400" b="1" dirty="0" smtClean="0"/>
              <a:t>Deal #2</a:t>
            </a:r>
          </a:p>
          <a:p>
            <a:r>
              <a:rPr lang="en-US" sz="2400" b="1" dirty="0" smtClean="0"/>
              <a:t>Shaklee Life Strip	     21293     or 21294 ( iron)</a:t>
            </a:r>
            <a:endParaRPr lang="en-US" sz="2400" b="1" dirty="0"/>
          </a:p>
          <a:p>
            <a:r>
              <a:rPr lang="en-US" sz="2400" dirty="0" smtClean="0"/>
              <a:t>When you purchase </a:t>
            </a:r>
            <a:r>
              <a:rPr lang="en-US" sz="2400" b="1" dirty="0" err="1" smtClean="0"/>
              <a:t>Vivix</a:t>
            </a:r>
            <a:r>
              <a:rPr lang="en-US" sz="2400" b="1" dirty="0" smtClean="0"/>
              <a:t> and </a:t>
            </a:r>
            <a:r>
              <a:rPr lang="en-US" sz="2400" b="1" dirty="0" err="1" smtClean="0"/>
              <a:t>Vitalizer</a:t>
            </a:r>
            <a:r>
              <a:rPr lang="en-US" sz="2400" b="1" dirty="0" smtClean="0"/>
              <a:t>   use special item code # 89090</a:t>
            </a:r>
          </a:p>
          <a:p>
            <a:pPr marL="0" indent="0">
              <a:buNone/>
            </a:pPr>
            <a:r>
              <a:rPr lang="en-US" sz="2400" dirty="0" smtClean="0">
                <a:solidFill>
                  <a:srgbClr val="FF0000"/>
                </a:solidFill>
              </a:rPr>
              <a:t>You receive a coupon for any flavor </a:t>
            </a:r>
            <a:r>
              <a:rPr lang="en-US" sz="2400" dirty="0">
                <a:solidFill>
                  <a:srgbClr val="FF0000"/>
                </a:solidFill>
              </a:rPr>
              <a:t>S</a:t>
            </a:r>
            <a:r>
              <a:rPr lang="en-US" sz="2400" dirty="0" smtClean="0">
                <a:solidFill>
                  <a:srgbClr val="FF0000"/>
                </a:solidFill>
              </a:rPr>
              <a:t>haklee Life Shake for only $10 DOLLARS !!!								</a:t>
            </a:r>
            <a:r>
              <a:rPr lang="en-US" sz="2400" dirty="0" err="1" smtClean="0">
                <a:solidFill>
                  <a:srgbClr val="FF0000"/>
                </a:solidFill>
              </a:rPr>
              <a:t>becky</a:t>
            </a:r>
            <a:endParaRPr lang="en-US" sz="2400" dirty="0">
              <a:solidFill>
                <a:srgbClr val="FF0000"/>
              </a:solidFill>
            </a:endParaRPr>
          </a:p>
        </p:txBody>
      </p:sp>
    </p:spTree>
    <p:extLst>
      <p:ext uri="{BB962C8B-B14F-4D97-AF65-F5344CB8AC3E}">
        <p14:creationId xmlns:p14="http://schemas.microsoft.com/office/powerpoint/2010/main" val="16948971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5"/>
          <p:cNvSpPr>
            <a:spLocks noChangeArrowheads="1"/>
          </p:cNvSpPr>
          <p:nvPr/>
        </p:nvSpPr>
        <p:spPr bwMode="auto">
          <a:xfrm>
            <a:off x="0" y="990600"/>
            <a:ext cx="9144000" cy="5867400"/>
          </a:xfrm>
          <a:prstGeom prst="rect">
            <a:avLst/>
          </a:prstGeom>
          <a:solidFill>
            <a:schemeClr val="bg1"/>
          </a:solidFill>
          <a:ln w="9525">
            <a:noFill/>
            <a:miter lim="800000"/>
            <a:headEnd/>
            <a:tailEnd/>
          </a:ln>
        </p:spPr>
        <p:txBody>
          <a:bodyPr wrap="none" anchor="ctr"/>
          <a:lstStyle/>
          <a:p>
            <a:endParaRPr lang="en-US" dirty="0" smtClean="0"/>
          </a:p>
        </p:txBody>
      </p:sp>
      <p:pic>
        <p:nvPicPr>
          <p:cNvPr id="6147" name="Picture 3"/>
          <p:cNvPicPr>
            <a:picLocks noChangeAspect="1" noChangeArrowheads="1"/>
          </p:cNvPicPr>
          <p:nvPr/>
        </p:nvPicPr>
        <p:blipFill>
          <a:blip r:embed="rId3" cstate="print"/>
          <a:srcRect/>
          <a:stretch>
            <a:fillRect/>
          </a:stretch>
        </p:blipFill>
        <p:spPr bwMode="auto">
          <a:xfrm>
            <a:off x="7437438" y="6310322"/>
            <a:ext cx="1401762" cy="395287"/>
          </a:xfrm>
          <a:prstGeom prst="rect">
            <a:avLst/>
          </a:prstGeom>
          <a:noFill/>
          <a:ln w="9525">
            <a:noFill/>
            <a:miter lim="800000"/>
            <a:headEnd/>
            <a:tailEnd/>
          </a:ln>
        </p:spPr>
      </p:pic>
      <p:pic>
        <p:nvPicPr>
          <p:cNvPr id="6148" name="Picture 4" descr="dream whole"/>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1600200" y="1371600"/>
            <a:ext cx="5791200" cy="5029200"/>
          </a:xfrm>
          <a:prstGeom prst="rect">
            <a:avLst/>
          </a:prstGeom>
          <a:noFill/>
          <a:ln w="9525">
            <a:noFill/>
            <a:miter lim="800000"/>
            <a:headEnd/>
            <a:tailEnd/>
          </a:ln>
        </p:spPr>
      </p:pic>
      <p:sp>
        <p:nvSpPr>
          <p:cNvPr id="6152" name="TextBox 11"/>
          <p:cNvSpPr txBox="1">
            <a:spLocks noChangeArrowheads="1"/>
          </p:cNvSpPr>
          <p:nvPr/>
        </p:nvSpPr>
        <p:spPr bwMode="auto">
          <a:xfrm>
            <a:off x="8420100" y="5791200"/>
            <a:ext cx="723900" cy="369332"/>
          </a:xfrm>
          <a:prstGeom prst="rect">
            <a:avLst/>
          </a:prstGeom>
          <a:noFill/>
          <a:ln w="9525">
            <a:noFill/>
            <a:miter lim="800000"/>
            <a:headEnd/>
            <a:tailEnd/>
          </a:ln>
        </p:spPr>
        <p:txBody>
          <a:bodyPr wrap="square">
            <a:spAutoFit/>
          </a:bodyPr>
          <a:lstStyle/>
          <a:p>
            <a:r>
              <a:rPr lang="en-US" dirty="0" err="1" smtClean="0"/>
              <a:t>jo</a:t>
            </a:r>
            <a:endParaRPr lang="en-US" dirty="0"/>
          </a:p>
        </p:txBody>
      </p:sp>
      <p:sp>
        <p:nvSpPr>
          <p:cNvPr id="13" name="TextBox 12"/>
          <p:cNvSpPr txBox="1"/>
          <p:nvPr/>
        </p:nvSpPr>
        <p:spPr>
          <a:xfrm>
            <a:off x="0" y="304810"/>
            <a:ext cx="9144000" cy="954107"/>
          </a:xfrm>
          <a:prstGeom prst="rect">
            <a:avLst/>
          </a:prstGeom>
          <a:noFill/>
        </p:spPr>
        <p:txBody>
          <a:bodyPr wrap="square" rtlCol="0">
            <a:spAutoFit/>
          </a:bodyPr>
          <a:lstStyle/>
          <a:p>
            <a:r>
              <a:rPr lang="en-US" sz="2800" dirty="0" smtClean="0"/>
              <a:t>First Step Training – Components</a:t>
            </a:r>
          </a:p>
          <a:p>
            <a:r>
              <a:rPr lang="en-US" sz="2800" dirty="0" smtClean="0"/>
              <a:t>This Week – Inviting People To Learn About Business Options    </a:t>
            </a:r>
            <a:endParaRPr lang="en-US" sz="2800" dirty="0"/>
          </a:p>
        </p:txBody>
      </p:sp>
      <p:sp>
        <p:nvSpPr>
          <p:cNvPr id="7" name="Oval Callout 6"/>
          <p:cNvSpPr/>
          <p:nvPr/>
        </p:nvSpPr>
        <p:spPr>
          <a:xfrm>
            <a:off x="5257800" y="1295400"/>
            <a:ext cx="3124200" cy="1219200"/>
          </a:xfrm>
          <a:prstGeom prst="wedgeEllipseCallout">
            <a:avLst>
              <a:gd name="adj1" fmla="val -39491"/>
              <a:gd name="adj2" fmla="val 6202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638800" y="1524010"/>
            <a:ext cx="2667000" cy="646331"/>
          </a:xfrm>
          <a:prstGeom prst="rect">
            <a:avLst/>
          </a:prstGeom>
          <a:noFill/>
        </p:spPr>
        <p:txBody>
          <a:bodyPr wrap="square" rtlCol="0">
            <a:spAutoFit/>
          </a:bodyPr>
          <a:lstStyle/>
          <a:p>
            <a:r>
              <a:rPr lang="en-US" dirty="0" smtClean="0"/>
              <a:t>What you want for you</a:t>
            </a:r>
          </a:p>
          <a:p>
            <a:r>
              <a:rPr lang="en-US" dirty="0" smtClean="0"/>
              <a:t>What you want for others</a:t>
            </a:r>
            <a:endParaRPr lang="en-US" dirty="0"/>
          </a:p>
        </p:txBody>
      </p:sp>
      <p:sp>
        <p:nvSpPr>
          <p:cNvPr id="9" name="Oval Callout 8"/>
          <p:cNvSpPr/>
          <p:nvPr/>
        </p:nvSpPr>
        <p:spPr>
          <a:xfrm>
            <a:off x="6934200" y="2667000"/>
            <a:ext cx="2209800" cy="1752600"/>
          </a:xfrm>
          <a:prstGeom prst="wedgeEllipseCallout">
            <a:avLst>
              <a:gd name="adj1" fmla="val -68768"/>
              <a:gd name="adj2" fmla="val 546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086600" y="2895600"/>
            <a:ext cx="2057400" cy="1754327"/>
          </a:xfrm>
          <a:prstGeom prst="rect">
            <a:avLst/>
          </a:prstGeom>
          <a:noFill/>
        </p:spPr>
        <p:txBody>
          <a:bodyPr wrap="square" rtlCol="0">
            <a:spAutoFit/>
          </a:bodyPr>
          <a:lstStyle/>
          <a:p>
            <a:pPr algn="ctr"/>
            <a:r>
              <a:rPr lang="en-US" dirty="0" smtClean="0"/>
              <a:t>Blocking time for your business.</a:t>
            </a:r>
          </a:p>
          <a:p>
            <a:pPr algn="ctr"/>
            <a:r>
              <a:rPr lang="en-US" dirty="0" smtClean="0"/>
              <a:t>Learning skills, Learning products</a:t>
            </a:r>
          </a:p>
          <a:p>
            <a:pPr algn="ctr"/>
            <a:r>
              <a:rPr lang="en-US" dirty="0" smtClean="0"/>
              <a:t>Learning stories</a:t>
            </a:r>
          </a:p>
          <a:p>
            <a:pPr algn="ctr"/>
            <a:endParaRPr lang="en-US" dirty="0"/>
          </a:p>
        </p:txBody>
      </p:sp>
      <p:sp>
        <p:nvSpPr>
          <p:cNvPr id="11" name="Oval Callout 10"/>
          <p:cNvSpPr/>
          <p:nvPr/>
        </p:nvSpPr>
        <p:spPr>
          <a:xfrm>
            <a:off x="7315200" y="4419600"/>
            <a:ext cx="1600200" cy="1447800"/>
          </a:xfrm>
          <a:prstGeom prst="wedgeEllipseCallout">
            <a:avLst>
              <a:gd name="adj1" fmla="val -93782"/>
              <a:gd name="adj2" fmla="val -5441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391400" y="4800610"/>
            <a:ext cx="1752600" cy="646331"/>
          </a:xfrm>
          <a:prstGeom prst="rect">
            <a:avLst/>
          </a:prstGeom>
          <a:noFill/>
        </p:spPr>
        <p:txBody>
          <a:bodyPr wrap="square" rtlCol="0">
            <a:spAutoFit/>
          </a:bodyPr>
          <a:lstStyle/>
          <a:p>
            <a:r>
              <a:rPr lang="en-US" dirty="0" smtClean="0"/>
              <a:t>Creating your working folder</a:t>
            </a:r>
            <a:endParaRPr lang="en-US" dirty="0"/>
          </a:p>
        </p:txBody>
      </p:sp>
      <p:sp>
        <p:nvSpPr>
          <p:cNvPr id="14" name="Oval Callout 13"/>
          <p:cNvSpPr/>
          <p:nvPr/>
        </p:nvSpPr>
        <p:spPr>
          <a:xfrm>
            <a:off x="5334000" y="5334000"/>
            <a:ext cx="2362200" cy="1524000"/>
          </a:xfrm>
          <a:prstGeom prst="wedgeEllipseCallout">
            <a:avLst>
              <a:gd name="adj1" fmla="val -75544"/>
              <a:gd name="adj2" fmla="val -3962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638800" y="5562600"/>
            <a:ext cx="2286000" cy="1477328"/>
          </a:xfrm>
          <a:prstGeom prst="rect">
            <a:avLst/>
          </a:prstGeom>
          <a:noFill/>
        </p:spPr>
        <p:txBody>
          <a:bodyPr wrap="square" rtlCol="0">
            <a:spAutoFit/>
          </a:bodyPr>
          <a:lstStyle/>
          <a:p>
            <a:r>
              <a:rPr lang="en-US" dirty="0" smtClean="0"/>
              <a:t>Build relationships</a:t>
            </a:r>
          </a:p>
          <a:p>
            <a:r>
              <a:rPr lang="en-US" dirty="0" smtClean="0"/>
              <a:t>Invite to </a:t>
            </a:r>
            <a:r>
              <a:rPr lang="en-US" dirty="0" err="1" smtClean="0"/>
              <a:t>appts</a:t>
            </a:r>
            <a:r>
              <a:rPr lang="en-US" dirty="0" smtClean="0"/>
              <a:t>, events/webinars &amp; to review a” tool”.</a:t>
            </a:r>
          </a:p>
          <a:p>
            <a:endParaRPr lang="en-US" dirty="0"/>
          </a:p>
        </p:txBody>
      </p:sp>
      <p:sp>
        <p:nvSpPr>
          <p:cNvPr id="16" name="Oval Callout 15"/>
          <p:cNvSpPr/>
          <p:nvPr/>
        </p:nvSpPr>
        <p:spPr>
          <a:xfrm>
            <a:off x="1143000" y="5410200"/>
            <a:ext cx="2209800" cy="1219200"/>
          </a:xfrm>
          <a:prstGeom prst="wedgeEllipseCallout">
            <a:avLst>
              <a:gd name="adj1" fmla="val 68529"/>
              <a:gd name="adj2" fmla="val -5968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smtClean="0">
              <a:solidFill>
                <a:schemeClr val="tx1"/>
              </a:solidFill>
            </a:endParaRPr>
          </a:p>
          <a:p>
            <a:r>
              <a:rPr lang="en-US" dirty="0" smtClean="0">
                <a:solidFill>
                  <a:schemeClr val="tx1"/>
                </a:solidFill>
              </a:rPr>
              <a:t>Goal is education &amp; understanding </a:t>
            </a:r>
            <a:r>
              <a:rPr lang="en-US" dirty="0" smtClean="0"/>
              <a:t>&amp;           understanding</a:t>
            </a:r>
          </a:p>
        </p:txBody>
      </p:sp>
    </p:spTree>
    <p:extLst>
      <p:ext uri="{BB962C8B-B14F-4D97-AF65-F5344CB8AC3E}">
        <p14:creationId xmlns:p14="http://schemas.microsoft.com/office/powerpoint/2010/main" val="11492465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https://scontent-ord1-1.xx.fbcdn.net/hphotos-xat1/v/t1.0-9/11391181_10100122562267646_2753251587353817916_n.jpg?oh=0bbc74654f68e539965c665058ce1e7b&amp;oe=560A07A9"/>
          <p:cNvPicPr/>
          <p:nvPr/>
        </p:nvPicPr>
        <p:blipFill>
          <a:blip r:embed="rId2">
            <a:extLst>
              <a:ext uri="{28A0092B-C50C-407E-A947-70E740481C1C}">
                <a14:useLocalDpi xmlns:a14="http://schemas.microsoft.com/office/drawing/2010/main" val="0"/>
              </a:ext>
            </a:extLst>
          </a:blip>
          <a:srcRect/>
          <a:stretch>
            <a:fillRect/>
          </a:stretch>
        </p:blipFill>
        <p:spPr bwMode="auto">
          <a:xfrm>
            <a:off x="1463232" y="-1168033"/>
            <a:ext cx="5486400" cy="9771380"/>
          </a:xfrm>
          <a:prstGeom prst="rect">
            <a:avLst/>
          </a:prstGeom>
          <a:noFill/>
          <a:ln>
            <a:noFill/>
          </a:ln>
        </p:spPr>
      </p:pic>
    </p:spTree>
    <p:extLst>
      <p:ext uri="{BB962C8B-B14F-4D97-AF65-F5344CB8AC3E}">
        <p14:creationId xmlns:p14="http://schemas.microsoft.com/office/powerpoint/2010/main" val="666914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3015" b="13015"/>
          <a:stretch>
            <a:fillRect/>
          </a:stretch>
        </p:blipFill>
        <p:spPr>
          <a:xfrm>
            <a:off x="457200" y="2290009"/>
            <a:ext cx="8229600" cy="4175899"/>
          </a:xfrm>
        </p:spPr>
      </p:pic>
      <p:sp>
        <p:nvSpPr>
          <p:cNvPr id="3" name="Title 2"/>
          <p:cNvSpPr>
            <a:spLocks noGrp="1"/>
          </p:cNvSpPr>
          <p:nvPr>
            <p:ph type="title"/>
          </p:nvPr>
        </p:nvSpPr>
        <p:spPr>
          <a:xfrm>
            <a:off x="457200" y="511704"/>
            <a:ext cx="8229600" cy="1508891"/>
          </a:xfrm>
          <a:ln>
            <a:solidFill>
              <a:srgbClr val="0000FF"/>
            </a:solidFill>
          </a:ln>
        </p:spPr>
        <p:txBody>
          <a:bodyPr>
            <a:normAutofit fontScale="90000"/>
          </a:bodyPr>
          <a:lstStyle/>
          <a:p>
            <a:r>
              <a:rPr lang="en-US" sz="3600" dirty="0" smtClean="0"/>
              <a:t>Select 2 PV Generating Ideas to Qualify for Chairman’s Retreat in Palm Springs, California </a:t>
            </a:r>
            <a:br>
              <a:rPr lang="en-US" sz="3600" dirty="0" smtClean="0"/>
            </a:br>
            <a:r>
              <a:rPr lang="en-US" sz="3600" dirty="0" smtClean="0"/>
              <a:t>March 3 – 6, 2016</a:t>
            </a:r>
            <a:endParaRPr lang="en-US" sz="3600" dirty="0"/>
          </a:p>
        </p:txBody>
      </p:sp>
    </p:spTree>
    <p:extLst>
      <p:ext uri="{BB962C8B-B14F-4D97-AF65-F5344CB8AC3E}">
        <p14:creationId xmlns:p14="http://schemas.microsoft.com/office/powerpoint/2010/main" val="41973282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42945"/>
            <a:ext cx="6700229" cy="5676913"/>
          </a:xfrm>
        </p:spPr>
        <p:txBody>
          <a:bodyPr>
            <a:normAutofit lnSpcReduction="10000"/>
          </a:bodyPr>
          <a:lstStyle/>
          <a:p>
            <a:r>
              <a:rPr lang="en-US" dirty="0" smtClean="0">
                <a:solidFill>
                  <a:schemeClr val="tx1"/>
                </a:solidFill>
              </a:rPr>
              <a:t>Opportunities present themselves every day …Be present with people.. Be more interested in them than trying to make them interested in you.</a:t>
            </a:r>
          </a:p>
          <a:p>
            <a:r>
              <a:rPr lang="en-US" dirty="0" smtClean="0">
                <a:solidFill>
                  <a:schemeClr val="tx1"/>
                </a:solidFill>
              </a:rPr>
              <a:t>Most important skill she is learning – how to ask questions to avoid falling into a sales pitch.</a:t>
            </a:r>
          </a:p>
          <a:p>
            <a:r>
              <a:rPr lang="en-US" dirty="0" smtClean="0">
                <a:solidFill>
                  <a:schemeClr val="tx1"/>
                </a:solidFill>
              </a:rPr>
              <a:t>The more conversations she had with others , the easier contacts became… and the better results she got.. And  most important ..  Her confidence soared.</a:t>
            </a:r>
          </a:p>
          <a:p>
            <a:r>
              <a:rPr lang="en-US" dirty="0" smtClean="0">
                <a:solidFill>
                  <a:schemeClr val="tx1"/>
                </a:solidFill>
              </a:rPr>
              <a:t>Hobby mentality </a:t>
            </a:r>
            <a:r>
              <a:rPr lang="en-US" dirty="0" err="1" smtClean="0">
                <a:solidFill>
                  <a:schemeClr val="tx1"/>
                </a:solidFill>
              </a:rPr>
              <a:t>vs</a:t>
            </a:r>
            <a:r>
              <a:rPr lang="en-US" dirty="0" smtClean="0">
                <a:solidFill>
                  <a:schemeClr val="tx1"/>
                </a:solidFill>
              </a:rPr>
              <a:t> Career mentality  -- because of Shaklee, she was able to quit her full time job to work Shaklee full-time.</a:t>
            </a:r>
          </a:p>
          <a:p>
            <a:r>
              <a:rPr lang="en-US" dirty="0">
                <a:solidFill>
                  <a:schemeClr val="tx1"/>
                </a:solidFill>
              </a:rPr>
              <a:t>I started putting "Francine </a:t>
            </a:r>
            <a:r>
              <a:rPr lang="en-US" dirty="0" err="1">
                <a:solidFill>
                  <a:schemeClr val="tx1"/>
                </a:solidFill>
              </a:rPr>
              <a:t>Roling</a:t>
            </a:r>
            <a:r>
              <a:rPr lang="en-US" dirty="0">
                <a:solidFill>
                  <a:schemeClr val="tx1"/>
                </a:solidFill>
              </a:rPr>
              <a:t>, Shaklee Wellness Consultant...." at the bottom of all my emails</a:t>
            </a:r>
            <a:r>
              <a:rPr lang="en-US" dirty="0" smtClean="0">
                <a:solidFill>
                  <a:schemeClr val="tx1"/>
                </a:solidFill>
              </a:rPr>
              <a:t>.</a:t>
            </a:r>
          </a:p>
          <a:p>
            <a:r>
              <a:rPr lang="en-US" dirty="0" smtClean="0">
                <a:solidFill>
                  <a:schemeClr val="tx1"/>
                </a:solidFill>
              </a:rPr>
              <a:t>She learned we all need to “ walk the walk”.  We can’t tell others to do things we aren’t willing to do ourselves.</a:t>
            </a:r>
          </a:p>
          <a:p>
            <a:endParaRPr lang="en-US" dirty="0" smtClean="0">
              <a:solidFill>
                <a:schemeClr val="tx1"/>
              </a:solidFill>
            </a:endParaRPr>
          </a:p>
          <a:p>
            <a:r>
              <a:rPr lang="en-US" dirty="0" smtClean="0">
                <a:solidFill>
                  <a:schemeClr val="tx1"/>
                </a:solidFill>
              </a:rPr>
              <a:t>Satellite Dish installer story.</a:t>
            </a:r>
            <a:endParaRPr lang="en-US" dirty="0">
              <a:solidFill>
                <a:schemeClr val="tx1"/>
              </a:solidFill>
            </a:endParaRPr>
          </a:p>
        </p:txBody>
      </p:sp>
      <p:sp>
        <p:nvSpPr>
          <p:cNvPr id="3" name="Title 2"/>
          <p:cNvSpPr>
            <a:spLocks noGrp="1"/>
          </p:cNvSpPr>
          <p:nvPr>
            <p:ph type="title"/>
          </p:nvPr>
        </p:nvSpPr>
        <p:spPr>
          <a:xfrm>
            <a:off x="457200" y="238353"/>
            <a:ext cx="6700229" cy="546703"/>
          </a:xfrm>
          <a:ln>
            <a:solidFill>
              <a:schemeClr val="accent5">
                <a:lumMod val="50000"/>
              </a:schemeClr>
            </a:solidFill>
          </a:ln>
        </p:spPr>
        <p:txBody>
          <a:bodyPr>
            <a:noAutofit/>
          </a:bodyPr>
          <a:lstStyle/>
          <a:p>
            <a:r>
              <a:rPr lang="en-US" sz="3600" dirty="0" smtClean="0"/>
              <a:t>Francine </a:t>
            </a:r>
            <a:r>
              <a:rPr lang="en-US" sz="3600" dirty="0" err="1" smtClean="0"/>
              <a:t>Roling</a:t>
            </a:r>
            <a:r>
              <a:rPr lang="en-US" sz="3600" dirty="0" smtClean="0"/>
              <a:t> – New Director</a:t>
            </a:r>
            <a:endParaRPr lang="en-US" sz="3600" dirty="0"/>
          </a:p>
        </p:txBody>
      </p:sp>
      <p:pic>
        <p:nvPicPr>
          <p:cNvPr id="4" name="Picture 3"/>
          <p:cNvPicPr>
            <a:picLocks noChangeAspect="1"/>
          </p:cNvPicPr>
          <p:nvPr/>
        </p:nvPicPr>
        <p:blipFill>
          <a:blip r:embed="rId2"/>
          <a:stretch>
            <a:fillRect/>
          </a:stretch>
        </p:blipFill>
        <p:spPr>
          <a:xfrm rot="5400000">
            <a:off x="6872029" y="477884"/>
            <a:ext cx="2283198" cy="1712398"/>
          </a:xfrm>
          <a:prstGeom prst="rect">
            <a:avLst/>
          </a:prstGeom>
        </p:spPr>
      </p:pic>
    </p:spTree>
    <p:extLst>
      <p:ext uri="{BB962C8B-B14F-4D97-AF65-F5344CB8AC3E}">
        <p14:creationId xmlns:p14="http://schemas.microsoft.com/office/powerpoint/2010/main" val="20171941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1431" r="-21431"/>
          <a:stretch>
            <a:fillRect/>
          </a:stretch>
        </p:blipFill>
        <p:spPr>
          <a:xfrm>
            <a:off x="245555" y="365631"/>
            <a:ext cx="8686800" cy="6196495"/>
          </a:xfrm>
          <a:solidFill>
            <a:schemeClr val="bg1"/>
          </a:solidFill>
          <a:ln>
            <a:solidFill>
              <a:schemeClr val="accent2">
                <a:lumMod val="40000"/>
                <a:lumOff val="60000"/>
              </a:schemeClr>
            </a:solidFill>
          </a:ln>
        </p:spPr>
      </p:pic>
    </p:spTree>
    <p:extLst>
      <p:ext uri="{BB962C8B-B14F-4D97-AF65-F5344CB8AC3E}">
        <p14:creationId xmlns:p14="http://schemas.microsoft.com/office/powerpoint/2010/main" val="1928054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6689" y="348344"/>
            <a:ext cx="5881688" cy="1362075"/>
          </a:xfrm>
          <a:ln>
            <a:solidFill>
              <a:schemeClr val="accent5">
                <a:lumMod val="75000"/>
              </a:schemeClr>
            </a:solidFill>
          </a:ln>
        </p:spPr>
        <p:txBody>
          <a:bodyPr/>
          <a:lstStyle/>
          <a:p>
            <a:r>
              <a:rPr lang="en-US" sz="4400" dirty="0" smtClean="0"/>
              <a:t>100 Days to Amazing</a:t>
            </a:r>
            <a:br>
              <a:rPr lang="en-US" sz="4400" dirty="0" smtClean="0"/>
            </a:br>
            <a:r>
              <a:rPr lang="en-US" dirty="0" smtClean="0"/>
              <a:t>Fall Business Training 2015</a:t>
            </a:r>
            <a:endParaRPr lang="en-US" dirty="0"/>
          </a:p>
        </p:txBody>
      </p:sp>
      <p:sp>
        <p:nvSpPr>
          <p:cNvPr id="3" name="Text Placeholder 2"/>
          <p:cNvSpPr>
            <a:spLocks noGrp="1"/>
          </p:cNvSpPr>
          <p:nvPr>
            <p:ph type="body" idx="1"/>
          </p:nvPr>
        </p:nvSpPr>
        <p:spPr>
          <a:xfrm>
            <a:off x="492314" y="1710419"/>
            <a:ext cx="8208546" cy="1753461"/>
          </a:xfrm>
          <a:ln>
            <a:solidFill>
              <a:schemeClr val="accent5">
                <a:lumMod val="50000"/>
              </a:schemeClr>
            </a:solidFill>
          </a:ln>
        </p:spPr>
        <p:txBody>
          <a:bodyPr>
            <a:normAutofit/>
          </a:bodyPr>
          <a:lstStyle/>
          <a:p>
            <a:r>
              <a:rPr lang="en-US" sz="3200" dirty="0" smtClean="0">
                <a:solidFill>
                  <a:schemeClr val="tx1"/>
                </a:solidFill>
              </a:rPr>
              <a:t>						Session #7</a:t>
            </a:r>
          </a:p>
          <a:p>
            <a:r>
              <a:rPr lang="en-US" sz="3200" dirty="0" smtClean="0">
                <a:solidFill>
                  <a:schemeClr val="tx1"/>
                </a:solidFill>
              </a:rPr>
              <a:t>				Prospecting in the Community</a:t>
            </a:r>
          </a:p>
        </p:txBody>
      </p:sp>
      <p:pic>
        <p:nvPicPr>
          <p:cNvPr id="5" name="Picture 4" descr="Lisa Anderson 2013.jpg"/>
          <p:cNvPicPr>
            <a:picLocks noChangeAspect="1"/>
          </p:cNvPicPr>
          <p:nvPr/>
        </p:nvPicPr>
        <p:blipFill>
          <a:blip r:embed="rId3" cstate="print"/>
          <a:stretch>
            <a:fillRect/>
          </a:stretch>
        </p:blipFill>
        <p:spPr>
          <a:xfrm>
            <a:off x="7388381" y="4628038"/>
            <a:ext cx="1312479" cy="1948655"/>
          </a:xfrm>
          <a:prstGeom prst="rect">
            <a:avLst/>
          </a:prstGeom>
        </p:spPr>
      </p:pic>
      <p:sp>
        <p:nvSpPr>
          <p:cNvPr id="7" name="TextBox 6"/>
          <p:cNvSpPr txBox="1"/>
          <p:nvPr/>
        </p:nvSpPr>
        <p:spPr>
          <a:xfrm>
            <a:off x="6966096" y="3624708"/>
            <a:ext cx="2057663" cy="923330"/>
          </a:xfrm>
          <a:prstGeom prst="rect">
            <a:avLst/>
          </a:prstGeom>
          <a:noFill/>
        </p:spPr>
        <p:txBody>
          <a:bodyPr wrap="square" rtlCol="0">
            <a:spAutoFit/>
          </a:bodyPr>
          <a:lstStyle/>
          <a:p>
            <a:pPr algn="ctr"/>
            <a:r>
              <a:rPr lang="en-US" dirty="0" smtClean="0"/>
              <a:t>Senior Executive Coordinator 		Lisa Anderson</a:t>
            </a:r>
            <a:endParaRPr lang="en-US" dirty="0"/>
          </a:p>
        </p:txBody>
      </p:sp>
      <p:pic>
        <p:nvPicPr>
          <p:cNvPr id="9" name="Picture 8" descr="Jo Coogan.jpg"/>
          <p:cNvPicPr>
            <a:picLocks noChangeAspect="1"/>
          </p:cNvPicPr>
          <p:nvPr/>
        </p:nvPicPr>
        <p:blipFill>
          <a:blip r:embed="rId4" cstate="print"/>
          <a:stretch>
            <a:fillRect/>
          </a:stretch>
        </p:blipFill>
        <p:spPr>
          <a:xfrm>
            <a:off x="370396" y="4951193"/>
            <a:ext cx="1342381" cy="1625491"/>
          </a:xfrm>
          <a:prstGeom prst="rect">
            <a:avLst/>
          </a:prstGeom>
        </p:spPr>
      </p:pic>
      <p:pic>
        <p:nvPicPr>
          <p:cNvPr id="10" name="Picture 9" descr="barb 2010 anaheim.jpg"/>
          <p:cNvPicPr>
            <a:picLocks noChangeAspect="1"/>
          </p:cNvPicPr>
          <p:nvPr/>
        </p:nvPicPr>
        <p:blipFill>
          <a:blip r:embed="rId5" cstate="print"/>
          <a:stretch>
            <a:fillRect/>
          </a:stretch>
        </p:blipFill>
        <p:spPr>
          <a:xfrm>
            <a:off x="1961920" y="4951193"/>
            <a:ext cx="1394304" cy="1419352"/>
          </a:xfrm>
          <a:prstGeom prst="rect">
            <a:avLst/>
          </a:prstGeom>
        </p:spPr>
      </p:pic>
      <p:sp>
        <p:nvSpPr>
          <p:cNvPr id="4" name="TextBox 3"/>
          <p:cNvSpPr txBox="1"/>
          <p:nvPr/>
        </p:nvSpPr>
        <p:spPr>
          <a:xfrm>
            <a:off x="370396" y="4224872"/>
            <a:ext cx="2780912" cy="646331"/>
          </a:xfrm>
          <a:prstGeom prst="rect">
            <a:avLst/>
          </a:prstGeom>
          <a:noFill/>
        </p:spPr>
        <p:txBody>
          <a:bodyPr wrap="square" rtlCol="0">
            <a:spAutoFit/>
          </a:bodyPr>
          <a:lstStyle/>
          <a:p>
            <a:r>
              <a:rPr lang="en-US" dirty="0"/>
              <a:t>Master Coordinators            Jo Coogan  &amp; Barb </a:t>
            </a:r>
            <a:r>
              <a:rPr lang="en-US" dirty="0" err="1"/>
              <a:t>Lagoni</a:t>
            </a:r>
            <a:endParaRPr lang="en-US" dirty="0"/>
          </a:p>
        </p:txBody>
      </p:sp>
      <p:sp>
        <p:nvSpPr>
          <p:cNvPr id="14" name="Rectangle 13"/>
          <p:cNvSpPr/>
          <p:nvPr/>
        </p:nvSpPr>
        <p:spPr>
          <a:xfrm>
            <a:off x="5339400" y="3473874"/>
            <a:ext cx="1894999" cy="923330"/>
          </a:xfrm>
          <a:prstGeom prst="rect">
            <a:avLst/>
          </a:prstGeom>
        </p:spPr>
        <p:txBody>
          <a:bodyPr wrap="square">
            <a:spAutoFit/>
          </a:bodyPr>
          <a:lstStyle/>
          <a:p>
            <a:pPr algn="ctr"/>
            <a:r>
              <a:rPr lang="en-US" dirty="0" smtClean="0"/>
              <a:t> Senior Executive Coordinator Harper Guerra</a:t>
            </a:r>
            <a:endParaRPr lang="en-US" dirty="0"/>
          </a:p>
        </p:txBody>
      </p:sp>
      <p:sp>
        <p:nvSpPr>
          <p:cNvPr id="6" name="TextBox 5"/>
          <p:cNvSpPr txBox="1"/>
          <p:nvPr/>
        </p:nvSpPr>
        <p:spPr>
          <a:xfrm>
            <a:off x="3356224" y="3685463"/>
            <a:ext cx="1983176" cy="923330"/>
          </a:xfrm>
          <a:prstGeom prst="rect">
            <a:avLst/>
          </a:prstGeom>
          <a:noFill/>
        </p:spPr>
        <p:txBody>
          <a:bodyPr wrap="square" rtlCol="0">
            <a:spAutoFit/>
          </a:bodyPr>
          <a:lstStyle/>
          <a:p>
            <a:pPr algn="ctr"/>
            <a:r>
              <a:rPr lang="en-US" dirty="0" smtClean="0"/>
              <a:t>Executive Coordinator</a:t>
            </a:r>
          </a:p>
          <a:p>
            <a:pPr algn="ctr"/>
            <a:r>
              <a:rPr lang="en-US" dirty="0" smtClean="0"/>
              <a:t>Ashley McDonald</a:t>
            </a:r>
            <a:endParaRPr lang="en-US" dirty="0"/>
          </a:p>
        </p:txBody>
      </p:sp>
      <p:pic>
        <p:nvPicPr>
          <p:cNvPr id="15" name="Picture 14" descr="hannah and allan sharapan.jpg"/>
          <p:cNvPicPr>
            <a:picLocks noChangeAspect="1"/>
          </p:cNvPicPr>
          <p:nvPr/>
        </p:nvPicPr>
        <p:blipFill>
          <a:blip r:embed="rId6" cstate="print"/>
          <a:stretch>
            <a:fillRect/>
          </a:stretch>
        </p:blipFill>
        <p:spPr>
          <a:xfrm>
            <a:off x="5717120" y="4703219"/>
            <a:ext cx="1248976" cy="1873464"/>
          </a:xfrm>
          <a:prstGeom prst="rect">
            <a:avLst/>
          </a:prstGeom>
        </p:spPr>
      </p:pic>
      <p:pic>
        <p:nvPicPr>
          <p:cNvPr id="8" name="Picture 7"/>
          <p:cNvPicPr>
            <a:picLocks noChangeAspect="1"/>
          </p:cNvPicPr>
          <p:nvPr/>
        </p:nvPicPr>
        <p:blipFill>
          <a:blip r:embed="rId7"/>
          <a:stretch>
            <a:fillRect/>
          </a:stretch>
        </p:blipFill>
        <p:spPr>
          <a:xfrm>
            <a:off x="3732638" y="4772084"/>
            <a:ext cx="1380802" cy="2004162"/>
          </a:xfrm>
          <a:prstGeom prst="rect">
            <a:avLst/>
          </a:prstGeom>
        </p:spPr>
      </p:pic>
    </p:spTree>
    <p:custDataLst>
      <p:tags r:id="rId1"/>
    </p:custDataLst>
    <p:extLst>
      <p:ext uri="{BB962C8B-B14F-4D97-AF65-F5344CB8AC3E}">
        <p14:creationId xmlns:p14="http://schemas.microsoft.com/office/powerpoint/2010/main" val="14631952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308578"/>
            <a:ext cx="8229600" cy="5549422"/>
          </a:xfrm>
        </p:spPr>
        <p:txBody>
          <a:bodyPr>
            <a:normAutofit/>
          </a:bodyPr>
          <a:lstStyle/>
          <a:p>
            <a:pPr marL="0" indent="0">
              <a:buNone/>
            </a:pPr>
            <a:r>
              <a:rPr lang="en-US" sz="2400" dirty="0" smtClean="0"/>
              <a:t>***</a:t>
            </a:r>
            <a:r>
              <a:rPr lang="en-US" sz="2400" b="1" dirty="0" smtClean="0">
                <a:solidFill>
                  <a:schemeClr val="tx1"/>
                </a:solidFill>
              </a:rPr>
              <a:t>* Qualify for Chairman’s Retreat</a:t>
            </a:r>
          </a:p>
          <a:p>
            <a:pPr lvl="1"/>
            <a:r>
              <a:rPr lang="en-US" sz="2000" dirty="0" smtClean="0">
                <a:solidFill>
                  <a:schemeClr val="tx1"/>
                </a:solidFill>
              </a:rPr>
              <a:t>By now you have  either attended Cleveland Conference or registered for the Orlando 2016 Conference  </a:t>
            </a:r>
          </a:p>
          <a:p>
            <a:pPr lvl="1"/>
            <a:r>
              <a:rPr lang="en-US" sz="2000" dirty="0" smtClean="0">
                <a:solidFill>
                  <a:schemeClr val="tx1"/>
                </a:solidFill>
              </a:rPr>
              <a:t>And became a Director by September</a:t>
            </a:r>
            <a:r>
              <a:rPr lang="en-US" sz="2000" dirty="0" smtClean="0"/>
              <a:t>						</a:t>
            </a:r>
            <a:r>
              <a:rPr lang="en-US" sz="2000" dirty="0" err="1" smtClean="0"/>
              <a:t>lisa</a:t>
            </a:r>
            <a:endParaRPr lang="en-US" sz="2000" dirty="0" smtClean="0"/>
          </a:p>
          <a:p>
            <a:pPr marL="0" lvl="1" indent="457200"/>
            <a:r>
              <a:rPr lang="en-US" sz="2400" dirty="0" smtClean="0">
                <a:solidFill>
                  <a:schemeClr val="tx1"/>
                </a:solidFill>
              </a:rPr>
              <a:t>Next –</a:t>
            </a:r>
            <a:r>
              <a:rPr lang="en-US" sz="2400" dirty="0" smtClean="0"/>
              <a:t> </a:t>
            </a:r>
            <a:r>
              <a:rPr lang="en-US" sz="2400" b="1" dirty="0" smtClean="0">
                <a:solidFill>
                  <a:schemeClr val="tx1"/>
                </a:solidFill>
              </a:rPr>
              <a:t>Generate 10,000 Personal PV PLUS PV from any new 	Directors appointed between August and December 2015</a:t>
            </a:r>
          </a:p>
          <a:p>
            <a:pPr marL="115888" lvl="1" indent="0">
              <a:buNone/>
            </a:pPr>
            <a:r>
              <a:rPr lang="en-US" sz="2400" b="1" dirty="0" smtClean="0">
                <a:solidFill>
                  <a:srgbClr val="FF0000"/>
                </a:solidFill>
              </a:rPr>
              <a:t>Need a plan—</a:t>
            </a:r>
            <a:r>
              <a:rPr lang="en-US" sz="2400" dirty="0" smtClean="0"/>
              <a:t>		</a:t>
            </a:r>
          </a:p>
          <a:p>
            <a:pPr marL="115888" lvl="1" indent="0">
              <a:buNone/>
            </a:pPr>
            <a:r>
              <a:rPr lang="en-US" sz="2400" dirty="0" smtClean="0"/>
              <a:t>	</a:t>
            </a:r>
            <a:r>
              <a:rPr lang="en-US" sz="2400" b="1" u="sng" dirty="0" smtClean="0">
                <a:solidFill>
                  <a:schemeClr val="tx1"/>
                </a:solidFill>
              </a:rPr>
              <a:t>To create 2000 ADDITIONAL PV a month for 5 months</a:t>
            </a:r>
          </a:p>
          <a:p>
            <a:pPr marL="458788" lvl="1" indent="-342900">
              <a:buFont typeface="Arial"/>
              <a:buChar char="•"/>
            </a:pPr>
            <a:r>
              <a:rPr lang="en-US" sz="2400" dirty="0" smtClean="0">
                <a:solidFill>
                  <a:schemeClr val="tx1"/>
                </a:solidFill>
              </a:rPr>
              <a:t>Develop 1 New Director   							 =   2000 PV/ month</a:t>
            </a:r>
          </a:p>
          <a:p>
            <a:pPr marL="458788" lvl="1" indent="-342900">
              <a:buFont typeface="Arial"/>
              <a:buChar char="•"/>
            </a:pPr>
            <a:r>
              <a:rPr lang="en-US" sz="2400" dirty="0" smtClean="0">
                <a:solidFill>
                  <a:schemeClr val="tx1"/>
                </a:solidFill>
              </a:rPr>
              <a:t>Develop 2 New Associates ( 1000 each) = 2000 PV/ month</a:t>
            </a:r>
          </a:p>
          <a:p>
            <a:pPr marL="458788" lvl="1" indent="-342900">
              <a:buFont typeface="Arial"/>
              <a:buChar char="•"/>
            </a:pPr>
            <a:r>
              <a:rPr lang="en-US" sz="2400" dirty="0" smtClean="0">
                <a:solidFill>
                  <a:schemeClr val="tx1"/>
                </a:solidFill>
              </a:rPr>
              <a:t>Develop 1000 new PV among current customers </a:t>
            </a:r>
          </a:p>
          <a:p>
            <a:pPr marL="458788" lvl="1" indent="-342900">
              <a:buFont typeface="Arial"/>
              <a:buChar char="•"/>
            </a:pPr>
            <a:r>
              <a:rPr lang="en-US" sz="2400" dirty="0" smtClean="0">
                <a:solidFill>
                  <a:schemeClr val="tx1"/>
                </a:solidFill>
              </a:rPr>
              <a:t>Develop 1000 new PV with new customers</a:t>
            </a:r>
            <a:endParaRPr lang="en-US" sz="2400" dirty="0">
              <a:solidFill>
                <a:schemeClr val="tx1"/>
              </a:solidFill>
            </a:endParaRPr>
          </a:p>
        </p:txBody>
      </p:sp>
      <p:sp>
        <p:nvSpPr>
          <p:cNvPr id="5" name="Title 4"/>
          <p:cNvSpPr>
            <a:spLocks noGrp="1"/>
          </p:cNvSpPr>
          <p:nvPr>
            <p:ph type="title"/>
          </p:nvPr>
        </p:nvSpPr>
        <p:spPr>
          <a:xfrm>
            <a:off x="457200" y="313455"/>
            <a:ext cx="8229600" cy="667978"/>
          </a:xfrm>
          <a:ln>
            <a:solidFill>
              <a:schemeClr val="accent5">
                <a:lumMod val="50000"/>
              </a:schemeClr>
            </a:solidFill>
          </a:ln>
        </p:spPr>
        <p:txBody>
          <a:bodyPr>
            <a:normAutofit/>
          </a:bodyPr>
          <a:lstStyle/>
          <a:p>
            <a:r>
              <a:rPr lang="en-US" sz="3200" dirty="0" smtClean="0"/>
              <a:t>October Strategies for </a:t>
            </a:r>
            <a:r>
              <a:rPr lang="en-US" sz="3200" i="1" dirty="0" smtClean="0"/>
              <a:t>AMAZING </a:t>
            </a:r>
            <a:r>
              <a:rPr lang="en-US" sz="3200" dirty="0" smtClean="0"/>
              <a:t>Growth</a:t>
            </a:r>
            <a:endParaRPr lang="en-US" sz="3200" dirty="0"/>
          </a:p>
        </p:txBody>
      </p:sp>
      <p:sp>
        <p:nvSpPr>
          <p:cNvPr id="7" name="Right Brace 6"/>
          <p:cNvSpPr/>
          <p:nvPr/>
        </p:nvSpPr>
        <p:spPr>
          <a:xfrm>
            <a:off x="6916922" y="5340147"/>
            <a:ext cx="519491" cy="904457"/>
          </a:xfrm>
          <a:prstGeom prst="rightBrace">
            <a:avLst>
              <a:gd name="adj1" fmla="val 0"/>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7613446" y="5549793"/>
            <a:ext cx="1256377" cy="461665"/>
          </a:xfrm>
          <a:prstGeom prst="rect">
            <a:avLst/>
          </a:prstGeom>
          <a:noFill/>
        </p:spPr>
        <p:txBody>
          <a:bodyPr wrap="square" rtlCol="0">
            <a:spAutoFit/>
          </a:bodyPr>
          <a:lstStyle/>
          <a:p>
            <a:r>
              <a:rPr lang="en-US" sz="2400" dirty="0" smtClean="0"/>
              <a:t>2000 PV</a:t>
            </a:r>
            <a:endParaRPr lang="en-US" sz="2400" dirty="0"/>
          </a:p>
        </p:txBody>
      </p:sp>
    </p:spTree>
    <p:extLst>
      <p:ext uri="{BB962C8B-B14F-4D97-AF65-F5344CB8AC3E}">
        <p14:creationId xmlns:p14="http://schemas.microsoft.com/office/powerpoint/2010/main" val="12365015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77990"/>
            <a:ext cx="5795930" cy="4548184"/>
          </a:xfrm>
        </p:spPr>
        <p:txBody>
          <a:bodyPr>
            <a:normAutofit lnSpcReduction="10000"/>
          </a:bodyPr>
          <a:lstStyle/>
          <a:p>
            <a:pPr marL="0" indent="0">
              <a:buNone/>
            </a:pPr>
            <a:r>
              <a:rPr lang="en-US" sz="2400" b="1" dirty="0" smtClean="0">
                <a:solidFill>
                  <a:schemeClr val="tx1"/>
                </a:solidFill>
              </a:rPr>
              <a:t>Tier </a:t>
            </a:r>
            <a:r>
              <a:rPr lang="en-US" sz="2400" b="1" dirty="0">
                <a:solidFill>
                  <a:schemeClr val="tx1"/>
                </a:solidFill>
              </a:rPr>
              <a:t>1 Increase </a:t>
            </a:r>
            <a:endParaRPr lang="en-US" sz="2400" b="1" dirty="0" smtClean="0">
              <a:solidFill>
                <a:schemeClr val="tx1"/>
              </a:solidFill>
            </a:endParaRPr>
          </a:p>
          <a:p>
            <a:pPr marL="0" indent="0">
              <a:buNone/>
            </a:pPr>
            <a:r>
              <a:rPr lang="en-US" sz="2400" dirty="0" smtClean="0">
                <a:solidFill>
                  <a:schemeClr val="tx1"/>
                </a:solidFill>
              </a:rPr>
              <a:t>PGV </a:t>
            </a:r>
            <a:r>
              <a:rPr lang="en-US" sz="2400" dirty="0">
                <a:solidFill>
                  <a:schemeClr val="tx1"/>
                </a:solidFill>
              </a:rPr>
              <a:t>“PLUS” by 5000 </a:t>
            </a:r>
            <a:r>
              <a:rPr lang="en-US" sz="2400" dirty="0" err="1">
                <a:solidFill>
                  <a:schemeClr val="tx1"/>
                </a:solidFill>
              </a:rPr>
              <a:t>iPad</a:t>
            </a:r>
            <a:r>
              <a:rPr lang="en-US" sz="2400" dirty="0">
                <a:solidFill>
                  <a:schemeClr val="tx1"/>
                </a:solidFill>
              </a:rPr>
              <a:t>® </a:t>
            </a:r>
            <a:r>
              <a:rPr lang="en-US" sz="2400" dirty="0" smtClean="0">
                <a:solidFill>
                  <a:schemeClr val="tx1"/>
                </a:solidFill>
              </a:rPr>
              <a:t>Mini</a:t>
            </a:r>
          </a:p>
          <a:p>
            <a:pPr marL="0" indent="0">
              <a:buNone/>
            </a:pPr>
            <a:r>
              <a:rPr lang="en-US" sz="2400" b="1" dirty="0" smtClean="0">
                <a:solidFill>
                  <a:schemeClr val="tx1"/>
                </a:solidFill>
              </a:rPr>
              <a:t> </a:t>
            </a:r>
            <a:r>
              <a:rPr lang="en-US" sz="2400" b="1" dirty="0">
                <a:solidFill>
                  <a:schemeClr val="tx1"/>
                </a:solidFill>
              </a:rPr>
              <a:t>Tier 2 </a:t>
            </a:r>
            <a:endParaRPr lang="en-US" sz="2400" b="1" dirty="0" smtClean="0">
              <a:solidFill>
                <a:schemeClr val="tx1"/>
              </a:solidFill>
            </a:endParaRPr>
          </a:p>
          <a:p>
            <a:pPr marL="0" indent="0">
              <a:buNone/>
            </a:pPr>
            <a:r>
              <a:rPr lang="en-US" sz="2400" dirty="0" smtClean="0">
                <a:solidFill>
                  <a:schemeClr val="tx1"/>
                </a:solidFill>
              </a:rPr>
              <a:t>Increase </a:t>
            </a:r>
            <a:r>
              <a:rPr lang="en-US" sz="2400" dirty="0">
                <a:solidFill>
                  <a:schemeClr val="tx1"/>
                </a:solidFill>
              </a:rPr>
              <a:t>PGV “PLUS” by 7500 $750 Orlando </a:t>
            </a:r>
            <a:r>
              <a:rPr lang="en-US" sz="2400" dirty="0" smtClean="0">
                <a:solidFill>
                  <a:schemeClr val="tx1"/>
                </a:solidFill>
              </a:rPr>
              <a:t>	Marriott </a:t>
            </a:r>
            <a:r>
              <a:rPr lang="en-US" sz="2400" dirty="0">
                <a:solidFill>
                  <a:schemeClr val="tx1"/>
                </a:solidFill>
              </a:rPr>
              <a:t>Credit </a:t>
            </a:r>
            <a:r>
              <a:rPr lang="en-US" sz="2400" dirty="0" smtClean="0">
                <a:solidFill>
                  <a:schemeClr val="tx1"/>
                </a:solidFill>
              </a:rPr>
              <a:t>Voucher</a:t>
            </a:r>
          </a:p>
          <a:p>
            <a:pPr marL="0" indent="0">
              <a:buNone/>
            </a:pPr>
            <a:r>
              <a:rPr lang="en-US" sz="2400" b="1" dirty="0" smtClean="0">
                <a:solidFill>
                  <a:schemeClr val="tx1"/>
                </a:solidFill>
              </a:rPr>
              <a:t>Tier 3</a:t>
            </a:r>
          </a:p>
          <a:p>
            <a:pPr marL="0" indent="0">
              <a:buNone/>
            </a:pPr>
            <a:r>
              <a:rPr lang="en-US" sz="2400" dirty="0" smtClean="0">
                <a:solidFill>
                  <a:schemeClr val="tx1"/>
                </a:solidFill>
              </a:rPr>
              <a:t>Increase </a:t>
            </a:r>
            <a:r>
              <a:rPr lang="en-US" sz="2400" dirty="0">
                <a:solidFill>
                  <a:schemeClr val="tx1"/>
                </a:solidFill>
              </a:rPr>
              <a:t>PGV “PLUS” by 10,000 Chairman's </a:t>
            </a:r>
            <a:r>
              <a:rPr lang="en-US" sz="2400" dirty="0" smtClean="0">
                <a:solidFill>
                  <a:schemeClr val="tx1"/>
                </a:solidFill>
              </a:rPr>
              <a:t>	Retreat </a:t>
            </a:r>
            <a:r>
              <a:rPr lang="en-US" sz="2400" dirty="0">
                <a:solidFill>
                  <a:schemeClr val="tx1"/>
                </a:solidFill>
              </a:rPr>
              <a:t>for </a:t>
            </a:r>
            <a:r>
              <a:rPr lang="en-US" sz="2400" dirty="0" smtClean="0">
                <a:solidFill>
                  <a:schemeClr val="tx1"/>
                </a:solidFill>
              </a:rPr>
              <a:t>One</a:t>
            </a:r>
          </a:p>
          <a:p>
            <a:pPr marL="0" indent="0">
              <a:buNone/>
            </a:pPr>
            <a:r>
              <a:rPr lang="en-US" sz="2400" b="1" dirty="0" smtClean="0">
                <a:solidFill>
                  <a:schemeClr val="tx1"/>
                </a:solidFill>
              </a:rPr>
              <a:t>Tier 4</a:t>
            </a:r>
          </a:p>
          <a:p>
            <a:pPr marL="0" indent="0">
              <a:buNone/>
            </a:pPr>
            <a:r>
              <a:rPr lang="en-US" sz="2400" dirty="0" smtClean="0">
                <a:solidFill>
                  <a:schemeClr val="tx1"/>
                </a:solidFill>
              </a:rPr>
              <a:t> </a:t>
            </a:r>
            <a:r>
              <a:rPr lang="en-US" sz="2400" dirty="0">
                <a:solidFill>
                  <a:schemeClr val="tx1"/>
                </a:solidFill>
              </a:rPr>
              <a:t>Increase PGV “PLUS” by 20,000 Chairman's </a:t>
            </a:r>
            <a:r>
              <a:rPr lang="en-US" sz="2400" dirty="0" smtClean="0">
                <a:solidFill>
                  <a:schemeClr val="tx1"/>
                </a:solidFill>
              </a:rPr>
              <a:t>	Retreat </a:t>
            </a:r>
            <a:r>
              <a:rPr lang="en-US" sz="2400" dirty="0">
                <a:solidFill>
                  <a:schemeClr val="tx1"/>
                </a:solidFill>
              </a:rPr>
              <a:t>for </a:t>
            </a:r>
            <a:r>
              <a:rPr lang="en-US" sz="2400" dirty="0" smtClean="0">
                <a:solidFill>
                  <a:schemeClr val="tx1"/>
                </a:solidFill>
              </a:rPr>
              <a:t>Two			</a:t>
            </a:r>
            <a:r>
              <a:rPr lang="en-US" sz="2400" dirty="0" err="1" smtClean="0"/>
              <a:t>lisa</a:t>
            </a:r>
            <a:endParaRPr lang="en-US" sz="2400" dirty="0"/>
          </a:p>
        </p:txBody>
      </p:sp>
      <p:sp>
        <p:nvSpPr>
          <p:cNvPr id="3" name="Title 2"/>
          <p:cNvSpPr>
            <a:spLocks noGrp="1"/>
          </p:cNvSpPr>
          <p:nvPr>
            <p:ph type="title"/>
          </p:nvPr>
        </p:nvSpPr>
        <p:spPr>
          <a:xfrm>
            <a:off x="457201" y="197992"/>
            <a:ext cx="4891630" cy="1143000"/>
          </a:xfrm>
          <a:ln>
            <a:solidFill>
              <a:schemeClr val="accent5">
                <a:lumMod val="50000"/>
              </a:schemeClr>
            </a:solidFill>
          </a:ln>
        </p:spPr>
        <p:txBody>
          <a:bodyPr>
            <a:normAutofit fontScale="90000"/>
          </a:bodyPr>
          <a:lstStyle/>
          <a:p>
            <a:pPr algn="l"/>
            <a:r>
              <a:rPr lang="en-US" sz="3600" b="1" dirty="0" smtClean="0"/>
              <a:t>Chairman’s Retreat and 			Tier</a:t>
            </a:r>
            <a:r>
              <a:rPr lang="en-US" sz="3600" dirty="0" smtClean="0"/>
              <a:t> </a:t>
            </a:r>
            <a:r>
              <a:rPr lang="en-US" sz="3600" b="1" dirty="0"/>
              <a:t>Milestone</a:t>
            </a:r>
            <a:r>
              <a:rPr lang="en-US" sz="3600" dirty="0"/>
              <a:t> </a:t>
            </a:r>
            <a:r>
              <a:rPr lang="en-US" sz="3600" b="1" dirty="0" smtClean="0"/>
              <a:t>Rewards</a:t>
            </a:r>
            <a:endParaRPr lang="en-US" sz="3600" dirty="0"/>
          </a:p>
        </p:txBody>
      </p:sp>
      <p:pic>
        <p:nvPicPr>
          <p:cNvPr id="4" name="Picture 3"/>
          <p:cNvPicPr>
            <a:picLocks noChangeAspect="1"/>
          </p:cNvPicPr>
          <p:nvPr/>
        </p:nvPicPr>
        <p:blipFill>
          <a:blip r:embed="rId2"/>
          <a:stretch>
            <a:fillRect/>
          </a:stretch>
        </p:blipFill>
        <p:spPr>
          <a:xfrm>
            <a:off x="5348831" y="197992"/>
            <a:ext cx="3617196" cy="2419161"/>
          </a:xfrm>
          <a:prstGeom prst="rect">
            <a:avLst/>
          </a:prstGeom>
          <a:ln>
            <a:solidFill>
              <a:schemeClr val="accent5">
                <a:lumMod val="75000"/>
              </a:schemeClr>
            </a:solidFill>
          </a:ln>
        </p:spPr>
      </p:pic>
    </p:spTree>
    <p:extLst>
      <p:ext uri="{BB962C8B-B14F-4D97-AF65-F5344CB8AC3E}">
        <p14:creationId xmlns:p14="http://schemas.microsoft.com/office/powerpoint/2010/main" val="361461990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29170</TotalTime>
  <Words>2100</Words>
  <Application>Microsoft Office PowerPoint</Application>
  <PresentationFormat>On-screen Show (4:3)</PresentationFormat>
  <Paragraphs>311</Paragraphs>
  <Slides>37</Slides>
  <Notes>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Monday Wellness Webinars </vt:lpstr>
      <vt:lpstr>FaceBook Post of the Week Chrystal Hubbard New Director in 6 Weeks</vt:lpstr>
      <vt:lpstr>  1000 PV on Allergy Collections</vt:lpstr>
      <vt:lpstr>Select 2 PV Generating Ideas to Qualify for Chairman’s Retreat in Palm Springs, California  March 3 – 6, 2016</vt:lpstr>
      <vt:lpstr>Francine Roling – New Director</vt:lpstr>
      <vt:lpstr>PowerPoint Presentation</vt:lpstr>
      <vt:lpstr>100 Days to Amazing Fall Business Training 2015</vt:lpstr>
      <vt:lpstr>October Strategies for AMAZING Growth</vt:lpstr>
      <vt:lpstr>Chairman’s Retreat and    Tier Milestone Rewards</vt:lpstr>
      <vt:lpstr>Objectives for Session # 7 – Prospecting in the Community</vt:lpstr>
      <vt:lpstr>Special Guest Executive Coordinator  Ashley McDonald</vt:lpstr>
      <vt:lpstr>Look to Make a Connection</vt:lpstr>
      <vt:lpstr>Make Life Shake at the Coffee Shop </vt:lpstr>
      <vt:lpstr>Using the Shaklee Product Guide …</vt:lpstr>
      <vt:lpstr>Product Guide Presentation Continued</vt:lpstr>
      <vt:lpstr>It’s About Permission Marketing </vt:lpstr>
      <vt:lpstr>PowerPoint Presentation</vt:lpstr>
      <vt:lpstr>Networking in the Community</vt:lpstr>
      <vt:lpstr>Just be Real!  Relationship is Everything!</vt:lpstr>
      <vt:lpstr>What Works</vt:lpstr>
      <vt:lpstr>What To Say When Someone Asks… What Do You Do?</vt:lpstr>
      <vt:lpstr>PowerPoint Presentation</vt:lpstr>
      <vt:lpstr>PowerPoint Presentation</vt:lpstr>
      <vt:lpstr>What do you do?      Keep it simple</vt:lpstr>
      <vt:lpstr>PowerPoint Presentation</vt:lpstr>
      <vt:lpstr>PowerPoint Presentation</vt:lpstr>
      <vt:lpstr>PowerPoint Presentation</vt:lpstr>
      <vt:lpstr>PowerPoint Presentation</vt:lpstr>
      <vt:lpstr>From Roger Barnett</vt:lpstr>
      <vt:lpstr>Action Steps for Session #7 Prospecting in the Community</vt:lpstr>
      <vt:lpstr>Coming Up  October 2015 Training Topics</vt:lpstr>
      <vt:lpstr>Free Membership Options</vt:lpstr>
      <vt:lpstr>6 Free Shipping Deals    .. Good until Nov 20</vt:lpstr>
      <vt:lpstr>Free Shipping AND Free Membership Options</vt:lpstr>
      <vt:lpstr>$10 Deals— With the Purchase of  these 3 Collections ( all can be customized with flavor of shake and Vitalizer options)</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Track to Coordinator Fall 2015</dc:title>
  <dc:creator>Barbara Lagoni</dc:creator>
  <cp:lastModifiedBy> </cp:lastModifiedBy>
  <cp:revision>276</cp:revision>
  <cp:lastPrinted>2015-09-03T18:41:29Z</cp:lastPrinted>
  <dcterms:created xsi:type="dcterms:W3CDTF">2015-07-16T02:03:17Z</dcterms:created>
  <dcterms:modified xsi:type="dcterms:W3CDTF">2015-10-08T15:14:06Z</dcterms:modified>
</cp:coreProperties>
</file>