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handoutMasterIdLst>
    <p:handoutMasterId r:id="rId47"/>
  </p:handoutMasterIdLst>
  <p:sldIdLst>
    <p:sldId id="377" r:id="rId2"/>
    <p:sldId id="424" r:id="rId3"/>
    <p:sldId id="425" r:id="rId4"/>
    <p:sldId id="278" r:id="rId5"/>
    <p:sldId id="342" r:id="rId6"/>
    <p:sldId id="382" r:id="rId7"/>
    <p:sldId id="378" r:id="rId8"/>
    <p:sldId id="380" r:id="rId9"/>
    <p:sldId id="345" r:id="rId10"/>
    <p:sldId id="383" r:id="rId11"/>
    <p:sldId id="384" r:id="rId12"/>
    <p:sldId id="385" r:id="rId13"/>
    <p:sldId id="386" r:id="rId14"/>
    <p:sldId id="387" r:id="rId15"/>
    <p:sldId id="388" r:id="rId16"/>
    <p:sldId id="389" r:id="rId17"/>
    <p:sldId id="390" r:id="rId18"/>
    <p:sldId id="391" r:id="rId19"/>
    <p:sldId id="392" r:id="rId20"/>
    <p:sldId id="393" r:id="rId21"/>
    <p:sldId id="394" r:id="rId22"/>
    <p:sldId id="364" r:id="rId23"/>
    <p:sldId id="406" r:id="rId24"/>
    <p:sldId id="409" r:id="rId25"/>
    <p:sldId id="367" r:id="rId26"/>
    <p:sldId id="396" r:id="rId27"/>
    <p:sldId id="397" r:id="rId28"/>
    <p:sldId id="405" r:id="rId29"/>
    <p:sldId id="413" r:id="rId30"/>
    <p:sldId id="414" r:id="rId31"/>
    <p:sldId id="415" r:id="rId32"/>
    <p:sldId id="416" r:id="rId33"/>
    <p:sldId id="417" r:id="rId34"/>
    <p:sldId id="418" r:id="rId35"/>
    <p:sldId id="419" r:id="rId36"/>
    <p:sldId id="420" r:id="rId37"/>
    <p:sldId id="421" r:id="rId38"/>
    <p:sldId id="422" r:id="rId39"/>
    <p:sldId id="423" r:id="rId40"/>
    <p:sldId id="314" r:id="rId41"/>
    <p:sldId id="395" r:id="rId42"/>
    <p:sldId id="407" r:id="rId43"/>
    <p:sldId id="328" r:id="rId44"/>
    <p:sldId id="297" r:id="rId4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6" d="100"/>
          <a:sy n="66" d="100"/>
        </p:scale>
        <p:origin x="-1928"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handoutMaster" Target="handoutMasters/handout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FF20783-3226-7642-A738-6F9F72B494FE}" type="datetimeFigureOut">
              <a:rPr lang="en-US" smtClean="0"/>
              <a:t>9/29/15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64F4F1-4E9A-FF4B-A746-31CA9037AB93}" type="slidenum">
              <a:rPr lang="en-US" smtClean="0"/>
              <a:t>‹#›</a:t>
            </a:fld>
            <a:endParaRPr lang="en-US"/>
          </a:p>
        </p:txBody>
      </p:sp>
    </p:spTree>
    <p:extLst>
      <p:ext uri="{BB962C8B-B14F-4D97-AF65-F5344CB8AC3E}">
        <p14:creationId xmlns:p14="http://schemas.microsoft.com/office/powerpoint/2010/main" val="2253675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2EAEA2-C396-0D46-8861-B7B277687D4E}" type="datetimeFigureOut">
              <a:rPr lang="en-US" smtClean="0"/>
              <a:t>9/29/15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FA11AD-6424-E44E-ACE1-AB6F6EF856A8}" type="slidenum">
              <a:rPr lang="en-US" smtClean="0"/>
              <a:t>‹#›</a:t>
            </a:fld>
            <a:endParaRPr lang="en-US"/>
          </a:p>
        </p:txBody>
      </p:sp>
    </p:spTree>
    <p:extLst>
      <p:ext uri="{BB962C8B-B14F-4D97-AF65-F5344CB8AC3E}">
        <p14:creationId xmlns:p14="http://schemas.microsoft.com/office/powerpoint/2010/main" val="4132997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5562474-C6FE-4F6F-A4C5-A22744022ADC}" type="slidenum">
              <a:rPr lang="en-US" smtClean="0"/>
              <a:pPr/>
              <a:t>39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B304C3A8-7B86-4161-88D2-5AABC4131A1D}" type="slidenum">
              <a:rPr lang="en-US" smtClean="0">
                <a:latin typeface="Arial" pitchFamily="34" charset="0"/>
              </a:rPr>
              <a:pPr/>
              <a:t>43</a:t>
            </a:fld>
            <a:endParaRPr lang="en-US" smtClean="0">
              <a:latin typeface="Arial" pitchFamily="34" charset="0"/>
            </a:endParaRPr>
          </a:p>
        </p:txBody>
      </p:sp>
      <p:sp>
        <p:nvSpPr>
          <p:cNvPr id="34819" name="Rectangle 2"/>
          <p:cNvSpPr>
            <a:spLocks noGrp="1" noRot="1" noChangeAspect="1" noChangeArrowheads="1" noTextEdit="1"/>
          </p:cNvSpPr>
          <p:nvPr>
            <p:ph type="sldImg"/>
          </p:nvPr>
        </p:nvSpPr>
        <p:spPr>
          <a:xfrm>
            <a:off x="1143000" y="684213"/>
            <a:ext cx="4573588" cy="3430587"/>
          </a:xfrm>
          <a:ln/>
        </p:spPr>
      </p:sp>
      <p:sp>
        <p:nvSpPr>
          <p:cNvPr id="34820" name="Rectangle 3"/>
          <p:cNvSpPr>
            <a:spLocks noGrp="1" noChangeArrowheads="1"/>
          </p:cNvSpPr>
          <p:nvPr>
            <p:ph type="body" idx="1"/>
          </p:nvPr>
        </p:nvSpPr>
        <p:spPr>
          <a:xfrm>
            <a:off x="685800" y="4343401"/>
            <a:ext cx="5486400" cy="4116388"/>
          </a:xfrm>
          <a:noFill/>
          <a:ln/>
        </p:spPr>
        <p:txBody>
          <a:bodyPr lIns="89730" tIns="44865" rIns="89730" bIns="44865"/>
          <a:lstStyle/>
          <a:p>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9"/>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95337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29682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182285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2480755"/>
            <a:ext cx="8229600" cy="3645431"/>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1083205"/>
            <a:ext cx="8229600" cy="1143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59260131"/>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22313" y="2465617"/>
            <a:ext cx="4455168" cy="1362075"/>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827693"/>
            <a:ext cx="77724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2119625"/>
            <a:ext cx="2779712" cy="3708400"/>
          </a:xfrm>
          <a:prstGeom prst="ellipse">
            <a:avLst/>
          </a:prstGeom>
        </p:spPr>
        <p:txBody>
          <a:bodyPr/>
          <a:lstStyle/>
          <a:p>
            <a:endParaRPr lang="en-US"/>
          </a:p>
        </p:txBody>
      </p:sp>
    </p:spTree>
    <p:extLst>
      <p:ext uri="{BB962C8B-B14F-4D97-AF65-F5344CB8AC3E}">
        <p14:creationId xmlns:p14="http://schemas.microsoft.com/office/powerpoint/2010/main" val="101042156"/>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908728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16E2CC-BFAD-514E-801F-2B547D8552C4}" type="datetimeFigureOut">
              <a:rPr lang="en-US" smtClean="0"/>
              <a:t>9/29/15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637454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16E2CC-BFAD-514E-801F-2B547D8552C4}" type="datetimeFigureOut">
              <a:rPr lang="en-US" smtClean="0"/>
              <a:t>9/29/15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51780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16E2CC-BFAD-514E-801F-2B547D8552C4}" type="datetimeFigureOut">
              <a:rPr lang="en-US" smtClean="0"/>
              <a:t>9/29/15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03525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16E2CC-BFAD-514E-801F-2B547D8552C4}" type="datetimeFigureOut">
              <a:rPr lang="en-US" smtClean="0"/>
              <a:t>9/29/15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54475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16E2CC-BFAD-514E-801F-2B547D8552C4}" type="datetimeFigureOut">
              <a:rPr lang="en-US" smtClean="0"/>
              <a:t>9/29/15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45498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7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9/29/15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370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6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9/29/15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31336514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6E2CC-BFAD-514E-801F-2B547D8552C4}" type="datetimeFigureOut">
              <a:rPr lang="en-US" smtClean="0"/>
              <a:t>9/29/15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A355C8-5AA7-8844-AF45-FB6BE9013D4C}" type="slidenum">
              <a:rPr lang="en-US" smtClean="0"/>
              <a:t>‹#›</a:t>
            </a:fld>
            <a:endParaRPr lang="en-US"/>
          </a:p>
        </p:txBody>
      </p:sp>
    </p:spTree>
    <p:extLst>
      <p:ext uri="{BB962C8B-B14F-4D97-AF65-F5344CB8AC3E}">
        <p14:creationId xmlns:p14="http://schemas.microsoft.com/office/powerpoint/2010/main" val="2948325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2.wmf"/><Relationship Id="rId4"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png"/><Relationship Id="rId5" Type="http://schemas.openxmlformats.org/officeDocument/2006/relationships/image" Target="../media/image37.jpeg"/><Relationship Id="rId6" Type="http://schemas.openxmlformats.org/officeDocument/2006/relationships/image" Target="../media/image38.jpeg"/><Relationship Id="rId7" Type="http://schemas.openxmlformats.org/officeDocument/2006/relationships/image" Target="../media/image39.jpeg"/><Relationship Id="rId8" Type="http://schemas.openxmlformats.org/officeDocument/2006/relationships/image" Target="../media/image40.jpeg"/><Relationship Id="rId9" Type="http://schemas.openxmlformats.org/officeDocument/2006/relationships/image" Target="../media/image41.jpg"/><Relationship Id="rId10" Type="http://schemas.openxmlformats.org/officeDocument/2006/relationships/image" Target="../media/image42.jpg"/><Relationship Id="rId1" Type="http://schemas.openxmlformats.org/officeDocument/2006/relationships/slideLayout" Target="../slideLayouts/slideLayout2.xml"/><Relationship Id="rId2" Type="http://schemas.openxmlformats.org/officeDocument/2006/relationships/image" Target="../media/image34.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jpeg"/><Relationship Id="rId5" Type="http://schemas.openxmlformats.org/officeDocument/2006/relationships/image" Target="../media/image46.jpeg"/><Relationship Id="rId6" Type="http://schemas.openxmlformats.org/officeDocument/2006/relationships/image" Target="../media/image47.jpeg"/><Relationship Id="rId7" Type="http://schemas.openxmlformats.org/officeDocument/2006/relationships/image" Target="../media/image48.jpe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1" Type="http://schemas.openxmlformats.org/officeDocument/2006/relationships/tags" Target="../tags/tag1.xml"/><Relationship Id="rId2"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60821" r="-60821"/>
          <a:stretch>
            <a:fillRect/>
          </a:stretch>
        </p:blipFill>
        <p:spPr>
          <a:xfrm>
            <a:off x="-1038225" y="0"/>
            <a:ext cx="10909300" cy="6858000"/>
          </a:xfrm>
        </p:spPr>
      </p:pic>
    </p:spTree>
    <p:extLst>
      <p:ext uri="{BB962C8B-B14F-4D97-AF65-F5344CB8AC3E}">
        <p14:creationId xmlns:p14="http://schemas.microsoft.com/office/powerpoint/2010/main" val="1374287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descr="15-416_2015_OppPres_p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 y="21167"/>
            <a:ext cx="91297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028511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bwMode="auto">
          <a:xfrm>
            <a:off x="3916976" y="645586"/>
            <a:ext cx="4641850" cy="567267"/>
          </a:xfr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0" compatLnSpc="1">
            <a:prstTxWarp prst="textNoShape">
              <a:avLst/>
            </a:prstTxWarp>
            <a:noAutofit/>
          </a:bodyPr>
          <a:lstStyle/>
          <a:p>
            <a:pPr eaLnBrk="1" hangingPunct="1"/>
            <a:r>
              <a:rPr lang="en-US" sz="3200" dirty="0" smtClean="0">
                <a:latin typeface="Arial" charset="0"/>
                <a:cs typeface="Arial" charset="0"/>
              </a:rPr>
              <a:t>     Crystal </a:t>
            </a:r>
            <a:r>
              <a:rPr lang="en-US" sz="3200" dirty="0">
                <a:latin typeface="Arial" charset="0"/>
                <a:cs typeface="Arial" charset="0"/>
              </a:rPr>
              <a:t>Johnson</a:t>
            </a:r>
          </a:p>
        </p:txBody>
      </p:sp>
      <p:pic>
        <p:nvPicPr>
          <p:cNvPr id="15362" name="Picture Placeholder 1" descr="IMG_0835.JPG"/>
          <p:cNvPicPr>
            <a:picLocks noGrp="1" noChangeAspect="1"/>
          </p:cNvPicPr>
          <p:nvPr>
            <p:ph type="pic" idx="1"/>
          </p:nvPr>
        </p:nvPicPr>
        <p:blipFill>
          <a:blip r:embed="rId2">
            <a:extLst>
              <a:ext uri="{28A0092B-C50C-407E-A947-70E740481C1C}">
                <a14:useLocalDpi xmlns:a14="http://schemas.microsoft.com/office/drawing/2010/main" val="0"/>
              </a:ext>
            </a:extLst>
          </a:blip>
          <a:srcRect l="2090" r="2090"/>
          <a:stretch>
            <a:fillRect/>
          </a:stretch>
        </p:blipFill>
        <p:spPr bwMode="auto">
          <a:xfrm rot="10643433">
            <a:off x="537704" y="391500"/>
            <a:ext cx="2790212" cy="283749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
        <p:nvSpPr>
          <p:cNvPr id="4099" name="Text Placeholder 3"/>
          <p:cNvSpPr>
            <a:spLocks noGrp="1"/>
          </p:cNvSpPr>
          <p:nvPr>
            <p:ph type="body" sz="half" idx="2"/>
          </p:nvPr>
        </p:nvSpPr>
        <p:spPr bwMode="auto">
          <a:xfrm>
            <a:off x="3391062" y="1461051"/>
            <a:ext cx="5536484" cy="399203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eaLnBrk="1" hangingPunct="1">
              <a:defRPr/>
            </a:pPr>
            <a:r>
              <a:rPr lang="en-US" sz="2400" dirty="0" smtClean="0">
                <a:latin typeface="Arial" charset="0"/>
                <a:cs typeface="Arial" charset="0"/>
              </a:rPr>
              <a:t>8 years ago… </a:t>
            </a:r>
          </a:p>
          <a:p>
            <a:pPr marL="285750" indent="-285750" eaLnBrk="1" hangingPunct="1">
              <a:buFont typeface="Arial"/>
              <a:buChar char="•"/>
              <a:defRPr/>
            </a:pPr>
            <a:r>
              <a:rPr lang="en-US" sz="2400" dirty="0" smtClean="0">
                <a:latin typeface="Arial" charset="0"/>
                <a:cs typeface="Arial" charset="0"/>
              </a:rPr>
              <a:t>Shaklee could help me clean up our environment</a:t>
            </a:r>
            <a:r>
              <a:rPr lang="en-US" sz="2400" dirty="0" smtClean="0">
                <a:latin typeface="Arial" charset="0"/>
                <a:cs typeface="Arial" charset="0"/>
              </a:rPr>
              <a:t>.</a:t>
            </a:r>
            <a:endParaRPr lang="en-US" sz="2400" dirty="0">
              <a:latin typeface="Arial" charset="0"/>
              <a:cs typeface="Arial" charset="0"/>
            </a:endParaRPr>
          </a:p>
          <a:p>
            <a:pPr eaLnBrk="1" hangingPunct="1">
              <a:defRPr/>
            </a:pPr>
            <a:r>
              <a:rPr lang="en-US" sz="2400" dirty="0" smtClean="0">
                <a:latin typeface="Arial" charset="0"/>
                <a:cs typeface="Arial" charset="0"/>
              </a:rPr>
              <a:t>Then our health improved…</a:t>
            </a:r>
          </a:p>
          <a:p>
            <a:pPr marL="285750" indent="-285750" eaLnBrk="1" hangingPunct="1">
              <a:buFont typeface="Arial"/>
              <a:buChar char="•"/>
              <a:defRPr/>
            </a:pPr>
            <a:r>
              <a:rPr lang="en-US" sz="2400" dirty="0" smtClean="0">
                <a:latin typeface="Arial" charset="0"/>
                <a:cs typeface="Arial" charset="0"/>
              </a:rPr>
              <a:t>No more asthma, bronchitis, sinus infections, allergies, </a:t>
            </a:r>
            <a:r>
              <a:rPr lang="en-US" sz="2400" dirty="0">
                <a:latin typeface="Arial" charset="0"/>
                <a:cs typeface="Arial" charset="0"/>
              </a:rPr>
              <a:t>hives, eczema, </a:t>
            </a:r>
            <a:r>
              <a:rPr lang="en-US" sz="2400" dirty="0" smtClean="0">
                <a:latin typeface="Arial" charset="0"/>
                <a:cs typeface="Arial" charset="0"/>
              </a:rPr>
              <a:t>adrenal fatigue, anemia, </a:t>
            </a:r>
            <a:r>
              <a:rPr lang="en-US" sz="2400" dirty="0" err="1" smtClean="0">
                <a:latin typeface="Arial" charset="0"/>
                <a:cs typeface="Arial" charset="0"/>
              </a:rPr>
              <a:t>Synthroid</a:t>
            </a:r>
            <a:r>
              <a:rPr lang="en-US" sz="2400" dirty="0" smtClean="0">
                <a:latin typeface="Arial" charset="0"/>
                <a:cs typeface="Arial" charset="0"/>
              </a:rPr>
              <a:t>, inhalers, </a:t>
            </a:r>
            <a:r>
              <a:rPr lang="en-US" sz="2400" dirty="0" err="1" smtClean="0">
                <a:latin typeface="Arial" charset="0"/>
                <a:cs typeface="Arial" charset="0"/>
              </a:rPr>
              <a:t>Advair</a:t>
            </a:r>
            <a:r>
              <a:rPr lang="en-US" sz="2400" dirty="0" smtClean="0">
                <a:latin typeface="Arial" charset="0"/>
                <a:cs typeface="Arial" charset="0"/>
              </a:rPr>
              <a:t>, antibiotics, steroids, Flonase, </a:t>
            </a:r>
            <a:r>
              <a:rPr lang="en-US" sz="2400" dirty="0" err="1" smtClean="0">
                <a:latin typeface="Arial" charset="0"/>
                <a:cs typeface="Arial" charset="0"/>
              </a:rPr>
              <a:t>Zyrtec</a:t>
            </a:r>
            <a:r>
              <a:rPr lang="en-US" sz="2400" dirty="0" smtClean="0">
                <a:latin typeface="Arial" charset="0"/>
                <a:cs typeface="Arial" charset="0"/>
              </a:rPr>
              <a:t>, monthly/weekly doctor visits</a:t>
            </a:r>
            <a:r>
              <a:rPr lang="en-US" sz="2400" dirty="0" smtClean="0">
                <a:latin typeface="Arial" charset="0"/>
                <a:cs typeface="Arial" charset="0"/>
              </a:rPr>
              <a:t>.</a:t>
            </a:r>
            <a:endParaRPr lang="en-US" sz="2400" dirty="0">
              <a:latin typeface="Arial" charset="0"/>
              <a:cs typeface="Arial" charset="0"/>
            </a:endParaRPr>
          </a:p>
          <a:p>
            <a:pPr eaLnBrk="1" hangingPunct="1">
              <a:defRPr/>
            </a:pPr>
            <a:r>
              <a:rPr lang="en-US" sz="2400" dirty="0" smtClean="0">
                <a:latin typeface="Arial" charset="0"/>
                <a:cs typeface="Arial" charset="0"/>
              </a:rPr>
              <a:t>Now our lives are improved…</a:t>
            </a:r>
          </a:p>
          <a:p>
            <a:pPr marL="285750" indent="-285750" eaLnBrk="1" hangingPunct="1">
              <a:buFont typeface="Arial"/>
              <a:buChar char="•"/>
              <a:defRPr/>
            </a:pPr>
            <a:r>
              <a:rPr lang="en-US" sz="2400" dirty="0" smtClean="0">
                <a:latin typeface="Arial" charset="0"/>
                <a:cs typeface="Arial" charset="0"/>
              </a:rPr>
              <a:t>More active, healthy time.</a:t>
            </a:r>
          </a:p>
          <a:p>
            <a:pPr marL="285750" indent="-285750" eaLnBrk="1" hangingPunct="1">
              <a:buFont typeface="Arial"/>
              <a:buChar char="•"/>
              <a:defRPr/>
            </a:pPr>
            <a:endParaRPr lang="en-US" sz="2400" dirty="0">
              <a:latin typeface="Arial" charset="0"/>
              <a:cs typeface="Arial" charset="0"/>
            </a:endParaRPr>
          </a:p>
        </p:txBody>
      </p:sp>
    </p:spTree>
    <p:extLst>
      <p:ext uri="{BB962C8B-B14F-4D97-AF65-F5344CB8AC3E}">
        <p14:creationId xmlns:p14="http://schemas.microsoft.com/office/powerpoint/2010/main" val="403071112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descr="15-416_2015_OppPres_p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653814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15-416_2015_OppPres_p4.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616279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descr="15-416_2015_OppPres_p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247084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descr="15-416_2015_OppPres_p1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662888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descr="15-416_2015_OppPres_p1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231876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descr="15-416_2015_OppPres_p1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840464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bwMode="auto">
          <a:xfrm>
            <a:off x="307847" y="423363"/>
            <a:ext cx="7907804" cy="779939"/>
          </a:xfr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0" compatLnSpc="1">
            <a:prstTxWarp prst="textNoShape">
              <a:avLst/>
            </a:prstTxWarp>
            <a:noAutofit/>
          </a:bodyPr>
          <a:lstStyle/>
          <a:p>
            <a:pPr eaLnBrk="1" hangingPunct="1"/>
            <a:r>
              <a:rPr lang="en-US" sz="3600" dirty="0" smtClean="0">
                <a:latin typeface="Arial" charset="0"/>
                <a:cs typeface="Arial" charset="0"/>
              </a:rPr>
              <a:t> </a:t>
            </a:r>
            <a:r>
              <a:rPr lang="en-US" sz="3200" dirty="0" smtClean="0">
                <a:latin typeface="Arial" charset="0"/>
                <a:cs typeface="Arial" charset="0"/>
              </a:rPr>
              <a:t> It’s About </a:t>
            </a:r>
            <a:r>
              <a:rPr lang="en-US" sz="3200" dirty="0">
                <a:latin typeface="Arial" charset="0"/>
                <a:cs typeface="Arial" charset="0"/>
              </a:rPr>
              <a:t>Teamwork and Community</a:t>
            </a:r>
          </a:p>
        </p:txBody>
      </p:sp>
      <p:sp>
        <p:nvSpPr>
          <p:cNvPr id="4099" name="Text Placeholder 3"/>
          <p:cNvSpPr>
            <a:spLocks noGrp="1"/>
          </p:cNvSpPr>
          <p:nvPr>
            <p:ph type="body" sz="half" idx="2"/>
          </p:nvPr>
        </p:nvSpPr>
        <p:spPr bwMode="auto">
          <a:xfrm>
            <a:off x="4168650" y="1422555"/>
            <a:ext cx="4641850" cy="399203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eaLnBrk="1" hangingPunct="1">
              <a:defRPr/>
            </a:pPr>
            <a:r>
              <a:rPr lang="en-US" sz="2400" b="1" dirty="0" smtClean="0">
                <a:latin typeface="Arial" charset="0"/>
                <a:cs typeface="Arial" charset="0"/>
              </a:rPr>
              <a:t>Look closely…  </a:t>
            </a:r>
          </a:p>
          <a:p>
            <a:pPr marL="285750" indent="-285750" eaLnBrk="1" hangingPunct="1">
              <a:buFont typeface="Arial"/>
              <a:buChar char="•"/>
              <a:defRPr/>
            </a:pPr>
            <a:r>
              <a:rPr lang="en-US" sz="2400" dirty="0" smtClean="0">
                <a:latin typeface="Arial" charset="0"/>
                <a:cs typeface="Arial" charset="0"/>
              </a:rPr>
              <a:t>You may see someone you know!</a:t>
            </a:r>
          </a:p>
          <a:p>
            <a:pPr marL="285750" indent="-285750" eaLnBrk="1" hangingPunct="1">
              <a:buFont typeface="Arial"/>
              <a:buChar char="•"/>
              <a:defRPr/>
            </a:pPr>
            <a:endParaRPr lang="en-US" sz="2400" dirty="0">
              <a:latin typeface="Arial" charset="0"/>
              <a:cs typeface="Arial" charset="0"/>
            </a:endParaRPr>
          </a:p>
          <a:p>
            <a:pPr eaLnBrk="1" hangingPunct="1">
              <a:defRPr/>
            </a:pPr>
            <a:r>
              <a:rPr lang="en-US" sz="2400" b="1" dirty="0" smtClean="0">
                <a:latin typeface="Arial" charset="0"/>
                <a:cs typeface="Arial" charset="0"/>
              </a:rPr>
              <a:t>Some of my very best friends are in this picture and we all help people to… </a:t>
            </a:r>
          </a:p>
          <a:p>
            <a:pPr eaLnBrk="1" hangingPunct="1">
              <a:defRPr/>
            </a:pPr>
            <a:endParaRPr lang="en-US" sz="2400" b="1" dirty="0" smtClean="0">
              <a:latin typeface="Arial" charset="0"/>
              <a:cs typeface="Arial" charset="0"/>
            </a:endParaRPr>
          </a:p>
          <a:p>
            <a:pPr marL="285750" indent="-285750" eaLnBrk="1" hangingPunct="1">
              <a:buFont typeface="Arial"/>
              <a:buChar char="•"/>
              <a:defRPr/>
            </a:pPr>
            <a:r>
              <a:rPr lang="en-US" sz="2400" b="1" dirty="0" smtClean="0">
                <a:latin typeface="Arial" charset="0"/>
                <a:cs typeface="Arial" charset="0"/>
              </a:rPr>
              <a:t>feel better, </a:t>
            </a:r>
          </a:p>
          <a:p>
            <a:pPr marL="285750" indent="-285750" eaLnBrk="1" hangingPunct="1">
              <a:buFont typeface="Arial"/>
              <a:buChar char="•"/>
              <a:defRPr/>
            </a:pPr>
            <a:r>
              <a:rPr lang="en-US" sz="2400" b="1" dirty="0" smtClean="0">
                <a:latin typeface="Arial" charset="0"/>
                <a:cs typeface="Arial" charset="0"/>
              </a:rPr>
              <a:t>get better </a:t>
            </a:r>
          </a:p>
          <a:p>
            <a:pPr marL="285750" indent="-285750" eaLnBrk="1" hangingPunct="1">
              <a:buFont typeface="Arial"/>
              <a:buChar char="•"/>
              <a:defRPr/>
            </a:pPr>
            <a:r>
              <a:rPr lang="en-US" sz="2400" b="1" dirty="0" smtClean="0">
                <a:latin typeface="Arial" charset="0"/>
                <a:cs typeface="Arial" charset="0"/>
              </a:rPr>
              <a:t>so they can do better.</a:t>
            </a:r>
            <a:endParaRPr lang="en-US" sz="2400" b="1" dirty="0">
              <a:latin typeface="Arial" charset="0"/>
              <a:cs typeface="Arial" charset="0"/>
            </a:endParaRPr>
          </a:p>
        </p:txBody>
      </p:sp>
      <p:pic>
        <p:nvPicPr>
          <p:cNvPr id="22531" name="Picture Placeholder 3" descr="FullSizeRender (4).jpg"/>
          <p:cNvPicPr>
            <a:picLocks noGrp="1" noChangeAspect="1"/>
          </p:cNvPicPr>
          <p:nvPr>
            <p:ph type="pic" idx="1"/>
          </p:nvPr>
        </p:nvPicPr>
        <p:blipFill>
          <a:blip r:embed="rId2">
            <a:extLst>
              <a:ext uri="{28A0092B-C50C-407E-A947-70E740481C1C}">
                <a14:useLocalDpi xmlns:a14="http://schemas.microsoft.com/office/drawing/2010/main" val="0"/>
              </a:ext>
            </a:extLst>
          </a:blip>
          <a:srcRect l="17751" r="17751"/>
          <a:stretch>
            <a:fillRect/>
          </a:stretch>
        </p:blipFill>
        <p:spPr bwMode="auto">
          <a:xfrm rot="21449960">
            <a:off x="308945" y="1648365"/>
            <a:ext cx="3536208" cy="3873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267952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descr="15-416_2015_OppPres_p2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55033"/>
            <a:ext cx="91297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355801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26212"/>
            <a:ext cx="8229600" cy="3931796"/>
          </a:xfrm>
          <a:ln>
            <a:solidFill>
              <a:schemeClr val="accent5">
                <a:lumMod val="50000"/>
              </a:schemeClr>
            </a:solidFill>
          </a:ln>
        </p:spPr>
        <p:txBody>
          <a:bodyPr>
            <a:normAutofit/>
          </a:bodyPr>
          <a:lstStyle/>
          <a:p>
            <a:pPr marL="0" indent="0">
              <a:buNone/>
            </a:pPr>
            <a:endParaRPr lang="en-US" sz="3000" dirty="0" smtClean="0"/>
          </a:p>
          <a:p>
            <a:r>
              <a:rPr lang="en-US" sz="3000" dirty="0" smtClean="0"/>
              <a:t>Session 6 --Creating a 2000 PV Plan      Oct 1</a:t>
            </a:r>
          </a:p>
          <a:p>
            <a:r>
              <a:rPr lang="en-US" sz="3000" dirty="0" smtClean="0"/>
              <a:t>Session 7 – Prospecting in the Community   Oct 8</a:t>
            </a:r>
          </a:p>
          <a:p>
            <a:r>
              <a:rPr lang="en-US" sz="3000" dirty="0" smtClean="0"/>
              <a:t>Session 8 – Goal Setting and Affirmations    Oct 15</a:t>
            </a:r>
          </a:p>
          <a:p>
            <a:r>
              <a:rPr lang="en-US" sz="3000" dirty="0" smtClean="0"/>
              <a:t>Session 9--Follow Up </a:t>
            </a:r>
            <a:r>
              <a:rPr lang="en-US" sz="3000" dirty="0"/>
              <a:t>&amp;</a:t>
            </a:r>
            <a:r>
              <a:rPr lang="en-US" sz="3000" dirty="0" smtClean="0"/>
              <a:t> Customer Service   Oct 22</a:t>
            </a:r>
          </a:p>
          <a:p>
            <a:r>
              <a:rPr lang="en-US" sz="3000" dirty="0" smtClean="0"/>
              <a:t>Session 10 – Incentives That Grow Our Business</a:t>
            </a:r>
          </a:p>
          <a:p>
            <a:pPr marL="0" indent="0">
              <a:buNone/>
            </a:pPr>
            <a:r>
              <a:rPr lang="en-US" sz="3000" dirty="0"/>
              <a:t>	</a:t>
            </a:r>
            <a:r>
              <a:rPr lang="en-US" sz="3000" dirty="0" smtClean="0"/>
              <a:t>													Oct 29</a:t>
            </a:r>
            <a:endParaRPr lang="en-US" sz="3000" dirty="0"/>
          </a:p>
        </p:txBody>
      </p:sp>
      <p:sp>
        <p:nvSpPr>
          <p:cNvPr id="3" name="Title 2"/>
          <p:cNvSpPr>
            <a:spLocks noGrp="1"/>
          </p:cNvSpPr>
          <p:nvPr>
            <p:ph type="title"/>
          </p:nvPr>
        </p:nvSpPr>
        <p:spPr>
          <a:xfrm>
            <a:off x="457199" y="659842"/>
            <a:ext cx="7970095" cy="1143000"/>
          </a:xfrm>
        </p:spPr>
        <p:txBody>
          <a:bodyPr>
            <a:normAutofit fontScale="90000"/>
          </a:bodyPr>
          <a:lstStyle/>
          <a:p>
            <a:r>
              <a:rPr lang="en-US" dirty="0" smtClean="0"/>
              <a:t>Coming Up </a:t>
            </a:r>
            <a:br>
              <a:rPr lang="en-US" dirty="0" smtClean="0"/>
            </a:br>
            <a:r>
              <a:rPr lang="en-US" dirty="0" smtClean="0"/>
              <a:t>October 2015 Training Topic</a:t>
            </a:r>
            <a:r>
              <a:rPr lang="en-US" dirty="0"/>
              <a:t>s</a:t>
            </a:r>
          </a:p>
        </p:txBody>
      </p:sp>
    </p:spTree>
    <p:extLst>
      <p:ext uri="{BB962C8B-B14F-4D97-AF65-F5344CB8AC3E}">
        <p14:creationId xmlns:p14="http://schemas.microsoft.com/office/powerpoint/2010/main" val="5500533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descr="15-416_2015_OppPres_p2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154852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descr="15-416_2015_OppPres_p2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297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63980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6493"/>
            <a:ext cx="8229600" cy="5434878"/>
          </a:xfrm>
        </p:spPr>
        <p:txBody>
          <a:bodyPr>
            <a:normAutofit/>
          </a:bodyPr>
          <a:lstStyle/>
          <a:p>
            <a:pPr marL="0" indent="0">
              <a:buNone/>
            </a:pPr>
            <a:r>
              <a:rPr lang="en-US" dirty="0" smtClean="0">
                <a:solidFill>
                  <a:schemeClr val="tx1"/>
                </a:solidFill>
              </a:rPr>
              <a:t>Took </a:t>
            </a:r>
            <a:r>
              <a:rPr lang="en-US" dirty="0">
                <a:solidFill>
                  <a:schemeClr val="tx1"/>
                </a:solidFill>
              </a:rPr>
              <a:t>a minute to explain the Symptom Assessment forms on their tables and invite them to complete it, take a picture with their phone and send it to me so I could help them.  Nobody has sent me one, but 14 forms went missing</a:t>
            </a:r>
            <a:r>
              <a:rPr lang="en-US" dirty="0" smtClean="0">
                <a:solidFill>
                  <a:schemeClr val="tx1"/>
                </a:solidFill>
              </a:rPr>
              <a:t>.		 </a:t>
            </a:r>
            <a:r>
              <a:rPr lang="en-US" dirty="0">
                <a:solidFill>
                  <a:schemeClr val="tx1"/>
                </a:solidFill>
              </a:rPr>
              <a:t>(I counted them beforehand</a:t>
            </a:r>
            <a:r>
              <a:rPr lang="en-US" dirty="0" smtClean="0">
                <a:solidFill>
                  <a:schemeClr val="tx1"/>
                </a:solidFill>
              </a:rPr>
              <a:t>)</a:t>
            </a:r>
          </a:p>
          <a:p>
            <a:pPr marL="0" indent="0">
              <a:buNone/>
            </a:pPr>
            <a:endParaRPr lang="en-US" dirty="0">
              <a:solidFill>
                <a:schemeClr val="tx1"/>
              </a:solidFill>
            </a:endParaRPr>
          </a:p>
          <a:p>
            <a:r>
              <a:rPr lang="en-US" dirty="0">
                <a:solidFill>
                  <a:schemeClr val="tx1"/>
                </a:solidFill>
              </a:rPr>
              <a:t>Then...3 people gave me testimonials - and I didn't even pay them! </a:t>
            </a:r>
            <a:endParaRPr lang="en-US" dirty="0">
              <a:solidFill>
                <a:schemeClr val="tx1"/>
              </a:solidFill>
            </a:endParaRPr>
          </a:p>
          <a:p>
            <a:pPr lvl="1"/>
            <a:r>
              <a:rPr lang="en-US" sz="2000" dirty="0">
                <a:solidFill>
                  <a:schemeClr val="tx1"/>
                </a:solidFill>
              </a:rPr>
              <a:t>Bank VP about </a:t>
            </a:r>
            <a:r>
              <a:rPr lang="en-US" sz="2000" dirty="0" err="1">
                <a:solidFill>
                  <a:schemeClr val="tx1"/>
                </a:solidFill>
              </a:rPr>
              <a:t>Vitalizer</a:t>
            </a:r>
            <a:r>
              <a:rPr lang="en-US" sz="2000" dirty="0">
                <a:solidFill>
                  <a:schemeClr val="tx1"/>
                </a:solidFill>
              </a:rPr>
              <a:t> and her cholesterol going down and how she can't take cholesterol meds because of the side effects she experienced. Then she put in a plug for </a:t>
            </a:r>
            <a:r>
              <a:rPr lang="en-US" sz="2000" dirty="0" err="1">
                <a:solidFill>
                  <a:schemeClr val="tx1"/>
                </a:solidFill>
              </a:rPr>
              <a:t>Vivix</a:t>
            </a:r>
            <a:r>
              <a:rPr lang="en-US" sz="2000" dirty="0">
                <a:solidFill>
                  <a:schemeClr val="tx1"/>
                </a:solidFill>
              </a:rPr>
              <a:t> too!</a:t>
            </a:r>
          </a:p>
          <a:p>
            <a:pPr lvl="1"/>
            <a:r>
              <a:rPr lang="en-US" sz="2000" dirty="0">
                <a:solidFill>
                  <a:schemeClr val="tx1"/>
                </a:solidFill>
              </a:rPr>
              <a:t>Tech Owner (whose </a:t>
            </a:r>
            <a:r>
              <a:rPr lang="en-US" sz="2000" dirty="0" err="1">
                <a:solidFill>
                  <a:schemeClr val="tx1"/>
                </a:solidFill>
              </a:rPr>
              <a:t>equip't</a:t>
            </a:r>
            <a:r>
              <a:rPr lang="en-US" sz="2000" dirty="0">
                <a:solidFill>
                  <a:schemeClr val="tx1"/>
                </a:solidFill>
              </a:rPr>
              <a:t> I was using) said he loves Stress Relief and B-Complex and doesn't drink a pot of coffee anymore.</a:t>
            </a:r>
          </a:p>
          <a:p>
            <a:pPr lvl="1"/>
            <a:r>
              <a:rPr lang="en-US" sz="2000" dirty="0">
                <a:solidFill>
                  <a:schemeClr val="tx1"/>
                </a:solidFill>
              </a:rPr>
              <a:t>Moonwalks Owner (who is a casual distributor under Tony Underwood) said she ONLY uses Shaklee cleaners on her bouncy equipment to make sure the kids don't get all those chemicals on them.  She does not openly promote Shaklee at our lunches.</a:t>
            </a:r>
          </a:p>
          <a:p>
            <a:endParaRPr lang="en-US" dirty="0">
              <a:solidFill>
                <a:schemeClr val="tx1"/>
              </a:solidFill>
            </a:endParaRPr>
          </a:p>
        </p:txBody>
      </p:sp>
      <p:sp>
        <p:nvSpPr>
          <p:cNvPr id="3" name="Title 2"/>
          <p:cNvSpPr>
            <a:spLocks noGrp="1"/>
          </p:cNvSpPr>
          <p:nvPr>
            <p:ph type="title"/>
          </p:nvPr>
        </p:nvSpPr>
        <p:spPr>
          <a:xfrm>
            <a:off x="457200" y="324574"/>
            <a:ext cx="8229600" cy="821929"/>
          </a:xfrm>
          <a:ln>
            <a:solidFill>
              <a:schemeClr val="accent5">
                <a:lumMod val="75000"/>
              </a:schemeClr>
            </a:solidFill>
          </a:ln>
        </p:spPr>
        <p:txBody>
          <a:bodyPr>
            <a:normAutofit/>
          </a:bodyPr>
          <a:lstStyle/>
          <a:p>
            <a:r>
              <a:rPr lang="en-US" sz="3200" dirty="0" smtClean="0"/>
              <a:t>Results From Crystal’s Presentation </a:t>
            </a:r>
            <a:endParaRPr lang="en-US" sz="3200" dirty="0"/>
          </a:p>
        </p:txBody>
      </p:sp>
    </p:spTree>
    <p:extLst>
      <p:ext uri="{BB962C8B-B14F-4D97-AF65-F5344CB8AC3E}">
        <p14:creationId xmlns:p14="http://schemas.microsoft.com/office/powerpoint/2010/main" val="141612933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73870"/>
            <a:ext cx="8229600" cy="5857323"/>
          </a:xfrm>
        </p:spPr>
        <p:txBody>
          <a:bodyPr>
            <a:normAutofit/>
          </a:bodyPr>
          <a:lstStyle/>
          <a:p>
            <a:r>
              <a:rPr lang="en-US" dirty="0"/>
              <a:t>Then...I backed up my slides to the "6-Industries" slide and laser pointed to the appropriate leaf as I raffled off the products by picking 3 business cards from a small Shaklee bag.</a:t>
            </a:r>
          </a:p>
          <a:p>
            <a:r>
              <a:rPr lang="en-US" dirty="0"/>
              <a:t>As I took down my banners, a woman came up and said, "So...How DO I join your team?" She bought the $649 Gold Kit Sept 16th. </a:t>
            </a:r>
          </a:p>
          <a:p>
            <a:r>
              <a:rPr lang="en-US" dirty="0"/>
              <a:t>Another woman waited for me to finish talking with Allison and asked if she could make money at this while working full-time for the carpet cleaning business.  She and I have talked, met and talked. It's more complicated with her.</a:t>
            </a:r>
          </a:p>
          <a:p>
            <a:r>
              <a:rPr lang="en-US" dirty="0"/>
              <a:t>Last week...a logo company marketer quietly asked me if I could help him with his prostate numbers.</a:t>
            </a:r>
          </a:p>
          <a:p>
            <a:r>
              <a:rPr lang="en-US" dirty="0"/>
              <a:t>This week...a business owner asked me if I had anything for her hot flashes.</a:t>
            </a:r>
          </a:p>
          <a:p>
            <a:r>
              <a:rPr lang="en-US" dirty="0"/>
              <a:t>2 of the 3 raffle winners like their products and want to talk. The other winner was the Moonwalks Owner :-) </a:t>
            </a:r>
          </a:p>
          <a:p>
            <a:endParaRPr lang="en-US" dirty="0"/>
          </a:p>
        </p:txBody>
      </p:sp>
      <p:sp>
        <p:nvSpPr>
          <p:cNvPr id="3" name="Title 2"/>
          <p:cNvSpPr>
            <a:spLocks noGrp="1"/>
          </p:cNvSpPr>
          <p:nvPr>
            <p:ph type="title"/>
          </p:nvPr>
        </p:nvSpPr>
        <p:spPr>
          <a:xfrm>
            <a:off x="457201" y="371185"/>
            <a:ext cx="3487082" cy="629491"/>
          </a:xfrm>
          <a:ln>
            <a:solidFill>
              <a:schemeClr val="accent5">
                <a:lumMod val="75000"/>
              </a:schemeClr>
            </a:solidFill>
          </a:ln>
        </p:spPr>
        <p:txBody>
          <a:bodyPr>
            <a:normAutofit/>
          </a:bodyPr>
          <a:lstStyle/>
          <a:p>
            <a:r>
              <a:rPr lang="en-US" sz="3200" dirty="0" smtClean="0"/>
              <a:t>Crystal’s Close</a:t>
            </a:r>
            <a:endParaRPr lang="en-US" sz="3200" dirty="0"/>
          </a:p>
        </p:txBody>
      </p:sp>
      <p:pic>
        <p:nvPicPr>
          <p:cNvPr id="4" name="Picture 3"/>
          <p:cNvPicPr>
            <a:picLocks noChangeAspect="1"/>
          </p:cNvPicPr>
          <p:nvPr/>
        </p:nvPicPr>
        <p:blipFill>
          <a:blip r:embed="rId2"/>
          <a:stretch>
            <a:fillRect/>
          </a:stretch>
        </p:blipFill>
        <p:spPr>
          <a:xfrm>
            <a:off x="7704252" y="69050"/>
            <a:ext cx="1239527" cy="1239527"/>
          </a:xfrm>
          <a:prstGeom prst="rect">
            <a:avLst/>
          </a:prstGeom>
        </p:spPr>
      </p:pic>
    </p:spTree>
    <p:extLst>
      <p:ext uri="{BB962C8B-B14F-4D97-AF65-F5344CB8AC3E}">
        <p14:creationId xmlns:p14="http://schemas.microsoft.com/office/powerpoint/2010/main" val="17754036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99061"/>
            <a:ext cx="8229600" cy="3899981"/>
          </a:xfrm>
        </p:spPr>
        <p:txBody>
          <a:bodyPr>
            <a:normAutofit/>
          </a:bodyPr>
          <a:lstStyle/>
          <a:p>
            <a:r>
              <a:rPr lang="en-US" sz="2800" dirty="0" smtClean="0"/>
              <a:t>So once you have identified your business partners… and you have exposed them to </a:t>
            </a:r>
            <a:r>
              <a:rPr lang="en-US" sz="2800" dirty="0" err="1" smtClean="0"/>
              <a:t>Shaklee.TV</a:t>
            </a:r>
            <a:r>
              <a:rPr lang="en-US" sz="2800" dirty="0" smtClean="0"/>
              <a:t> videos and helped them determine their compelling reason for developing a Shaklee business…</a:t>
            </a:r>
          </a:p>
          <a:p>
            <a:r>
              <a:rPr lang="en-US" sz="2800" dirty="0" smtClean="0"/>
              <a:t>Now you will want o help them create ON PAPER a 2000 PV Plan.                  </a:t>
            </a:r>
            <a:r>
              <a:rPr lang="en-US" sz="2800" dirty="0" err="1" smtClean="0"/>
              <a:t>lisa</a:t>
            </a:r>
            <a:endParaRPr lang="en-US" sz="2800" dirty="0"/>
          </a:p>
        </p:txBody>
      </p:sp>
      <p:sp>
        <p:nvSpPr>
          <p:cNvPr id="3" name="Title 2"/>
          <p:cNvSpPr>
            <a:spLocks noGrp="1"/>
          </p:cNvSpPr>
          <p:nvPr>
            <p:ph type="title"/>
          </p:nvPr>
        </p:nvSpPr>
        <p:spPr>
          <a:xfrm>
            <a:off x="1880990" y="538826"/>
            <a:ext cx="5160997" cy="1116139"/>
          </a:xfrm>
          <a:ln>
            <a:solidFill>
              <a:schemeClr val="accent5">
                <a:lumMod val="75000"/>
              </a:schemeClr>
            </a:solidFill>
          </a:ln>
        </p:spPr>
        <p:txBody>
          <a:bodyPr>
            <a:normAutofit fontScale="90000"/>
          </a:bodyPr>
          <a:lstStyle/>
          <a:p>
            <a:r>
              <a:rPr lang="en-US" sz="3600" dirty="0" smtClean="0"/>
              <a:t>Now it is Time to Help Them Create a 2000 PV Plan</a:t>
            </a:r>
            <a:endParaRPr lang="en-US" sz="3600" dirty="0"/>
          </a:p>
        </p:txBody>
      </p:sp>
      <p:pic>
        <p:nvPicPr>
          <p:cNvPr id="5" name="Picture 4"/>
          <p:cNvPicPr>
            <a:picLocks noChangeAspect="1"/>
          </p:cNvPicPr>
          <p:nvPr/>
        </p:nvPicPr>
        <p:blipFill>
          <a:blip r:embed="rId2"/>
          <a:stretch>
            <a:fillRect/>
          </a:stretch>
        </p:blipFill>
        <p:spPr>
          <a:xfrm>
            <a:off x="6293357" y="4272119"/>
            <a:ext cx="2393443" cy="2393443"/>
          </a:xfrm>
          <a:prstGeom prst="rect">
            <a:avLst/>
          </a:prstGeom>
        </p:spPr>
      </p:pic>
    </p:spTree>
    <p:extLst>
      <p:ext uri="{BB962C8B-B14F-4D97-AF65-F5344CB8AC3E}">
        <p14:creationId xmlns:p14="http://schemas.microsoft.com/office/powerpoint/2010/main" val="38537501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69880"/>
            <a:ext cx="8229600" cy="2925920"/>
          </a:xfrm>
        </p:spPr>
        <p:txBody>
          <a:bodyPr>
            <a:normAutofit/>
          </a:bodyPr>
          <a:lstStyle/>
          <a:p>
            <a:pPr marL="0" indent="0">
              <a:buNone/>
            </a:pPr>
            <a:r>
              <a:rPr lang="en-US" sz="2400" b="1" dirty="0" smtClean="0"/>
              <a:t>Personal Use  </a:t>
            </a:r>
            <a:r>
              <a:rPr lang="en-US" sz="2400" dirty="0" smtClean="0"/>
              <a:t>									</a:t>
            </a:r>
            <a:r>
              <a:rPr lang="en-US" sz="2400" b="1" dirty="0" smtClean="0"/>
              <a:t>100 – 200 PV</a:t>
            </a:r>
          </a:p>
          <a:p>
            <a:pPr marL="0" indent="0">
              <a:buNone/>
            </a:pPr>
            <a:r>
              <a:rPr lang="en-US" dirty="0" smtClean="0"/>
              <a:t>( We want to buy from our  “own store” a much as possible .. Personal care products, deodorants, shampoo, skin care, </a:t>
            </a:r>
            <a:r>
              <a:rPr lang="en-US" dirty="0" err="1" smtClean="0"/>
              <a:t>etc</a:t>
            </a:r>
            <a:r>
              <a:rPr lang="en-US" dirty="0" smtClean="0"/>
              <a:t>, plus gifts and rewards )</a:t>
            </a:r>
          </a:p>
          <a:p>
            <a:pPr marL="0" indent="0">
              <a:buNone/>
            </a:pPr>
            <a:r>
              <a:rPr lang="en-US" sz="2400" b="1" dirty="0" smtClean="0"/>
              <a:t>Family 											200 PV</a:t>
            </a:r>
          </a:p>
          <a:p>
            <a:pPr marL="0" indent="0">
              <a:buNone/>
            </a:pPr>
            <a:r>
              <a:rPr lang="en-US" dirty="0" smtClean="0"/>
              <a:t>( helping our family members to better health helps new distributors understand how effective Shaklee products are in rebuilding health )</a:t>
            </a:r>
          </a:p>
          <a:p>
            <a:pPr marL="0" indent="0">
              <a:buNone/>
            </a:pPr>
            <a:r>
              <a:rPr lang="en-US" sz="2400" b="1" dirty="0" smtClean="0"/>
              <a:t>3-Way Customer Calls             100 PV X 2 =   200 </a:t>
            </a:r>
            <a:r>
              <a:rPr lang="en-US" sz="2400" b="1" dirty="0" smtClean="0"/>
              <a:t>PV</a:t>
            </a:r>
            <a:endParaRPr lang="en-US" sz="2400" b="1" dirty="0" smtClean="0"/>
          </a:p>
        </p:txBody>
      </p:sp>
      <p:sp>
        <p:nvSpPr>
          <p:cNvPr id="3" name="Title 2"/>
          <p:cNvSpPr>
            <a:spLocks noGrp="1"/>
          </p:cNvSpPr>
          <p:nvPr>
            <p:ph type="title"/>
          </p:nvPr>
        </p:nvSpPr>
        <p:spPr>
          <a:xfrm>
            <a:off x="591883" y="529205"/>
            <a:ext cx="3717967" cy="519582"/>
          </a:xfrm>
          <a:ln>
            <a:solidFill>
              <a:schemeClr val="accent5">
                <a:lumMod val="50000"/>
              </a:schemeClr>
            </a:solidFill>
          </a:ln>
        </p:spPr>
        <p:txBody>
          <a:bodyPr>
            <a:noAutofit/>
          </a:bodyPr>
          <a:lstStyle/>
          <a:p>
            <a:r>
              <a:rPr lang="en-US" sz="3200" dirty="0" smtClean="0"/>
              <a:t>Creating a 2000 Plan</a:t>
            </a:r>
            <a:endParaRPr lang="en-US" sz="3200" dirty="0"/>
          </a:p>
        </p:txBody>
      </p:sp>
      <p:pic>
        <p:nvPicPr>
          <p:cNvPr id="4" name="Picture 3"/>
          <p:cNvPicPr>
            <a:picLocks noChangeAspect="1"/>
          </p:cNvPicPr>
          <p:nvPr/>
        </p:nvPicPr>
        <p:blipFill>
          <a:blip r:embed="rId2"/>
          <a:stretch>
            <a:fillRect/>
          </a:stretch>
        </p:blipFill>
        <p:spPr>
          <a:xfrm>
            <a:off x="6939557" y="4534292"/>
            <a:ext cx="1950869" cy="1950869"/>
          </a:xfrm>
          <a:prstGeom prst="rect">
            <a:avLst/>
          </a:prstGeom>
        </p:spPr>
      </p:pic>
      <p:sp>
        <p:nvSpPr>
          <p:cNvPr id="5" name="Rectangle 4"/>
          <p:cNvSpPr/>
          <p:nvPr/>
        </p:nvSpPr>
        <p:spPr>
          <a:xfrm>
            <a:off x="457200" y="4322606"/>
            <a:ext cx="6334661" cy="2246769"/>
          </a:xfrm>
          <a:prstGeom prst="rect">
            <a:avLst/>
          </a:prstGeom>
        </p:spPr>
        <p:txBody>
          <a:bodyPr wrap="square">
            <a:spAutoFit/>
          </a:bodyPr>
          <a:lstStyle/>
          <a:p>
            <a:r>
              <a:rPr lang="en-US" sz="2000" dirty="0"/>
              <a:t>( an effective way to teach new distributors how to create a nutrition program for customers …  what questions to ask to discover “ problems” that better nutrition may help to solve, explaining the Shaklee Difference  and why starting with </a:t>
            </a:r>
            <a:r>
              <a:rPr lang="en-US" sz="2000" dirty="0" err="1"/>
              <a:t>Vitalizer</a:t>
            </a:r>
            <a:r>
              <a:rPr lang="en-US" sz="2000" dirty="0"/>
              <a:t> and Life Shake is a pretty good starting place most of the time… and how to work with people with budget constraints</a:t>
            </a:r>
            <a:r>
              <a:rPr lang="en-US" sz="2000" dirty="0" smtClean="0"/>
              <a:t>)                                 </a:t>
            </a:r>
            <a:r>
              <a:rPr lang="en-US" sz="2000" dirty="0" err="1" smtClean="0"/>
              <a:t>lisa</a:t>
            </a:r>
            <a:endParaRPr lang="en-US" sz="2000" dirty="0"/>
          </a:p>
        </p:txBody>
      </p:sp>
    </p:spTree>
    <p:extLst>
      <p:ext uri="{BB962C8B-B14F-4D97-AF65-F5344CB8AC3E}">
        <p14:creationId xmlns:p14="http://schemas.microsoft.com/office/powerpoint/2010/main" val="16234138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83205"/>
            <a:ext cx="8374144" cy="5401947"/>
          </a:xfrm>
        </p:spPr>
        <p:txBody>
          <a:bodyPr>
            <a:normAutofit/>
          </a:bodyPr>
          <a:lstStyle/>
          <a:p>
            <a:pPr marL="0" indent="0">
              <a:buNone/>
            </a:pPr>
            <a:r>
              <a:rPr lang="en-US" sz="2400" b="1" dirty="0" smtClean="0"/>
              <a:t>Home Event								250 PV </a:t>
            </a:r>
          </a:p>
          <a:p>
            <a:pPr marL="0" indent="0">
              <a:buNone/>
            </a:pPr>
            <a:r>
              <a:rPr lang="en-US" dirty="0" smtClean="0"/>
              <a:t>( Grand Openings, Shaklee 180 Tastings and </a:t>
            </a:r>
            <a:r>
              <a:rPr lang="en-US" dirty="0" err="1" smtClean="0"/>
              <a:t>Smoothee</a:t>
            </a:r>
            <a:r>
              <a:rPr lang="en-US" dirty="0" smtClean="0"/>
              <a:t> </a:t>
            </a:r>
            <a:r>
              <a:rPr lang="en-US" dirty="0" smtClean="0"/>
              <a:t>				Workshops</a:t>
            </a:r>
            <a:r>
              <a:rPr lang="en-US" dirty="0" smtClean="0"/>
              <a:t>, </a:t>
            </a:r>
            <a:r>
              <a:rPr lang="en-US" dirty="0" err="1" smtClean="0"/>
              <a:t>etc</a:t>
            </a:r>
            <a:r>
              <a:rPr lang="en-US" dirty="0"/>
              <a:t> </a:t>
            </a:r>
            <a:r>
              <a:rPr lang="en-US" dirty="0" smtClean="0"/>
              <a:t>closing with Use, </a:t>
            </a:r>
            <a:r>
              <a:rPr lang="en-US" dirty="0" smtClean="0"/>
              <a:t>Share, </a:t>
            </a:r>
            <a:r>
              <a:rPr lang="en-US" dirty="0" smtClean="0"/>
              <a:t>Build )</a:t>
            </a:r>
          </a:p>
          <a:p>
            <a:pPr marL="0" indent="0">
              <a:buNone/>
            </a:pPr>
            <a:r>
              <a:rPr lang="en-US" sz="2400" b="1" dirty="0" smtClean="0"/>
              <a:t>Identifying Business Partners			250 PV</a:t>
            </a:r>
          </a:p>
          <a:p>
            <a:pPr marL="0" indent="0">
              <a:buNone/>
            </a:pPr>
            <a:r>
              <a:rPr lang="en-US" dirty="0" smtClean="0"/>
              <a:t>( Purchase of a Gold Distributor Kit offers a new distributor a nice selection of the most popular Shaklee products plus business materials and a flash drive to get them started )  $349 kits = 250 PV        $649 = 500 PV  </a:t>
            </a:r>
            <a:r>
              <a:rPr lang="en-US" dirty="0" smtClean="0"/>
              <a:t>   $1049 = 750 PV</a:t>
            </a:r>
            <a:endParaRPr lang="en-US" dirty="0" smtClean="0"/>
          </a:p>
          <a:p>
            <a:pPr marL="0" indent="0">
              <a:buNone/>
            </a:pPr>
            <a:r>
              <a:rPr lang="en-US" dirty="0" smtClean="0"/>
              <a:t>This also qualified for a tax deduction as it is a business kit</a:t>
            </a:r>
          </a:p>
          <a:p>
            <a:pPr marL="0" indent="0">
              <a:buNone/>
            </a:pPr>
            <a:r>
              <a:rPr lang="en-US" sz="2400" b="1" dirty="0" smtClean="0"/>
              <a:t>Developing Customers under New </a:t>
            </a:r>
            <a:r>
              <a:rPr lang="en-US" sz="2400" b="1" dirty="0" smtClean="0"/>
              <a:t>Distributor &amp; Members            														500 </a:t>
            </a:r>
            <a:r>
              <a:rPr lang="en-US" sz="2400" b="1" dirty="0" smtClean="0"/>
              <a:t>PV</a:t>
            </a:r>
          </a:p>
          <a:p>
            <a:pPr marL="0" indent="0">
              <a:buNone/>
            </a:pPr>
            <a:r>
              <a:rPr lang="en-US" sz="2400" b="1" dirty="0" smtClean="0"/>
              <a:t>Social Media 						100 PV X 4 weeks = 400 PV</a:t>
            </a:r>
          </a:p>
          <a:p>
            <a:pPr marL="0" indent="0">
              <a:buNone/>
            </a:pPr>
            <a:r>
              <a:rPr lang="en-US" dirty="0" smtClean="0"/>
              <a:t>( recommend 1 post a week.. Making it personal about how you are using new Shaklee products you are discovering, before and after photos for cleaning nasty messes, or tossing medications you don’t need any more , </a:t>
            </a:r>
            <a:r>
              <a:rPr lang="en-US" dirty="0" err="1" smtClean="0"/>
              <a:t>etc</a:t>
            </a:r>
            <a:r>
              <a:rPr lang="en-US" dirty="0" smtClean="0"/>
              <a:t> </a:t>
            </a:r>
            <a:r>
              <a:rPr lang="en-US" dirty="0" smtClean="0"/>
              <a:t>)     </a:t>
            </a:r>
            <a:r>
              <a:rPr lang="en-US" dirty="0" err="1" smtClean="0"/>
              <a:t>lisa</a:t>
            </a:r>
            <a:endParaRPr lang="en-US" dirty="0"/>
          </a:p>
        </p:txBody>
      </p:sp>
      <p:sp>
        <p:nvSpPr>
          <p:cNvPr id="3" name="Title 2"/>
          <p:cNvSpPr>
            <a:spLocks noGrp="1"/>
          </p:cNvSpPr>
          <p:nvPr>
            <p:ph type="title"/>
          </p:nvPr>
        </p:nvSpPr>
        <p:spPr>
          <a:xfrm>
            <a:off x="245557" y="280520"/>
            <a:ext cx="5026314" cy="802685"/>
          </a:xfrm>
          <a:ln>
            <a:solidFill>
              <a:schemeClr val="accent5">
                <a:lumMod val="75000"/>
              </a:schemeClr>
            </a:solidFill>
          </a:ln>
        </p:spPr>
        <p:txBody>
          <a:bodyPr>
            <a:normAutofit/>
          </a:bodyPr>
          <a:lstStyle/>
          <a:p>
            <a:r>
              <a:rPr lang="en-US" sz="3200" dirty="0" smtClean="0"/>
              <a:t>2000 PV Plan Continued</a:t>
            </a:r>
            <a:endParaRPr lang="en-US" sz="3200" dirty="0"/>
          </a:p>
        </p:txBody>
      </p:sp>
      <p:pic>
        <p:nvPicPr>
          <p:cNvPr id="4" name="Picture 3"/>
          <p:cNvPicPr>
            <a:picLocks noChangeAspect="1"/>
          </p:cNvPicPr>
          <p:nvPr/>
        </p:nvPicPr>
        <p:blipFill>
          <a:blip r:embed="rId2"/>
          <a:stretch>
            <a:fillRect/>
          </a:stretch>
        </p:blipFill>
        <p:spPr>
          <a:xfrm>
            <a:off x="6618697" y="280520"/>
            <a:ext cx="2352139" cy="1568092"/>
          </a:xfrm>
          <a:prstGeom prst="rect">
            <a:avLst/>
          </a:prstGeom>
        </p:spPr>
      </p:pic>
    </p:spTree>
    <p:extLst>
      <p:ext uri="{BB962C8B-B14F-4D97-AF65-F5344CB8AC3E}">
        <p14:creationId xmlns:p14="http://schemas.microsoft.com/office/powerpoint/2010/main" val="12742323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24039"/>
            <a:ext cx="8229600" cy="4503043"/>
          </a:xfrm>
        </p:spPr>
        <p:txBody>
          <a:bodyPr>
            <a:normAutofit/>
          </a:bodyPr>
          <a:lstStyle/>
          <a:p>
            <a:pPr marL="0" indent="0">
              <a:buNone/>
            </a:pPr>
            <a:r>
              <a:rPr lang="en-US" sz="2400" b="1" dirty="0" err="1" smtClean="0"/>
              <a:t>FaceBook</a:t>
            </a:r>
            <a:r>
              <a:rPr lang="en-US" sz="2400" b="1" dirty="0" smtClean="0"/>
              <a:t> Events 		</a:t>
            </a:r>
            <a:r>
              <a:rPr lang="en-US" sz="2400" dirty="0" smtClean="0"/>
              <a:t>( comes with follow up )</a:t>
            </a:r>
            <a:r>
              <a:rPr lang="en-US" sz="2400" dirty="0" smtClean="0"/>
              <a:t>	</a:t>
            </a:r>
            <a:r>
              <a:rPr lang="en-US" sz="2400" b="1" dirty="0" smtClean="0"/>
              <a:t>		</a:t>
            </a:r>
            <a:r>
              <a:rPr lang="en-US" sz="2400" b="1" dirty="0" smtClean="0"/>
              <a:t>200 </a:t>
            </a:r>
            <a:r>
              <a:rPr lang="en-US" sz="2400" b="1" dirty="0" smtClean="0"/>
              <a:t>PV</a:t>
            </a:r>
          </a:p>
          <a:p>
            <a:pPr marL="0" indent="0">
              <a:buNone/>
            </a:pPr>
            <a:r>
              <a:rPr lang="en-US" b="1" dirty="0" smtClean="0"/>
              <a:t>( </a:t>
            </a:r>
            <a:r>
              <a:rPr lang="en-US" dirty="0" smtClean="0"/>
              <a:t>on children’s health, women’s health, Grand Opening, Natural Approaches to Anxiety &amp; Stress, Shaklee </a:t>
            </a:r>
            <a:r>
              <a:rPr lang="en-US" dirty="0" smtClean="0"/>
              <a:t>180,  </a:t>
            </a:r>
            <a:r>
              <a:rPr lang="en-US" dirty="0" smtClean="0"/>
              <a:t>etc</a:t>
            </a:r>
            <a:r>
              <a:rPr lang="en-US" dirty="0" smtClean="0"/>
              <a:t>.  </a:t>
            </a:r>
            <a:r>
              <a:rPr lang="en-US" dirty="0" smtClean="0"/>
              <a:t>)</a:t>
            </a:r>
          </a:p>
          <a:p>
            <a:pPr marL="0" indent="0">
              <a:buNone/>
            </a:pPr>
            <a:r>
              <a:rPr lang="en-US" sz="2400" b="1" dirty="0" smtClean="0"/>
              <a:t>Health Stories Conference Calls 				</a:t>
            </a:r>
            <a:r>
              <a:rPr lang="en-US" sz="2400" b="1" dirty="0" smtClean="0"/>
              <a:t>			200 </a:t>
            </a:r>
            <a:r>
              <a:rPr lang="en-US" sz="2400" b="1" dirty="0" smtClean="0"/>
              <a:t>PV</a:t>
            </a:r>
          </a:p>
          <a:p>
            <a:pPr marL="0" indent="0">
              <a:buNone/>
            </a:pPr>
            <a:r>
              <a:rPr lang="en-US" dirty="0" smtClean="0"/>
              <a:t>( 30 minute conference calls on very specific health topics, with 1 or 2 people sharing their success in making a few shifts in the diet and adding Shaklee supplements … such as allergies, PMS, energy, keeping families healthy though the winter, </a:t>
            </a:r>
            <a:r>
              <a:rPr lang="en-US" dirty="0" err="1" smtClean="0"/>
              <a:t>etc</a:t>
            </a:r>
            <a:r>
              <a:rPr lang="en-US" dirty="0" smtClean="0"/>
              <a:t> )</a:t>
            </a:r>
          </a:p>
          <a:p>
            <a:pPr marL="0" indent="0">
              <a:buNone/>
            </a:pPr>
            <a:r>
              <a:rPr lang="en-US" sz="2400" b="1" dirty="0" smtClean="0"/>
              <a:t>Wellness Webinars							</a:t>
            </a:r>
            <a:r>
              <a:rPr lang="en-US" sz="2400" b="1" dirty="0" smtClean="0"/>
              <a:t>			100 </a:t>
            </a:r>
            <a:r>
              <a:rPr lang="en-US" sz="2400" b="1" dirty="0" smtClean="0"/>
              <a:t>PV</a:t>
            </a:r>
          </a:p>
          <a:p>
            <a:pPr marL="0" indent="0">
              <a:buNone/>
            </a:pPr>
            <a:r>
              <a:rPr lang="en-US" dirty="0" smtClean="0"/>
              <a:t>( archived a BetterHealthin31days.com/______ your address ) .. Can use to send a member to or to use the information on the slides for your own conference calls and meetings </a:t>
            </a:r>
            <a:r>
              <a:rPr lang="en-US" dirty="0" smtClean="0"/>
              <a:t>)            </a:t>
            </a:r>
            <a:r>
              <a:rPr lang="en-US" dirty="0" err="1" smtClean="0"/>
              <a:t>lisa</a:t>
            </a:r>
            <a:endParaRPr lang="en-US" dirty="0"/>
          </a:p>
        </p:txBody>
      </p:sp>
      <p:sp>
        <p:nvSpPr>
          <p:cNvPr id="3" name="Title 2"/>
          <p:cNvSpPr>
            <a:spLocks noGrp="1"/>
          </p:cNvSpPr>
          <p:nvPr>
            <p:ph type="title"/>
          </p:nvPr>
        </p:nvSpPr>
        <p:spPr>
          <a:xfrm>
            <a:off x="457200" y="544379"/>
            <a:ext cx="5026314" cy="725710"/>
          </a:xfrm>
          <a:ln>
            <a:solidFill>
              <a:schemeClr val="accent5">
                <a:lumMod val="75000"/>
              </a:schemeClr>
            </a:solidFill>
          </a:ln>
        </p:spPr>
        <p:txBody>
          <a:bodyPr>
            <a:normAutofit/>
          </a:bodyPr>
          <a:lstStyle/>
          <a:p>
            <a:r>
              <a:rPr lang="en-US" sz="3200" dirty="0" smtClean="0"/>
              <a:t>2000 PV Plan continued</a:t>
            </a:r>
            <a:endParaRPr lang="en-US" sz="3200" dirty="0"/>
          </a:p>
        </p:txBody>
      </p:sp>
      <p:sp>
        <p:nvSpPr>
          <p:cNvPr id="4" name="TextBox 3"/>
          <p:cNvSpPr txBox="1"/>
          <p:nvPr/>
        </p:nvSpPr>
        <p:spPr>
          <a:xfrm>
            <a:off x="1212145" y="5753888"/>
            <a:ext cx="6099208" cy="830997"/>
          </a:xfrm>
          <a:prstGeom prst="rect">
            <a:avLst/>
          </a:prstGeom>
          <a:noFill/>
          <a:ln>
            <a:solidFill>
              <a:schemeClr val="accent5">
                <a:lumMod val="50000"/>
              </a:schemeClr>
            </a:solidFill>
          </a:ln>
        </p:spPr>
        <p:txBody>
          <a:bodyPr wrap="square" rtlCol="0">
            <a:spAutoFit/>
          </a:bodyPr>
          <a:lstStyle/>
          <a:p>
            <a:r>
              <a:rPr lang="en-US" sz="2400" dirty="0" smtClean="0"/>
              <a:t>Outlines and nutritional materials found at BetterHealthin31Days.com/ ____   your name</a:t>
            </a:r>
            <a:endParaRPr lang="en-US" sz="2400" dirty="0"/>
          </a:p>
        </p:txBody>
      </p:sp>
      <p:pic>
        <p:nvPicPr>
          <p:cNvPr id="5" name="Picture 4"/>
          <p:cNvPicPr>
            <a:picLocks noChangeAspect="1"/>
          </p:cNvPicPr>
          <p:nvPr/>
        </p:nvPicPr>
        <p:blipFill>
          <a:blip r:embed="rId2"/>
          <a:stretch>
            <a:fillRect/>
          </a:stretch>
        </p:blipFill>
        <p:spPr>
          <a:xfrm>
            <a:off x="6734141" y="45861"/>
            <a:ext cx="1952660" cy="1301204"/>
          </a:xfrm>
          <a:prstGeom prst="rect">
            <a:avLst/>
          </a:prstGeom>
        </p:spPr>
      </p:pic>
    </p:spTree>
    <p:extLst>
      <p:ext uri="{BB962C8B-B14F-4D97-AF65-F5344CB8AC3E}">
        <p14:creationId xmlns:p14="http://schemas.microsoft.com/office/powerpoint/2010/main" val="27817494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89671"/>
            <a:ext cx="8489586" cy="4810944"/>
          </a:xfrm>
        </p:spPr>
        <p:txBody>
          <a:bodyPr>
            <a:normAutofit/>
          </a:bodyPr>
          <a:lstStyle/>
          <a:p>
            <a:r>
              <a:rPr lang="en-US" sz="2400" dirty="0" smtClean="0"/>
              <a:t>Select 2 or 3 Reach Out Methods</a:t>
            </a:r>
          </a:p>
          <a:p>
            <a:r>
              <a:rPr lang="en-US" sz="2400" dirty="0"/>
              <a:t> </a:t>
            </a:r>
            <a:r>
              <a:rPr lang="en-US" sz="2400" dirty="0" smtClean="0"/>
              <a:t>Make 2 lists of names .. Those you want to introduce to the products first .. And those you would like on your business team.</a:t>
            </a:r>
          </a:p>
          <a:p>
            <a:r>
              <a:rPr lang="en-US" sz="2400" dirty="0" smtClean="0"/>
              <a:t>Example</a:t>
            </a:r>
          </a:p>
          <a:p>
            <a:pPr marL="457200" indent="-457200">
              <a:buAutoNum type="arabicPlain" startAt="2"/>
            </a:pPr>
            <a:r>
              <a:rPr lang="en-US" sz="2400" b="1" dirty="0" smtClean="0">
                <a:solidFill>
                  <a:schemeClr val="tx1"/>
                </a:solidFill>
              </a:rPr>
              <a:t>Grand Openings in homes  -- </a:t>
            </a:r>
            <a:r>
              <a:rPr lang="en-US" sz="2400" dirty="0" smtClean="0">
                <a:solidFill>
                  <a:schemeClr val="tx1"/>
                </a:solidFill>
              </a:rPr>
              <a:t>invite mom, grandmother, Aunt Sue, friends</a:t>
            </a:r>
            <a:r>
              <a:rPr lang="en-US" sz="2400" b="1" dirty="0" smtClean="0">
                <a:solidFill>
                  <a:schemeClr val="tx1"/>
                </a:solidFill>
              </a:rPr>
              <a:t>						250 PV each = 500 PV</a:t>
            </a:r>
          </a:p>
          <a:p>
            <a:pPr marL="0" indent="0">
              <a:buNone/>
            </a:pPr>
            <a:r>
              <a:rPr lang="en-US" sz="2400" b="1" dirty="0" smtClean="0">
                <a:solidFill>
                  <a:schemeClr val="tx1"/>
                </a:solidFill>
              </a:rPr>
              <a:t>2 Grand Opening Face Book Event – </a:t>
            </a:r>
            <a:r>
              <a:rPr lang="en-US" sz="2400" b="1" dirty="0">
                <a:solidFill>
                  <a:schemeClr val="tx1"/>
                </a:solidFill>
              </a:rPr>
              <a:t>W</a:t>
            </a:r>
            <a:r>
              <a:rPr lang="en-US" sz="2400" b="1" dirty="0" smtClean="0">
                <a:solidFill>
                  <a:schemeClr val="tx1"/>
                </a:solidFill>
              </a:rPr>
              <a:t>hat the Heck is Shaklee ?</a:t>
            </a:r>
          </a:p>
          <a:p>
            <a:pPr marL="0" indent="0">
              <a:buNone/>
            </a:pPr>
            <a:r>
              <a:rPr lang="en-US" sz="2400" b="1" dirty="0">
                <a:solidFill>
                  <a:schemeClr val="tx1"/>
                </a:solidFill>
              </a:rPr>
              <a:t>	</a:t>
            </a:r>
            <a:r>
              <a:rPr lang="en-US" sz="2400" b="1" dirty="0" smtClean="0">
                <a:solidFill>
                  <a:schemeClr val="tx1"/>
                </a:solidFill>
              </a:rPr>
              <a:t>									200 PV each  = 500 PV                </a:t>
            </a:r>
          </a:p>
          <a:p>
            <a:pPr marL="0" indent="0">
              <a:buNone/>
            </a:pPr>
            <a:r>
              <a:rPr lang="en-US" sz="2400" b="1" dirty="0" smtClean="0">
                <a:solidFill>
                  <a:schemeClr val="tx1"/>
                </a:solidFill>
              </a:rPr>
              <a:t>Individual Appointments				3    X   100    =    300</a:t>
            </a:r>
          </a:p>
          <a:p>
            <a:pPr marL="0" indent="0">
              <a:buNone/>
            </a:pPr>
            <a:r>
              <a:rPr lang="en-US" sz="2400" b="1" dirty="0" smtClean="0">
                <a:solidFill>
                  <a:schemeClr val="tx1"/>
                </a:solidFill>
              </a:rPr>
              <a:t>3 Way Calls 			</a:t>
            </a:r>
            <a:r>
              <a:rPr lang="en-US" sz="2400" b="1" dirty="0" err="1" smtClean="0">
                <a:solidFill>
                  <a:schemeClr val="tx1"/>
                </a:solidFill>
              </a:rPr>
              <a:t>lisa</a:t>
            </a:r>
            <a:r>
              <a:rPr lang="en-US" sz="2400" b="1" dirty="0" smtClean="0">
                <a:solidFill>
                  <a:schemeClr val="tx1"/>
                </a:solidFill>
              </a:rPr>
              <a:t>				3    X  100    =     300</a:t>
            </a:r>
          </a:p>
        </p:txBody>
      </p:sp>
      <p:sp>
        <p:nvSpPr>
          <p:cNvPr id="3" name="Title 2"/>
          <p:cNvSpPr>
            <a:spLocks noGrp="1"/>
          </p:cNvSpPr>
          <p:nvPr>
            <p:ph type="title"/>
          </p:nvPr>
        </p:nvSpPr>
        <p:spPr>
          <a:xfrm>
            <a:off x="457200" y="511705"/>
            <a:ext cx="7835412" cy="1143000"/>
          </a:xfrm>
          <a:ln>
            <a:solidFill>
              <a:schemeClr val="accent5">
                <a:lumMod val="75000"/>
              </a:schemeClr>
            </a:solidFill>
          </a:ln>
        </p:spPr>
        <p:txBody>
          <a:bodyPr>
            <a:normAutofit fontScale="90000"/>
          </a:bodyPr>
          <a:lstStyle/>
          <a:p>
            <a:r>
              <a:rPr lang="en-US" sz="3600" dirty="0" smtClean="0"/>
              <a:t>Putting It All Together To Create THEIR Plan With Names  &amp; Word Tracks</a:t>
            </a:r>
            <a:endParaRPr lang="en-US" sz="3600" dirty="0"/>
          </a:p>
        </p:txBody>
      </p:sp>
      <p:sp>
        <p:nvSpPr>
          <p:cNvPr id="4" name="TextBox 3"/>
          <p:cNvSpPr txBox="1"/>
          <p:nvPr/>
        </p:nvSpPr>
        <p:spPr>
          <a:xfrm>
            <a:off x="7715400" y="6023301"/>
            <a:ext cx="1231385" cy="52328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23724549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5"/>
          <p:cNvSpPr txBox="1">
            <a:spLocks noChangeArrowheads="1"/>
          </p:cNvSpPr>
          <p:nvPr/>
        </p:nvSpPr>
        <p:spPr bwMode="auto">
          <a:xfrm>
            <a:off x="533400" y="1371600"/>
            <a:ext cx="6553200" cy="2478088"/>
          </a:xfrm>
          <a:prstGeom prst="rect">
            <a:avLst/>
          </a:prstGeom>
          <a:noFill/>
          <a:ln w="9525">
            <a:noFill/>
            <a:miter lim="800000"/>
            <a:headEnd/>
            <a:tailEnd/>
          </a:ln>
        </p:spPr>
        <p:txBody>
          <a:bodyPr>
            <a:spAutoFit/>
          </a:bodyPr>
          <a:lstStyle/>
          <a:p>
            <a:r>
              <a:rPr lang="en-US" sz="3200" b="1" u="sng"/>
              <a:t>Core Program</a:t>
            </a:r>
          </a:p>
          <a:p>
            <a:endParaRPr lang="en-US" sz="1100"/>
          </a:p>
          <a:p>
            <a:r>
              <a:rPr lang="en-US" sz="2800"/>
              <a:t>Vitalizer</a:t>
            </a:r>
          </a:p>
          <a:p>
            <a:r>
              <a:rPr lang="en-US" sz="2800"/>
              <a:t>Nutriferon</a:t>
            </a:r>
          </a:p>
          <a:p>
            <a:r>
              <a:rPr lang="en-US" sz="2800"/>
              <a:t>Alfalfa</a:t>
            </a:r>
          </a:p>
          <a:p>
            <a:r>
              <a:rPr lang="en-US" sz="2800"/>
              <a:t>Get Clean Non-Toxic Cleaning Products</a:t>
            </a:r>
          </a:p>
        </p:txBody>
      </p:sp>
      <p:sp>
        <p:nvSpPr>
          <p:cNvPr id="30722" name="Title 1"/>
          <p:cNvSpPr>
            <a:spLocks noGrp="1"/>
          </p:cNvSpPr>
          <p:nvPr>
            <p:ph type="title"/>
          </p:nvPr>
        </p:nvSpPr>
        <p:spPr>
          <a:xfrm>
            <a:off x="457200" y="228600"/>
            <a:ext cx="6248400" cy="838200"/>
          </a:xfrm>
          <a:ln>
            <a:solidFill>
              <a:schemeClr val="accent1">
                <a:lumMod val="75000"/>
              </a:schemeClr>
            </a:solidFill>
          </a:ln>
        </p:spPr>
        <p:txBody>
          <a:bodyPr/>
          <a:lstStyle/>
          <a:p>
            <a:pPr algn="ctr" eaLnBrk="1" hangingPunct="1">
              <a:defRPr/>
            </a:pPr>
            <a:r>
              <a:rPr lang="en-US" sz="4000" dirty="0" smtClean="0">
                <a:ea typeface="ＭＳ Ｐゴシック" pitchFamily="34" charset="-128"/>
              </a:rPr>
              <a:t> Allergy Prevention Program</a:t>
            </a:r>
          </a:p>
        </p:txBody>
      </p:sp>
      <p:sp>
        <p:nvSpPr>
          <p:cNvPr id="30723" name="Content Placeholder 2"/>
          <p:cNvSpPr>
            <a:spLocks noGrp="1"/>
          </p:cNvSpPr>
          <p:nvPr>
            <p:ph idx="1"/>
          </p:nvPr>
        </p:nvSpPr>
        <p:spPr>
          <a:xfrm>
            <a:off x="457200" y="3962400"/>
            <a:ext cx="6096000" cy="2286000"/>
          </a:xfrm>
          <a:ln>
            <a:solidFill>
              <a:schemeClr val="accent1">
                <a:lumMod val="60000"/>
                <a:lumOff val="40000"/>
              </a:schemeClr>
            </a:solidFill>
          </a:ln>
        </p:spPr>
        <p:txBody>
          <a:bodyPr>
            <a:normAutofit fontScale="85000" lnSpcReduction="10000"/>
          </a:bodyPr>
          <a:lstStyle/>
          <a:p>
            <a:pPr eaLnBrk="1" hangingPunct="1">
              <a:buClr>
                <a:schemeClr val="accent1"/>
              </a:buClr>
              <a:buFont typeface="Wingdings 2" pitchFamily="18" charset="2"/>
              <a:buNone/>
              <a:defRPr/>
            </a:pPr>
            <a:r>
              <a:rPr lang="en-US" dirty="0" smtClean="0">
                <a:ea typeface="ＭＳ Ｐゴシック" pitchFamily="34" charset="-128"/>
              </a:rPr>
              <a:t>	For additional help:			</a:t>
            </a:r>
          </a:p>
          <a:p>
            <a:pPr eaLnBrk="1" hangingPunct="1">
              <a:buClr>
                <a:schemeClr val="accent1"/>
              </a:buClr>
              <a:defRPr/>
            </a:pPr>
            <a:r>
              <a:rPr lang="en-US" dirty="0" smtClean="0">
                <a:ea typeface="ＭＳ Ｐゴシック" pitchFamily="34" charset="-128"/>
              </a:rPr>
              <a:t>Garlic</a:t>
            </a:r>
          </a:p>
          <a:p>
            <a:pPr eaLnBrk="1" hangingPunct="1">
              <a:buClr>
                <a:schemeClr val="accent1"/>
              </a:buClr>
              <a:defRPr/>
            </a:pPr>
            <a:r>
              <a:rPr lang="en-US" dirty="0" smtClean="0">
                <a:ea typeface="ＭＳ Ｐゴシック" pitchFamily="34" charset="-128"/>
              </a:rPr>
              <a:t>Immunity Formula I</a:t>
            </a:r>
          </a:p>
          <a:p>
            <a:pPr eaLnBrk="1" hangingPunct="1">
              <a:buClr>
                <a:schemeClr val="accent1"/>
              </a:buClr>
              <a:defRPr/>
            </a:pPr>
            <a:r>
              <a:rPr lang="en-US" dirty="0" smtClean="0">
                <a:ea typeface="ＭＳ Ｐゴシック" pitchFamily="34" charset="-128"/>
              </a:rPr>
              <a:t>Defend and Resist Echinacea Complex</a:t>
            </a:r>
          </a:p>
          <a:p>
            <a:pPr eaLnBrk="1" hangingPunct="1">
              <a:buClr>
                <a:schemeClr val="accent1"/>
              </a:buClr>
              <a:defRPr/>
            </a:pPr>
            <a:r>
              <a:rPr lang="en-US" dirty="0" smtClean="0">
                <a:ea typeface="ＭＳ Ｐゴシック" pitchFamily="34" charset="-128"/>
              </a:rPr>
              <a:t>Vita </a:t>
            </a:r>
            <a:r>
              <a:rPr lang="en-US" dirty="0" smtClean="0">
                <a:ea typeface="ＭＳ Ｐゴシック" pitchFamily="34" charset="-128"/>
              </a:rPr>
              <a:t>C                          </a:t>
            </a:r>
            <a:r>
              <a:rPr lang="en-US" dirty="0" err="1" smtClean="0">
                <a:ea typeface="ＭＳ Ｐゴシック" pitchFamily="34" charset="-128"/>
              </a:rPr>
              <a:t>becky</a:t>
            </a:r>
            <a:endParaRPr lang="en-US" dirty="0" smtClean="0">
              <a:ea typeface="ＭＳ Ｐゴシック" pitchFamily="34" charset="-128"/>
            </a:endParaRPr>
          </a:p>
          <a:p>
            <a:pPr eaLnBrk="1" hangingPunct="1">
              <a:buClr>
                <a:schemeClr val="accent1"/>
              </a:buClr>
              <a:defRPr/>
            </a:pPr>
            <a:endParaRPr lang="en-US" dirty="0" smtClean="0">
              <a:ea typeface="ＭＳ Ｐゴシック" pitchFamily="34" charset="-128"/>
            </a:endParaRPr>
          </a:p>
        </p:txBody>
      </p:sp>
      <p:pic>
        <p:nvPicPr>
          <p:cNvPr id="26629" name="Picture 23" descr="Nutriferon_V2.png"/>
          <p:cNvPicPr>
            <a:picLocks noChangeAspect="1"/>
          </p:cNvPicPr>
          <p:nvPr/>
        </p:nvPicPr>
        <p:blipFill>
          <a:blip r:embed="rId2" cstate="print"/>
          <a:srcRect b="17593"/>
          <a:stretch>
            <a:fillRect/>
          </a:stretch>
        </p:blipFill>
        <p:spPr bwMode="auto">
          <a:xfrm>
            <a:off x="4148189" y="1676400"/>
            <a:ext cx="804811" cy="1432487"/>
          </a:xfrm>
          <a:prstGeom prst="rect">
            <a:avLst/>
          </a:prstGeom>
          <a:noFill/>
          <a:ln w="9525">
            <a:noFill/>
            <a:miter lim="800000"/>
            <a:headEnd/>
            <a:tailEnd/>
          </a:ln>
        </p:spPr>
      </p:pic>
      <p:pic>
        <p:nvPicPr>
          <p:cNvPr id="26630" name="Picture 3"/>
          <p:cNvPicPr>
            <a:picLocks noChangeAspect="1" noChangeArrowheads="1"/>
          </p:cNvPicPr>
          <p:nvPr/>
        </p:nvPicPr>
        <p:blipFill>
          <a:blip r:embed="rId3" cstate="print"/>
          <a:srcRect b="4347"/>
          <a:stretch>
            <a:fillRect/>
          </a:stretch>
        </p:blipFill>
        <p:spPr bwMode="auto">
          <a:xfrm>
            <a:off x="6705600" y="685800"/>
            <a:ext cx="2139950" cy="3752850"/>
          </a:xfrm>
          <a:prstGeom prst="rect">
            <a:avLst/>
          </a:prstGeom>
          <a:noFill/>
          <a:ln w="9525">
            <a:noFill/>
            <a:miter lim="800000"/>
            <a:headEnd/>
            <a:tailEnd/>
          </a:ln>
        </p:spPr>
      </p:pic>
      <p:pic>
        <p:nvPicPr>
          <p:cNvPr id="2050" name="Picture 2" descr="http://images.shaklee.com/canada/highres/nutrition/57110.jpg?primaryTab=training&amp;secondaryTab=library"/>
          <p:cNvPicPr>
            <a:picLocks noChangeAspect="1" noChangeArrowheads="1"/>
          </p:cNvPicPr>
          <p:nvPr/>
        </p:nvPicPr>
        <p:blipFill>
          <a:blip r:embed="rId4" cstate="print"/>
          <a:srcRect/>
          <a:stretch>
            <a:fillRect/>
          </a:stretch>
        </p:blipFill>
        <p:spPr bwMode="auto">
          <a:xfrm>
            <a:off x="3429000" y="1242886"/>
            <a:ext cx="752869" cy="1271714"/>
          </a:xfrm>
          <a:prstGeom prst="rect">
            <a:avLst/>
          </a:prstGeom>
          <a:noFill/>
        </p:spPr>
      </p:pic>
    </p:spTree>
    <p:extLst>
      <p:ext uri="{BB962C8B-B14F-4D97-AF65-F5344CB8AC3E}">
        <p14:creationId xmlns:p14="http://schemas.microsoft.com/office/powerpoint/2010/main" val="182504745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rcRect l="-84161" r="-84161"/>
          <a:stretch>
            <a:fillRect/>
          </a:stretch>
        </p:blipFill>
        <p:spPr>
          <a:xfrm>
            <a:off x="-1875613" y="173194"/>
            <a:ext cx="6214081" cy="2315896"/>
          </a:xfrm>
        </p:spPr>
      </p:pic>
      <p:sp>
        <p:nvSpPr>
          <p:cNvPr id="3" name="Title 2"/>
          <p:cNvSpPr>
            <a:spLocks noGrp="1"/>
          </p:cNvSpPr>
          <p:nvPr>
            <p:ph type="title"/>
          </p:nvPr>
        </p:nvSpPr>
        <p:spPr>
          <a:xfrm>
            <a:off x="1423790" y="511704"/>
            <a:ext cx="7551616" cy="2374862"/>
          </a:xfrm>
        </p:spPr>
        <p:txBody>
          <a:bodyPr>
            <a:normAutofit fontScale="90000"/>
          </a:bodyPr>
          <a:lstStyle/>
          <a:p>
            <a:r>
              <a:rPr lang="en-US" sz="3600" dirty="0" smtClean="0"/>
              <a:t>Fall 2015 Regionals –									</a:t>
            </a:r>
            <a:r>
              <a:rPr lang="en-US" sz="3100" dirty="0" smtClean="0"/>
              <a:t>Roger Barnett will </a:t>
            </a:r>
            <a:r>
              <a:rPr lang="en-US" sz="3100" dirty="0"/>
              <a:t>b</a:t>
            </a:r>
            <a:r>
              <a:rPr lang="en-US" sz="3100" dirty="0" smtClean="0"/>
              <a:t>e speaking! </a:t>
            </a:r>
            <a:br>
              <a:rPr lang="en-US" sz="3100" dirty="0" smtClean="0"/>
            </a:br>
            <a:r>
              <a:rPr lang="en-US" sz="3100" dirty="0" smtClean="0"/>
              <a:t>Set goal of how many you will bring with you...</a:t>
            </a:r>
            <a:br>
              <a:rPr lang="en-US" sz="3100" dirty="0" smtClean="0"/>
            </a:br>
            <a:r>
              <a:rPr lang="en-US" sz="3100" dirty="0" smtClean="0"/>
              <a:t>and register now.</a:t>
            </a:r>
            <a:endParaRPr lang="en-US" sz="3100" dirty="0"/>
          </a:p>
        </p:txBody>
      </p:sp>
      <p:sp>
        <p:nvSpPr>
          <p:cNvPr id="6" name="Rectangle 5"/>
          <p:cNvSpPr/>
          <p:nvPr/>
        </p:nvSpPr>
        <p:spPr>
          <a:xfrm>
            <a:off x="384808" y="2881180"/>
            <a:ext cx="5810601" cy="923330"/>
          </a:xfrm>
          <a:prstGeom prst="rect">
            <a:avLst/>
          </a:prstGeom>
        </p:spPr>
        <p:txBody>
          <a:bodyPr wrap="square">
            <a:spAutoFit/>
          </a:bodyPr>
          <a:lstStyle/>
          <a:p>
            <a:r>
              <a:rPr lang="en-US" dirty="0" smtClean="0"/>
              <a:t>Southern </a:t>
            </a:r>
            <a:r>
              <a:rPr lang="en-US" dirty="0"/>
              <a:t>California</a:t>
            </a:r>
          </a:p>
          <a:p>
            <a:r>
              <a:rPr lang="en-US" dirty="0"/>
              <a:t>Friday, Nov 20 at 7:00 </a:t>
            </a:r>
            <a:r>
              <a:rPr lang="en-US" dirty="0" err="1" smtClean="0"/>
              <a:t>p.m.Marriott</a:t>
            </a:r>
            <a:r>
              <a:rPr lang="en-US" dirty="0" smtClean="0"/>
              <a:t> </a:t>
            </a:r>
            <a:r>
              <a:rPr lang="en-US" dirty="0"/>
              <a:t>Long </a:t>
            </a:r>
            <a:r>
              <a:rPr lang="en-US" dirty="0" smtClean="0"/>
              <a:t>Beach4700 </a:t>
            </a:r>
            <a:r>
              <a:rPr lang="en-US" dirty="0"/>
              <a:t>Airport Plaza </a:t>
            </a:r>
            <a:r>
              <a:rPr lang="en-US" dirty="0" smtClean="0"/>
              <a:t>Drive Long </a:t>
            </a:r>
            <a:r>
              <a:rPr lang="en-US" dirty="0"/>
              <a:t>Beach, CA 90875</a:t>
            </a:r>
          </a:p>
        </p:txBody>
      </p:sp>
      <p:sp>
        <p:nvSpPr>
          <p:cNvPr id="7" name="Rectangle 6"/>
          <p:cNvSpPr/>
          <p:nvPr/>
        </p:nvSpPr>
        <p:spPr>
          <a:xfrm>
            <a:off x="384808" y="5311283"/>
            <a:ext cx="4572000" cy="1200329"/>
          </a:xfrm>
          <a:prstGeom prst="rect">
            <a:avLst/>
          </a:prstGeom>
        </p:spPr>
        <p:txBody>
          <a:bodyPr>
            <a:spAutoFit/>
          </a:bodyPr>
          <a:lstStyle/>
          <a:p>
            <a:r>
              <a:rPr lang="en-US" dirty="0"/>
              <a:t>New York Area</a:t>
            </a:r>
          </a:p>
          <a:p>
            <a:r>
              <a:rPr lang="en-US" dirty="0"/>
              <a:t>Friday, Nov 6 at 7:00 p.m. Westchester Marriott 670 White Plains Road Tarrytown, NY 10591</a:t>
            </a:r>
            <a:endParaRPr lang="en-US" dirty="0"/>
          </a:p>
        </p:txBody>
      </p:sp>
      <p:sp>
        <p:nvSpPr>
          <p:cNvPr id="8" name="Rectangle 7"/>
          <p:cNvSpPr/>
          <p:nvPr/>
        </p:nvSpPr>
        <p:spPr>
          <a:xfrm>
            <a:off x="4436236" y="4375432"/>
            <a:ext cx="4331736" cy="1200329"/>
          </a:xfrm>
          <a:prstGeom prst="rect">
            <a:avLst/>
          </a:prstGeom>
        </p:spPr>
        <p:txBody>
          <a:bodyPr wrap="square">
            <a:spAutoFit/>
          </a:bodyPr>
          <a:lstStyle/>
          <a:p>
            <a:r>
              <a:rPr lang="en-US" dirty="0"/>
              <a:t>Chicago Area Friday, Nov 13 at 7:00 p.m. Hyatt Regency O’Hare 9300 Bryn </a:t>
            </a:r>
            <a:r>
              <a:rPr lang="en-US" dirty="0" err="1"/>
              <a:t>Mawr</a:t>
            </a:r>
            <a:r>
              <a:rPr lang="en-US" dirty="0"/>
              <a:t> Avenue</a:t>
            </a:r>
          </a:p>
          <a:p>
            <a:r>
              <a:rPr lang="en-US" dirty="0"/>
              <a:t>Rosemont, IL 60118</a:t>
            </a:r>
            <a:endParaRPr lang="en-US" dirty="0"/>
          </a:p>
        </p:txBody>
      </p:sp>
      <p:pic>
        <p:nvPicPr>
          <p:cNvPr id="9" name="Picture 8"/>
          <p:cNvPicPr>
            <a:picLocks noChangeAspect="1"/>
          </p:cNvPicPr>
          <p:nvPr/>
        </p:nvPicPr>
        <p:blipFill>
          <a:blip r:embed="rId3"/>
          <a:stretch>
            <a:fillRect/>
          </a:stretch>
        </p:blipFill>
        <p:spPr>
          <a:xfrm>
            <a:off x="384808" y="4031795"/>
            <a:ext cx="2558974" cy="1279488"/>
          </a:xfrm>
          <a:prstGeom prst="rect">
            <a:avLst/>
          </a:prstGeom>
        </p:spPr>
      </p:pic>
      <p:pic>
        <p:nvPicPr>
          <p:cNvPr id="10" name="Picture 9"/>
          <p:cNvPicPr>
            <a:picLocks noChangeAspect="1"/>
          </p:cNvPicPr>
          <p:nvPr/>
        </p:nvPicPr>
        <p:blipFill>
          <a:blip r:embed="rId4"/>
          <a:stretch>
            <a:fillRect/>
          </a:stretch>
        </p:blipFill>
        <p:spPr>
          <a:xfrm>
            <a:off x="6602104" y="5163403"/>
            <a:ext cx="2541896" cy="1694597"/>
          </a:xfrm>
          <a:prstGeom prst="rect">
            <a:avLst/>
          </a:prstGeom>
        </p:spPr>
      </p:pic>
      <p:pic>
        <p:nvPicPr>
          <p:cNvPr id="11" name="Picture 10"/>
          <p:cNvPicPr>
            <a:picLocks noChangeAspect="1"/>
          </p:cNvPicPr>
          <p:nvPr/>
        </p:nvPicPr>
        <p:blipFill>
          <a:blip r:embed="rId5"/>
          <a:stretch>
            <a:fillRect/>
          </a:stretch>
        </p:blipFill>
        <p:spPr>
          <a:xfrm>
            <a:off x="6195409" y="2867881"/>
            <a:ext cx="2077963" cy="1454574"/>
          </a:xfrm>
          <a:prstGeom prst="rect">
            <a:avLst/>
          </a:prstGeom>
        </p:spPr>
      </p:pic>
    </p:spTree>
    <p:extLst>
      <p:ext uri="{BB962C8B-B14F-4D97-AF65-F5344CB8AC3E}">
        <p14:creationId xmlns:p14="http://schemas.microsoft.com/office/powerpoint/2010/main" val="42124658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1679" y="173196"/>
            <a:ext cx="6935366" cy="827483"/>
          </a:xfrm>
          <a:ln>
            <a:solidFill>
              <a:schemeClr val="tx2">
                <a:lumMod val="75000"/>
              </a:schemeClr>
            </a:solidFill>
          </a:ln>
        </p:spPr>
        <p:txBody>
          <a:bodyPr/>
          <a:lstStyle/>
          <a:p>
            <a:r>
              <a:rPr lang="en-US" dirty="0" smtClean="0"/>
              <a:t>1000 PV </a:t>
            </a:r>
            <a:r>
              <a:rPr lang="en-US" dirty="0" smtClean="0"/>
              <a:t>with</a:t>
            </a:r>
            <a:r>
              <a:rPr lang="en-US" dirty="0" smtClean="0"/>
              <a:t> </a:t>
            </a:r>
            <a:r>
              <a:rPr lang="en-US" dirty="0" smtClean="0"/>
              <a:t>Allergy Collections</a:t>
            </a:r>
            <a:endParaRPr lang="en-US" dirty="0"/>
          </a:p>
        </p:txBody>
      </p:sp>
      <p:sp>
        <p:nvSpPr>
          <p:cNvPr id="3" name="Text Placeholder 2"/>
          <p:cNvSpPr>
            <a:spLocks noGrp="1"/>
          </p:cNvSpPr>
          <p:nvPr>
            <p:ph type="body" idx="1"/>
          </p:nvPr>
        </p:nvSpPr>
        <p:spPr>
          <a:xfrm>
            <a:off x="722313" y="1193116"/>
            <a:ext cx="7772400" cy="2848077"/>
          </a:xfrm>
          <a:ln>
            <a:solidFill>
              <a:schemeClr val="accent5">
                <a:lumMod val="75000"/>
              </a:schemeClr>
            </a:solidFill>
          </a:ln>
        </p:spPr>
        <p:txBody>
          <a:bodyPr>
            <a:normAutofit/>
          </a:bodyPr>
          <a:lstStyle/>
          <a:p>
            <a:pPr algn="ctr"/>
            <a:r>
              <a:rPr lang="en-US" sz="2400" dirty="0" smtClean="0">
                <a:solidFill>
                  <a:schemeClr val="tx1"/>
                </a:solidFill>
              </a:rPr>
              <a:t>4 events X  5 attending =  20 families</a:t>
            </a:r>
          </a:p>
          <a:p>
            <a:pPr algn="ctr"/>
            <a:r>
              <a:rPr lang="en-US" sz="2400" dirty="0" smtClean="0">
                <a:solidFill>
                  <a:schemeClr val="tx1"/>
                </a:solidFill>
              </a:rPr>
              <a:t>( FB events, in-home, Health Chat conference calls,  </a:t>
            </a:r>
            <a:r>
              <a:rPr lang="en-US" sz="2400" dirty="0" err="1" smtClean="0">
                <a:solidFill>
                  <a:schemeClr val="tx1"/>
                </a:solidFill>
              </a:rPr>
              <a:t>etc</a:t>
            </a:r>
            <a:r>
              <a:rPr lang="en-US" sz="2400" dirty="0" smtClean="0">
                <a:solidFill>
                  <a:schemeClr val="tx1"/>
                </a:solidFill>
              </a:rPr>
              <a:t> )</a:t>
            </a:r>
          </a:p>
          <a:p>
            <a:pPr algn="ctr"/>
            <a:r>
              <a:rPr lang="en-US" sz="2400" dirty="0" smtClean="0">
                <a:solidFill>
                  <a:schemeClr val="tx1"/>
                </a:solidFill>
              </a:rPr>
              <a:t>Or individual appointments,  3-way calls, archived webinars</a:t>
            </a:r>
          </a:p>
          <a:p>
            <a:pPr algn="ctr"/>
            <a:endParaRPr lang="en-US" sz="2400" dirty="0" smtClean="0">
              <a:solidFill>
                <a:schemeClr val="tx1"/>
              </a:solidFill>
            </a:endParaRPr>
          </a:p>
          <a:p>
            <a:pPr algn="ctr"/>
            <a:r>
              <a:rPr lang="en-US" sz="2400" dirty="0" smtClean="0">
                <a:solidFill>
                  <a:schemeClr val="tx1"/>
                </a:solidFill>
              </a:rPr>
              <a:t> </a:t>
            </a:r>
            <a:r>
              <a:rPr lang="en-US" sz="2400" dirty="0">
                <a:solidFill>
                  <a:schemeClr val="tx1"/>
                </a:solidFill>
              </a:rPr>
              <a:t>20 families X 50 PV collection =   1000 PV </a:t>
            </a:r>
          </a:p>
          <a:p>
            <a:pPr algn="ctr"/>
            <a:endParaRPr lang="en-US" sz="2400" dirty="0" smtClean="0">
              <a:solidFill>
                <a:schemeClr val="tx1"/>
              </a:solidFill>
            </a:endParaRPr>
          </a:p>
          <a:p>
            <a:pPr algn="ctr"/>
            <a:r>
              <a:rPr lang="en-US" sz="2400" dirty="0" smtClean="0">
                <a:solidFill>
                  <a:schemeClr val="tx1"/>
                </a:solidFill>
              </a:rPr>
              <a:t>10 families X 100 PV collection = 1000 PV</a:t>
            </a:r>
            <a:endParaRPr lang="en-US" sz="2400" dirty="0">
              <a:solidFill>
                <a:schemeClr val="tx1"/>
              </a:solidFill>
            </a:endParaRPr>
          </a:p>
        </p:txBody>
      </p:sp>
      <p:sp>
        <p:nvSpPr>
          <p:cNvPr id="5" name="TextBox 4"/>
          <p:cNvSpPr txBox="1"/>
          <p:nvPr/>
        </p:nvSpPr>
        <p:spPr>
          <a:xfrm>
            <a:off x="230919" y="4653387"/>
            <a:ext cx="8638939" cy="1384995"/>
          </a:xfrm>
          <a:prstGeom prst="rect">
            <a:avLst/>
          </a:prstGeom>
          <a:noFill/>
          <a:ln>
            <a:solidFill>
              <a:schemeClr val="tx2">
                <a:lumMod val="75000"/>
              </a:schemeClr>
            </a:solidFill>
          </a:ln>
        </p:spPr>
        <p:txBody>
          <a:bodyPr wrap="square" rtlCol="0">
            <a:spAutoFit/>
          </a:bodyPr>
          <a:lstStyle/>
          <a:p>
            <a:pPr algn="ctr"/>
            <a:r>
              <a:rPr lang="en-US" sz="2800" dirty="0" smtClean="0"/>
              <a:t>There are many </a:t>
            </a:r>
            <a:r>
              <a:rPr lang="en-US" sz="2800" dirty="0" smtClean="0"/>
              <a:t>d</a:t>
            </a:r>
            <a:r>
              <a:rPr lang="en-US" sz="2800" dirty="0" smtClean="0"/>
              <a:t>eals right now </a:t>
            </a:r>
            <a:r>
              <a:rPr lang="en-US" sz="2800" dirty="0" smtClean="0"/>
              <a:t>–</a:t>
            </a:r>
          </a:p>
          <a:p>
            <a:pPr algn="ctr"/>
            <a:r>
              <a:rPr lang="en-US" sz="2800" dirty="0" smtClean="0"/>
              <a:t>Including free memberships, free shipping,, </a:t>
            </a:r>
            <a:r>
              <a:rPr lang="en-US" sz="2800" dirty="0" err="1" smtClean="0"/>
              <a:t>etc</a:t>
            </a:r>
            <a:r>
              <a:rPr lang="en-US" sz="2800" dirty="0" smtClean="0"/>
              <a:t> 			 see next slides            </a:t>
            </a:r>
            <a:r>
              <a:rPr lang="en-US" sz="2800" dirty="0" err="1" smtClean="0"/>
              <a:t>becky</a:t>
            </a:r>
            <a:endParaRPr lang="en-US" sz="2800" dirty="0"/>
          </a:p>
        </p:txBody>
      </p:sp>
    </p:spTree>
    <p:extLst>
      <p:ext uri="{BB962C8B-B14F-4D97-AF65-F5344CB8AC3E}">
        <p14:creationId xmlns:p14="http://schemas.microsoft.com/office/powerpoint/2010/main" val="31890856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3283"/>
            <a:ext cx="8229600" cy="5061113"/>
          </a:xfrm>
        </p:spPr>
        <p:txBody>
          <a:bodyPr>
            <a:normAutofit fontScale="92500"/>
          </a:bodyPr>
          <a:lstStyle/>
          <a:p>
            <a:pPr marL="514350" indent="-514350">
              <a:buFont typeface="+mj-lt"/>
              <a:buAutoNum type="arabicPeriod"/>
            </a:pPr>
            <a:r>
              <a:rPr lang="en-US" sz="2200" b="1" dirty="0" smtClean="0"/>
              <a:t>Life Strip  </a:t>
            </a:r>
            <a:r>
              <a:rPr lang="en-US" sz="2200" dirty="0" smtClean="0"/>
              <a:t>(114PV)</a:t>
            </a:r>
          </a:p>
          <a:p>
            <a:pPr marL="514350" indent="-514350">
              <a:buFont typeface="+mj-lt"/>
              <a:buAutoNum type="arabicPeriod"/>
            </a:pPr>
            <a:r>
              <a:rPr lang="en-US" sz="2200" b="1" dirty="0" err="1" smtClean="0"/>
              <a:t>Vitalizer</a:t>
            </a:r>
            <a:r>
              <a:rPr lang="en-US" sz="2200" b="1" dirty="0" smtClean="0"/>
              <a:t> </a:t>
            </a:r>
            <a:r>
              <a:rPr lang="en-US" sz="2200" dirty="0" smtClean="0"/>
              <a:t>(55PV)</a:t>
            </a:r>
          </a:p>
          <a:p>
            <a:pPr marL="514350" indent="-514350">
              <a:buFont typeface="+mj-lt"/>
              <a:buAutoNum type="arabicPeriod"/>
            </a:pPr>
            <a:r>
              <a:rPr lang="en-US" sz="2200" b="1" dirty="0" smtClean="0"/>
              <a:t>Life Plan </a:t>
            </a:r>
            <a:r>
              <a:rPr lang="en-US" sz="2200" dirty="0" smtClean="0"/>
              <a:t>( Life Shake &amp; Life Strip )	(166PV)</a:t>
            </a:r>
          </a:p>
          <a:p>
            <a:pPr marL="514350" indent="-514350">
              <a:buFont typeface="+mj-lt"/>
              <a:buAutoNum type="arabicPeriod"/>
            </a:pPr>
            <a:r>
              <a:rPr lang="en-US" sz="2200" b="1" dirty="0" smtClean="0"/>
              <a:t>Vitalizing Plan </a:t>
            </a:r>
            <a:r>
              <a:rPr lang="en-US" sz="2200" dirty="0" smtClean="0"/>
              <a:t>( Life Shake a &amp; </a:t>
            </a:r>
            <a:r>
              <a:rPr lang="en-US" sz="2200" dirty="0" err="1" smtClean="0"/>
              <a:t>Vitalizer</a:t>
            </a:r>
            <a:r>
              <a:rPr lang="en-US" sz="2200" dirty="0" smtClean="0"/>
              <a:t> )  (111PV)</a:t>
            </a:r>
          </a:p>
          <a:p>
            <a:pPr marL="514350" indent="-514350">
              <a:buFont typeface="+mj-lt"/>
              <a:buAutoNum type="arabicPeriod"/>
            </a:pPr>
            <a:r>
              <a:rPr lang="en-US" sz="2200" b="1" dirty="0" smtClean="0"/>
              <a:t>Rx for a Healthier Life with Life Strip </a:t>
            </a:r>
            <a:r>
              <a:rPr lang="en-US" sz="2200" dirty="0" smtClean="0"/>
              <a:t>( </a:t>
            </a:r>
            <a:r>
              <a:rPr lang="en-US" sz="2200" dirty="0" err="1" smtClean="0"/>
              <a:t>Nutriferon</a:t>
            </a:r>
            <a:r>
              <a:rPr lang="en-US" sz="2200" dirty="0" smtClean="0"/>
              <a:t>, Shake,  Strip ) (172PV)</a:t>
            </a:r>
          </a:p>
          <a:p>
            <a:pPr marL="514350" indent="-514350">
              <a:buFont typeface="+mj-lt"/>
              <a:buAutoNum type="arabicPeriod"/>
            </a:pPr>
            <a:r>
              <a:rPr lang="en-US" sz="2200" b="1" dirty="0" smtClean="0"/>
              <a:t>Rx for a Healthier Life with </a:t>
            </a:r>
            <a:r>
              <a:rPr lang="en-US" sz="2200" b="1" dirty="0" err="1" smtClean="0"/>
              <a:t>Vitalizer</a:t>
            </a:r>
            <a:r>
              <a:rPr lang="en-US" sz="2200" b="1" dirty="0" smtClean="0"/>
              <a:t> </a:t>
            </a:r>
            <a:r>
              <a:rPr lang="en-US" sz="2200" dirty="0" smtClean="0"/>
              <a:t>( </a:t>
            </a:r>
            <a:r>
              <a:rPr lang="en-US" sz="2200" dirty="0" err="1" smtClean="0"/>
              <a:t>Nutriferon</a:t>
            </a:r>
            <a:r>
              <a:rPr lang="en-US" sz="2200" dirty="0" smtClean="0"/>
              <a:t>, Shake, strip ) (168PV)</a:t>
            </a:r>
          </a:p>
          <a:p>
            <a:pPr marL="514350" indent="-514350">
              <a:buFont typeface="+mj-lt"/>
              <a:buAutoNum type="arabicPeriod"/>
            </a:pPr>
            <a:r>
              <a:rPr lang="en-US" sz="2200" b="1" dirty="0" smtClean="0"/>
              <a:t>Shaklee Life Shake Family Pack </a:t>
            </a:r>
            <a:r>
              <a:rPr lang="en-US" sz="2200" dirty="0" smtClean="0"/>
              <a:t>( 2 30- </a:t>
            </a:r>
            <a:r>
              <a:rPr lang="en-US" sz="2200" dirty="0" err="1" smtClean="0"/>
              <a:t>svg</a:t>
            </a:r>
            <a:r>
              <a:rPr lang="en-US" sz="2200" dirty="0" smtClean="0"/>
              <a:t> bags ) (111PV)</a:t>
            </a:r>
          </a:p>
          <a:p>
            <a:pPr marL="514350" indent="-514350">
              <a:buFont typeface="+mj-lt"/>
              <a:buAutoNum type="arabicPeriod"/>
            </a:pPr>
            <a:r>
              <a:rPr lang="en-US" sz="2200" b="1" dirty="0" smtClean="0"/>
              <a:t>Shaklee 180 Turnaround kit</a:t>
            </a:r>
            <a:r>
              <a:rPr lang="en-US" sz="2200" dirty="0" smtClean="0"/>
              <a:t> (172PV)</a:t>
            </a:r>
          </a:p>
          <a:p>
            <a:pPr marL="514350" indent="-514350">
              <a:buFont typeface="+mj-lt"/>
              <a:buAutoNum type="arabicPeriod"/>
            </a:pPr>
            <a:r>
              <a:rPr lang="en-US" sz="2200" b="1" dirty="0" smtClean="0"/>
              <a:t>Essentials Plan </a:t>
            </a:r>
            <a:r>
              <a:rPr lang="en-US" sz="2200" dirty="0" smtClean="0"/>
              <a:t>( Vita Lea 60,  (55PV)</a:t>
            </a:r>
          </a:p>
          <a:p>
            <a:pPr marL="514350" indent="-514350">
              <a:buFont typeface="+mj-lt"/>
              <a:buAutoNum type="arabicPeriod"/>
            </a:pPr>
            <a:r>
              <a:rPr lang="en-US" sz="2200" b="1" dirty="0" smtClean="0"/>
              <a:t>Get Clean Kit </a:t>
            </a:r>
            <a:r>
              <a:rPr lang="en-US" sz="2200" dirty="0" smtClean="0"/>
              <a:t>(50PV)</a:t>
            </a:r>
          </a:p>
          <a:p>
            <a:pPr marL="514350" indent="-514350">
              <a:buFont typeface="+mj-lt"/>
              <a:buAutoNum type="arabicPeriod"/>
            </a:pPr>
            <a:r>
              <a:rPr lang="en-US" sz="2200" b="1" dirty="0" smtClean="0"/>
              <a:t>Nutrition Therapy Skincare Kit </a:t>
            </a:r>
            <a:r>
              <a:rPr lang="en-US" sz="2200" dirty="0" smtClean="0"/>
              <a:t>(141PV)</a:t>
            </a:r>
          </a:p>
          <a:p>
            <a:pPr marL="514350" indent="-514350">
              <a:buFont typeface="+mj-lt"/>
              <a:buAutoNum type="arabicPeriod"/>
            </a:pPr>
            <a:r>
              <a:rPr lang="en-US" sz="2200" b="1" dirty="0" smtClean="0"/>
              <a:t>Any 100 PV order</a:t>
            </a:r>
          </a:p>
          <a:p>
            <a:pPr marL="514350" indent="-514350">
              <a:buFont typeface="+mj-lt"/>
              <a:buAutoNum type="arabicPeriod"/>
            </a:pPr>
            <a:r>
              <a:rPr lang="en-US" sz="2200" b="1" dirty="0" smtClean="0"/>
              <a:t>All Gold Business </a:t>
            </a:r>
            <a:r>
              <a:rPr lang="en-US" sz="2200" b="1" dirty="0" err="1" smtClean="0"/>
              <a:t>Paks</a:t>
            </a:r>
            <a:r>
              <a:rPr lang="en-US" sz="2200" b="1" dirty="0" smtClean="0"/>
              <a:t>						</a:t>
            </a:r>
            <a:r>
              <a:rPr lang="en-US" sz="2200" dirty="0" err="1" smtClean="0"/>
              <a:t>becky</a:t>
            </a:r>
            <a:endParaRPr lang="en-US" sz="2200" dirty="0" smtClean="0"/>
          </a:p>
          <a:p>
            <a:pPr marL="514350" indent="-514350">
              <a:buFont typeface="+mj-lt"/>
              <a:buAutoNum type="arabicPeriod"/>
            </a:pPr>
            <a:endParaRPr lang="en-US" sz="2200" dirty="0" smtClean="0"/>
          </a:p>
          <a:p>
            <a:pPr marL="514350" indent="-514350">
              <a:buFont typeface="+mj-lt"/>
              <a:buAutoNum type="arabicPeriod"/>
            </a:pPr>
            <a:endParaRPr lang="en-US" sz="2200" dirty="0"/>
          </a:p>
        </p:txBody>
      </p:sp>
      <p:sp>
        <p:nvSpPr>
          <p:cNvPr id="2" name="Title 1"/>
          <p:cNvSpPr>
            <a:spLocks noGrp="1"/>
          </p:cNvSpPr>
          <p:nvPr>
            <p:ph type="title"/>
          </p:nvPr>
        </p:nvSpPr>
        <p:spPr>
          <a:xfrm>
            <a:off x="634932" y="327143"/>
            <a:ext cx="6618699" cy="867515"/>
          </a:xfrm>
          <a:ln>
            <a:solidFill>
              <a:schemeClr val="accent5">
                <a:lumMod val="75000"/>
              </a:schemeClr>
            </a:solidFill>
          </a:ln>
        </p:spPr>
        <p:txBody>
          <a:bodyPr>
            <a:normAutofit/>
          </a:bodyPr>
          <a:lstStyle/>
          <a:p>
            <a:r>
              <a:rPr lang="en-US" sz="3600" b="1" dirty="0" smtClean="0"/>
              <a:t>Free Membership Options</a:t>
            </a:r>
            <a:endParaRPr lang="en-US" sz="3600" b="1" dirty="0"/>
          </a:p>
        </p:txBody>
      </p:sp>
    </p:spTree>
    <p:extLst>
      <p:ext uri="{BB962C8B-B14F-4D97-AF65-F5344CB8AC3E}">
        <p14:creationId xmlns:p14="http://schemas.microsoft.com/office/powerpoint/2010/main" val="19419596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50"/>
            <a:ext cx="7886700" cy="597063"/>
          </a:xfrm>
          <a:ln>
            <a:solidFill>
              <a:schemeClr val="accent5">
                <a:lumMod val="75000"/>
              </a:schemeClr>
            </a:solidFill>
          </a:ln>
        </p:spPr>
        <p:txBody>
          <a:bodyPr>
            <a:normAutofit fontScale="90000"/>
          </a:bodyPr>
          <a:lstStyle/>
          <a:p>
            <a:r>
              <a:rPr lang="en-US" sz="3600" b="1" dirty="0" smtClean="0"/>
              <a:t>6 Free Shipping Deals    .. Good until Nov 20</a:t>
            </a:r>
            <a:endParaRPr lang="en-US" sz="3600" b="1" dirty="0"/>
          </a:p>
        </p:txBody>
      </p:sp>
      <p:sp>
        <p:nvSpPr>
          <p:cNvPr id="3" name="Content Placeholder 2"/>
          <p:cNvSpPr>
            <a:spLocks noGrp="1"/>
          </p:cNvSpPr>
          <p:nvPr>
            <p:ph idx="1"/>
          </p:nvPr>
        </p:nvSpPr>
        <p:spPr>
          <a:xfrm>
            <a:off x="413571" y="1124507"/>
            <a:ext cx="8497012" cy="4806616"/>
          </a:xfrm>
        </p:spPr>
        <p:txBody>
          <a:bodyPr>
            <a:normAutofit/>
          </a:bodyPr>
          <a:lstStyle/>
          <a:p>
            <a:pPr marL="0" indent="0">
              <a:buNone/>
            </a:pPr>
            <a:r>
              <a:rPr lang="en-US" sz="2400" b="1" dirty="0" smtClean="0"/>
              <a:t>Life Plan  </a:t>
            </a:r>
            <a:r>
              <a:rPr lang="en-US" sz="2400" dirty="0" smtClean="0"/>
              <a:t>( Shaklee Life Strip and 2 canisters Shake )   $244.25 soy  $266.75 non-soy</a:t>
            </a:r>
          </a:p>
          <a:p>
            <a:pPr marL="0" indent="0">
              <a:buNone/>
            </a:pPr>
            <a:r>
              <a:rPr lang="en-US" sz="2400" b="1" dirty="0" smtClean="0"/>
              <a:t>Vitalizing Plan  </a:t>
            </a:r>
            <a:r>
              <a:rPr lang="en-US" sz="2400" dirty="0" smtClean="0"/>
              <a:t>( </a:t>
            </a:r>
            <a:r>
              <a:rPr lang="en-US" sz="2400" dirty="0" err="1" smtClean="0"/>
              <a:t>Vitalizer</a:t>
            </a:r>
            <a:r>
              <a:rPr lang="en-US" sz="2400" dirty="0" smtClean="0"/>
              <a:t> and 2 canisters of Shake)	 $ 159.95 soy   $183.65  non-soy</a:t>
            </a:r>
          </a:p>
          <a:p>
            <a:pPr marL="0" indent="0">
              <a:buNone/>
            </a:pPr>
            <a:r>
              <a:rPr lang="en-US" sz="2400" b="1" dirty="0" smtClean="0"/>
              <a:t>Essentials Plan </a:t>
            </a:r>
            <a:r>
              <a:rPr lang="en-US" sz="2400" dirty="0" smtClean="0"/>
              <a:t>(  Vita Lea 60 tabs, Omega 90 cap, Life Shake canister ) $69.45 to $76.45							</a:t>
            </a:r>
            <a:r>
              <a:rPr lang="en-US" sz="2400" dirty="0" err="1" smtClean="0"/>
              <a:t>becky</a:t>
            </a:r>
            <a:endParaRPr lang="en-US" sz="2400" dirty="0" smtClean="0"/>
          </a:p>
          <a:p>
            <a:pPr marL="0" indent="0">
              <a:buNone/>
            </a:pPr>
            <a:endParaRPr lang="en-US" sz="2400" dirty="0" smtClean="0"/>
          </a:p>
          <a:p>
            <a:pPr marL="0" indent="0">
              <a:buNone/>
            </a:pPr>
            <a:r>
              <a:rPr lang="en-US" sz="2400" b="1" dirty="0" smtClean="0"/>
              <a:t>Rx for Healthier Life   </a:t>
            </a:r>
            <a:r>
              <a:rPr lang="en-US" sz="2400" dirty="0" smtClean="0"/>
              <a:t>-- all versions 	(from $244.05  to $261.61 )</a:t>
            </a:r>
          </a:p>
          <a:p>
            <a:pPr marL="0" indent="0">
              <a:buNone/>
            </a:pPr>
            <a:r>
              <a:rPr lang="en-US" sz="2400" b="1" dirty="0" smtClean="0"/>
              <a:t>Shaklee Life Shake Family Pack   </a:t>
            </a:r>
            <a:r>
              <a:rPr lang="en-US" sz="2400" dirty="0" smtClean="0"/>
              <a:t>( 2 bags of Life Shake )     $159.95 soy  or $204.95 non-soy</a:t>
            </a:r>
            <a:r>
              <a:rPr lang="en-US" sz="2000" dirty="0" smtClean="0"/>
              <a:t>( save additional  $11 by ordering on </a:t>
            </a:r>
            <a:r>
              <a:rPr lang="en-US" sz="2000" dirty="0" err="1" smtClean="0"/>
              <a:t>autoship</a:t>
            </a:r>
            <a:r>
              <a:rPr lang="en-US" sz="2000" dirty="0" smtClean="0"/>
              <a:t> ) </a:t>
            </a:r>
          </a:p>
          <a:p>
            <a:pPr marL="0" indent="0">
              <a:buNone/>
            </a:pPr>
            <a:r>
              <a:rPr lang="en-US" sz="2400" b="1" dirty="0" smtClean="0"/>
              <a:t>Shaklee 180 </a:t>
            </a:r>
            <a:r>
              <a:rPr lang="en-US" sz="2400" b="1" dirty="0" err="1" smtClean="0"/>
              <a:t>TurnAround</a:t>
            </a:r>
            <a:r>
              <a:rPr lang="en-US" sz="2400" b="1" dirty="0" smtClean="0"/>
              <a:t> Kit   </a:t>
            </a:r>
            <a:r>
              <a:rPr lang="en-US" sz="2400" dirty="0" smtClean="0"/>
              <a:t>$ 269.95 soy  or  $305.50 non-soy</a:t>
            </a:r>
            <a:endParaRPr lang="en-US" sz="2400" dirty="0"/>
          </a:p>
        </p:txBody>
      </p:sp>
      <p:sp>
        <p:nvSpPr>
          <p:cNvPr id="4" name="TextBox 3"/>
          <p:cNvSpPr txBox="1"/>
          <p:nvPr/>
        </p:nvSpPr>
        <p:spPr>
          <a:xfrm>
            <a:off x="774426" y="5753911"/>
            <a:ext cx="7740924" cy="830997"/>
          </a:xfrm>
          <a:prstGeom prst="rect">
            <a:avLst/>
          </a:prstGeom>
          <a:noFill/>
          <a:ln>
            <a:solidFill>
              <a:schemeClr val="accent5">
                <a:lumMod val="75000"/>
              </a:schemeClr>
            </a:solidFill>
          </a:ln>
        </p:spPr>
        <p:txBody>
          <a:bodyPr wrap="square" rtlCol="0">
            <a:spAutoFit/>
          </a:bodyPr>
          <a:lstStyle/>
          <a:p>
            <a:r>
              <a:rPr lang="en-US" sz="2400" dirty="0" smtClean="0"/>
              <a:t>Tip – To save our members even more – add cleaning  and laundry products to the Free shipping order </a:t>
            </a:r>
            <a:endParaRPr lang="en-US" sz="2400" dirty="0"/>
          </a:p>
        </p:txBody>
      </p:sp>
    </p:spTree>
    <p:extLst>
      <p:ext uri="{BB962C8B-B14F-4D97-AF65-F5344CB8AC3E}">
        <p14:creationId xmlns:p14="http://schemas.microsoft.com/office/powerpoint/2010/main" val="16553651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587" y="1902941"/>
            <a:ext cx="1554025" cy="146354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1560" y="1738003"/>
            <a:ext cx="1378698" cy="172142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7668" y="4512121"/>
            <a:ext cx="3972791" cy="2345883"/>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89" y="4796217"/>
            <a:ext cx="2368636" cy="2061787"/>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6777" y="3058224"/>
            <a:ext cx="1389650" cy="1896847"/>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5000" y="3258751"/>
            <a:ext cx="1453766" cy="1662712"/>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95778" y="1353636"/>
            <a:ext cx="1892402" cy="1949845"/>
          </a:xfrm>
          <a:prstGeom prst="rect">
            <a:avLst/>
          </a:prstGeom>
        </p:spPr>
      </p:pic>
      <p:sp>
        <p:nvSpPr>
          <p:cNvPr id="2" name="Title 1"/>
          <p:cNvSpPr>
            <a:spLocks noGrp="1"/>
          </p:cNvSpPr>
          <p:nvPr>
            <p:ph type="title"/>
          </p:nvPr>
        </p:nvSpPr>
        <p:spPr>
          <a:xfrm>
            <a:off x="601593" y="344357"/>
            <a:ext cx="7920517" cy="787971"/>
          </a:xfrm>
          <a:ln>
            <a:solidFill>
              <a:schemeClr val="accent1">
                <a:lumMod val="75000"/>
              </a:schemeClr>
            </a:solidFill>
          </a:ln>
        </p:spPr>
        <p:txBody>
          <a:bodyPr>
            <a:normAutofit fontScale="90000"/>
          </a:bodyPr>
          <a:lstStyle/>
          <a:p>
            <a:pPr algn="ctr"/>
            <a:r>
              <a:rPr lang="en-US" sz="3600" b="1" dirty="0" smtClean="0"/>
              <a:t>Free Shipping </a:t>
            </a:r>
            <a:r>
              <a:rPr lang="en-US" sz="3600" b="1" i="1" u="sng" dirty="0" smtClean="0"/>
              <a:t>AND</a:t>
            </a:r>
            <a:r>
              <a:rPr lang="en-US" sz="3600" b="1" dirty="0" smtClean="0"/>
              <a:t> Free Membership Options</a:t>
            </a:r>
            <a:endParaRPr lang="en-US" sz="3600" b="1" dirty="0"/>
          </a:p>
        </p:txBody>
      </p:sp>
      <p:sp>
        <p:nvSpPr>
          <p:cNvPr id="3" name="Content Placeholder 2"/>
          <p:cNvSpPr>
            <a:spLocks noGrp="1"/>
          </p:cNvSpPr>
          <p:nvPr>
            <p:ph idx="1"/>
          </p:nvPr>
        </p:nvSpPr>
        <p:spPr>
          <a:xfrm>
            <a:off x="363442" y="1437215"/>
            <a:ext cx="8497010" cy="5420807"/>
          </a:xfrm>
        </p:spPr>
        <p:txBody>
          <a:bodyPr>
            <a:normAutofit/>
          </a:bodyPr>
          <a:lstStyle/>
          <a:p>
            <a:pPr marL="0" indent="0">
              <a:buNone/>
            </a:pPr>
            <a:r>
              <a:rPr lang="en-US" sz="2400" b="1" dirty="0" smtClean="0"/>
              <a:t>Life Plan</a:t>
            </a:r>
            <a:r>
              <a:rPr lang="en-US" sz="2400" dirty="0" smtClean="0"/>
              <a:t>(166PV)</a:t>
            </a:r>
            <a:r>
              <a:rPr lang="en-US" sz="2400" dirty="0"/>
              <a:t> </a:t>
            </a:r>
            <a:r>
              <a:rPr lang="en-US" sz="2400" b="1" dirty="0" smtClean="0"/>
              <a:t>Vitalizing Plan</a:t>
            </a:r>
            <a:r>
              <a:rPr lang="en-US" sz="2400" dirty="0" smtClean="0"/>
              <a:t>(111PV)  </a:t>
            </a:r>
            <a:r>
              <a:rPr lang="en-US" sz="2400" b="1" dirty="0" smtClean="0"/>
              <a:t>Essentials Plan </a:t>
            </a:r>
            <a:r>
              <a:rPr lang="en-US" sz="2400" dirty="0" smtClean="0"/>
              <a:t>(55PV)	</a:t>
            </a:r>
            <a:r>
              <a:rPr lang="en-US" sz="2400" b="1" dirty="0" smtClean="0"/>
              <a:t>											</a:t>
            </a:r>
            <a:endParaRPr lang="en-US" sz="2400" dirty="0"/>
          </a:p>
          <a:p>
            <a:pPr marL="0" indent="0">
              <a:buNone/>
            </a:pPr>
            <a:endParaRPr lang="en-US" sz="1800" dirty="0"/>
          </a:p>
          <a:p>
            <a:pPr marL="0" indent="0">
              <a:buNone/>
            </a:pPr>
            <a:endParaRPr lang="en-US" sz="1800" dirty="0" smtClean="0"/>
          </a:p>
          <a:p>
            <a:pPr marL="0" indent="0">
              <a:buNone/>
            </a:pPr>
            <a:endParaRPr lang="en-US" sz="1800" b="1" dirty="0" smtClean="0"/>
          </a:p>
          <a:p>
            <a:pPr marL="0" indent="0">
              <a:buNone/>
            </a:pPr>
            <a:r>
              <a:rPr lang="en-US" sz="2000" b="1" dirty="0"/>
              <a:t>Rx for a Healthier Life </a:t>
            </a:r>
            <a:r>
              <a:rPr lang="en-US" sz="2400" b="1" dirty="0" smtClean="0"/>
              <a:t>	   				           </a:t>
            </a:r>
            <a:r>
              <a:rPr lang="en-US" sz="2000" b="1" dirty="0" smtClean="0"/>
              <a:t>Rx </a:t>
            </a:r>
            <a:r>
              <a:rPr lang="en-US" sz="2000" b="1" dirty="0"/>
              <a:t>for a Healthier Life with </a:t>
            </a:r>
            <a:r>
              <a:rPr lang="en-US" sz="2000" b="1" dirty="0" smtClean="0"/>
              <a:t>		with </a:t>
            </a:r>
            <a:r>
              <a:rPr lang="en-US" sz="2000" b="1" dirty="0"/>
              <a:t>Life Strip </a:t>
            </a:r>
            <a:r>
              <a:rPr lang="en-US" sz="2000" dirty="0"/>
              <a:t>(172PV) </a:t>
            </a:r>
            <a:r>
              <a:rPr lang="en-US" sz="2000" b="1" dirty="0" smtClean="0"/>
              <a:t>	    						</a:t>
            </a:r>
            <a:r>
              <a:rPr lang="en-US" sz="2000" b="1" dirty="0" err="1" smtClean="0"/>
              <a:t>Vitalizer</a:t>
            </a:r>
            <a:r>
              <a:rPr lang="en-US" sz="2000" dirty="0" smtClean="0"/>
              <a:t> (168PV</a:t>
            </a:r>
            <a:r>
              <a:rPr lang="en-US" sz="2000" dirty="0"/>
              <a:t>)</a:t>
            </a:r>
          </a:p>
          <a:p>
            <a:pPr marL="0" indent="0">
              <a:buNone/>
            </a:pPr>
            <a:r>
              <a:rPr lang="en-US" sz="2000" dirty="0" smtClean="0"/>
              <a:t>                                                    </a:t>
            </a:r>
          </a:p>
          <a:p>
            <a:pPr marL="514350" indent="-514350">
              <a:buFont typeface="+mj-lt"/>
              <a:buAutoNum type="arabicPeriod"/>
            </a:pPr>
            <a:endParaRPr lang="en-US" sz="1800" b="1" dirty="0" smtClean="0"/>
          </a:p>
          <a:p>
            <a:pPr marL="0" indent="0">
              <a:buNone/>
            </a:pPr>
            <a:endParaRPr lang="en-US" sz="1800" b="1" dirty="0" smtClean="0"/>
          </a:p>
          <a:p>
            <a:pPr marL="0" indent="0">
              <a:buNone/>
            </a:pPr>
            <a:r>
              <a:rPr lang="en-US" sz="2400" b="1" dirty="0" smtClean="0"/>
              <a:t>Turnaround Kit </a:t>
            </a:r>
            <a:r>
              <a:rPr lang="en-US" sz="2400" dirty="0" smtClean="0"/>
              <a:t> (172 PV)						</a:t>
            </a:r>
            <a:r>
              <a:rPr lang="en-US" sz="2400" b="1" dirty="0" smtClean="0"/>
              <a:t>Any Gold Kit</a:t>
            </a:r>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09339" y="1847078"/>
            <a:ext cx="1443159" cy="1443159"/>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9459" y="3258774"/>
            <a:ext cx="1765663" cy="1765663"/>
          </a:xfrm>
          <a:prstGeom prst="rect">
            <a:avLst/>
          </a:prstGeom>
        </p:spPr>
      </p:pic>
      <p:sp>
        <p:nvSpPr>
          <p:cNvPr id="13" name="Rectangle 12"/>
          <p:cNvSpPr/>
          <p:nvPr/>
        </p:nvSpPr>
        <p:spPr>
          <a:xfrm>
            <a:off x="2616311" y="4447876"/>
            <a:ext cx="3594403" cy="461665"/>
          </a:xfrm>
          <a:prstGeom prst="rect">
            <a:avLst/>
          </a:prstGeom>
        </p:spPr>
        <p:txBody>
          <a:bodyPr wrap="none">
            <a:spAutoFit/>
          </a:bodyPr>
          <a:lstStyle/>
          <a:p>
            <a:r>
              <a:rPr lang="en-US" sz="2400" b="1" dirty="0"/>
              <a:t>Family Shake Pack (111PV</a:t>
            </a:r>
            <a:r>
              <a:rPr lang="en-US" sz="2400" dirty="0"/>
              <a:t>)</a:t>
            </a:r>
          </a:p>
        </p:txBody>
      </p:sp>
      <p:sp>
        <p:nvSpPr>
          <p:cNvPr id="14" name="TextBox 13"/>
          <p:cNvSpPr txBox="1"/>
          <p:nvPr/>
        </p:nvSpPr>
        <p:spPr>
          <a:xfrm>
            <a:off x="7820258" y="6061789"/>
            <a:ext cx="1040194"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40661070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919" y="365125"/>
            <a:ext cx="8619699" cy="1423011"/>
          </a:xfrm>
          <a:ln>
            <a:solidFill>
              <a:srgbClr val="FF0000"/>
            </a:solidFill>
          </a:ln>
        </p:spPr>
        <p:txBody>
          <a:bodyPr>
            <a:normAutofit/>
          </a:bodyPr>
          <a:lstStyle/>
          <a:p>
            <a:r>
              <a:rPr lang="en-US" sz="2400" b="1" dirty="0" smtClean="0"/>
              <a:t>$10 Deals—</a:t>
            </a:r>
            <a:br>
              <a:rPr lang="en-US" sz="2400" b="1" dirty="0" smtClean="0"/>
            </a:br>
            <a:r>
              <a:rPr lang="en-US" sz="2400" b="1" dirty="0" smtClean="0"/>
              <a:t>With the Purchase of  </a:t>
            </a:r>
            <a:r>
              <a:rPr lang="en-US" sz="2400" b="1" dirty="0" smtClean="0"/>
              <a:t>these </a:t>
            </a:r>
            <a:r>
              <a:rPr lang="en-US" sz="2400" b="1" dirty="0" smtClean="0"/>
              <a:t>Collections ( all can be customized with flavor of shake and </a:t>
            </a:r>
            <a:r>
              <a:rPr lang="en-US" sz="2400" b="1" dirty="0" err="1" smtClean="0"/>
              <a:t>Vitalizer</a:t>
            </a:r>
            <a:r>
              <a:rPr lang="en-US" sz="2400" b="1" dirty="0" smtClean="0"/>
              <a:t> options)</a:t>
            </a:r>
            <a:endParaRPr lang="en-US" sz="2400" b="1" dirty="0"/>
          </a:p>
        </p:txBody>
      </p:sp>
      <p:sp>
        <p:nvSpPr>
          <p:cNvPr id="3" name="Content Placeholder 2"/>
          <p:cNvSpPr>
            <a:spLocks noGrp="1"/>
          </p:cNvSpPr>
          <p:nvPr>
            <p:ph idx="1"/>
          </p:nvPr>
        </p:nvSpPr>
        <p:spPr>
          <a:xfrm>
            <a:off x="230919" y="1788136"/>
            <a:ext cx="8619699" cy="5069863"/>
          </a:xfrm>
        </p:spPr>
        <p:txBody>
          <a:bodyPr>
            <a:normAutofit fontScale="92500" lnSpcReduction="20000"/>
          </a:bodyPr>
          <a:lstStyle/>
          <a:p>
            <a:pPr marL="0" indent="0">
              <a:buNone/>
            </a:pPr>
            <a:r>
              <a:rPr lang="en-US" sz="2400" dirty="0" smtClean="0"/>
              <a:t> </a:t>
            </a:r>
            <a:r>
              <a:rPr lang="en-US" sz="2400" b="1" dirty="0" smtClean="0"/>
              <a:t>Deal # 1 </a:t>
            </a:r>
            <a:r>
              <a:rPr lang="en-US" sz="2400" dirty="0" smtClean="0"/>
              <a:t>When you </a:t>
            </a:r>
            <a:r>
              <a:rPr lang="en-US" sz="2400" dirty="0" smtClean="0"/>
              <a:t>purchase &amp; place on </a:t>
            </a:r>
            <a:r>
              <a:rPr lang="en-US" sz="2400" dirty="0" err="1" smtClean="0"/>
              <a:t>Autoship</a:t>
            </a:r>
            <a:r>
              <a:rPr lang="en-US" sz="2400" dirty="0" smtClean="0"/>
              <a:t> </a:t>
            </a:r>
            <a:r>
              <a:rPr lang="en-US" sz="2400" dirty="0" smtClean="0"/>
              <a:t>…</a:t>
            </a:r>
          </a:p>
          <a:p>
            <a:r>
              <a:rPr lang="en-US" sz="2600" b="1" dirty="0" smtClean="0"/>
              <a:t>Rx for Healthier Life with Life Strip    #</a:t>
            </a:r>
            <a:r>
              <a:rPr lang="en-US" sz="2600" b="1" dirty="0" smtClean="0"/>
              <a:t>89401     </a:t>
            </a:r>
            <a:r>
              <a:rPr lang="en-US" sz="2400" dirty="0" smtClean="0"/>
              <a:t>  </a:t>
            </a:r>
            <a:endParaRPr lang="en-US" sz="2400" dirty="0" smtClean="0"/>
          </a:p>
          <a:p>
            <a:pPr marL="0" indent="0">
              <a:buNone/>
            </a:pPr>
            <a:r>
              <a:rPr lang="en-US" sz="2400" dirty="0" smtClean="0"/>
              <a:t>( </a:t>
            </a:r>
            <a:r>
              <a:rPr lang="en-US" sz="2400" dirty="0" err="1" smtClean="0"/>
              <a:t>Nutriferon</a:t>
            </a:r>
            <a:r>
              <a:rPr lang="en-US" sz="2400" dirty="0" smtClean="0"/>
              <a:t>, Life Strip and Life Shake  </a:t>
            </a:r>
            <a:r>
              <a:rPr lang="en-US" sz="2400" dirty="0" smtClean="0"/>
              <a:t> </a:t>
            </a:r>
            <a:r>
              <a:rPr lang="en-US" sz="2400" dirty="0" smtClean="0"/>
              <a:t>)</a:t>
            </a:r>
          </a:p>
          <a:p>
            <a:r>
              <a:rPr lang="en-US" sz="2400" b="1" dirty="0" smtClean="0"/>
              <a:t>Rx for Healthier Life with </a:t>
            </a:r>
            <a:r>
              <a:rPr lang="en-US" sz="2400" b="1" dirty="0" err="1" smtClean="0"/>
              <a:t>Vitalizer</a:t>
            </a:r>
            <a:r>
              <a:rPr lang="en-US" sz="2400" b="1" dirty="0" smtClean="0"/>
              <a:t>   </a:t>
            </a:r>
            <a:r>
              <a:rPr lang="en-US" sz="2400" dirty="0" smtClean="0"/>
              <a:t>		</a:t>
            </a:r>
          </a:p>
          <a:p>
            <a:pPr marL="0" indent="0">
              <a:buNone/>
            </a:pPr>
            <a:r>
              <a:rPr lang="en-US" sz="2400" dirty="0" smtClean="0"/>
              <a:t>( </a:t>
            </a:r>
            <a:r>
              <a:rPr lang="en-US" sz="2400" dirty="0" err="1"/>
              <a:t>Nutriferon</a:t>
            </a:r>
            <a:r>
              <a:rPr lang="en-US" sz="2400" dirty="0"/>
              <a:t>, Life Shake, </a:t>
            </a:r>
            <a:r>
              <a:rPr lang="en-US" sz="2400" dirty="0" err="1"/>
              <a:t>Vivix</a:t>
            </a:r>
            <a:r>
              <a:rPr lang="en-US" sz="2400" dirty="0"/>
              <a:t> Liquid and </a:t>
            </a:r>
            <a:r>
              <a:rPr lang="en-US" sz="2400" dirty="0" err="1"/>
              <a:t>Vitalizer</a:t>
            </a:r>
            <a:r>
              <a:rPr lang="en-US" sz="2400" dirty="0"/>
              <a:t>  # 89070 </a:t>
            </a:r>
            <a:r>
              <a:rPr lang="en-US" sz="2400" dirty="0" smtClean="0"/>
              <a:t>)</a:t>
            </a:r>
          </a:p>
          <a:p>
            <a:r>
              <a:rPr lang="en-US" sz="2400" b="1" dirty="0"/>
              <a:t>K</a:t>
            </a:r>
            <a:r>
              <a:rPr lang="en-US" sz="2400" b="1" dirty="0" smtClean="0"/>
              <a:t>osher  #89080( shake, </a:t>
            </a:r>
            <a:r>
              <a:rPr lang="en-US" sz="2400" b="1" dirty="0" err="1" smtClean="0"/>
              <a:t>Vivix</a:t>
            </a:r>
            <a:r>
              <a:rPr lang="en-US" sz="2400" b="1" dirty="0" smtClean="0"/>
              <a:t>, V Lea, </a:t>
            </a:r>
            <a:r>
              <a:rPr lang="en-US" sz="2400" b="1" dirty="0" err="1" smtClean="0"/>
              <a:t>Nutriferon</a:t>
            </a:r>
            <a:r>
              <a:rPr lang="en-US" sz="2400" b="1" dirty="0" smtClean="0"/>
              <a:t>, </a:t>
            </a:r>
            <a:r>
              <a:rPr lang="en-US" sz="2400" b="1" dirty="0" err="1" smtClean="0"/>
              <a:t>Osteo</a:t>
            </a:r>
            <a:r>
              <a:rPr lang="en-US" sz="2400" b="1" dirty="0" smtClean="0"/>
              <a:t> Matric and B Complex </a:t>
            </a:r>
            <a:r>
              <a:rPr lang="en-US" sz="2400" b="1" dirty="0" smtClean="0"/>
              <a:t>)</a:t>
            </a:r>
          </a:p>
          <a:p>
            <a:r>
              <a:rPr lang="en-US" sz="2400" b="1" dirty="0" smtClean="0"/>
              <a:t>Life Plan   # 89383</a:t>
            </a:r>
            <a:endParaRPr lang="en-US" sz="2400" b="1" dirty="0" smtClean="0"/>
          </a:p>
          <a:p>
            <a:pPr marL="0" indent="0">
              <a:buNone/>
            </a:pPr>
            <a:r>
              <a:rPr lang="en-US" sz="2400" dirty="0" smtClean="0">
                <a:solidFill>
                  <a:srgbClr val="FF0000"/>
                </a:solidFill>
              </a:rPr>
              <a:t>You receive a coupon which can be used to purchase  any product priced at $100 or less  .. For Just $10 DOLLARS !!!</a:t>
            </a:r>
          </a:p>
          <a:p>
            <a:pPr marL="0" indent="0">
              <a:buNone/>
            </a:pPr>
            <a:r>
              <a:rPr lang="en-US" sz="2400" b="1" dirty="0" smtClean="0"/>
              <a:t>Deal #2</a:t>
            </a:r>
          </a:p>
          <a:p>
            <a:r>
              <a:rPr lang="en-US" sz="2400" b="1" dirty="0" smtClean="0"/>
              <a:t>Shaklee Life Strip	     21293     or 21294 ( iron)</a:t>
            </a:r>
            <a:endParaRPr lang="en-US" sz="2400" b="1" dirty="0"/>
          </a:p>
          <a:p>
            <a:r>
              <a:rPr lang="en-US" sz="2400" dirty="0" smtClean="0"/>
              <a:t>When you purchase </a:t>
            </a:r>
            <a:r>
              <a:rPr lang="en-US" sz="2400" b="1" dirty="0" err="1" smtClean="0"/>
              <a:t>Vivix</a:t>
            </a:r>
            <a:r>
              <a:rPr lang="en-US" sz="2400" b="1" dirty="0" smtClean="0"/>
              <a:t> and </a:t>
            </a:r>
            <a:r>
              <a:rPr lang="en-US" sz="2400" b="1" dirty="0" err="1" smtClean="0"/>
              <a:t>Vitalizer</a:t>
            </a:r>
            <a:r>
              <a:rPr lang="en-US" sz="2400" b="1" dirty="0" smtClean="0"/>
              <a:t>   use special item code # 89090</a:t>
            </a:r>
          </a:p>
          <a:p>
            <a:pPr marL="0" indent="0">
              <a:buNone/>
            </a:pPr>
            <a:r>
              <a:rPr lang="en-US" sz="2400" dirty="0" smtClean="0">
                <a:solidFill>
                  <a:srgbClr val="FF0000"/>
                </a:solidFill>
              </a:rPr>
              <a:t>You receive a coupon for any flavor </a:t>
            </a:r>
            <a:r>
              <a:rPr lang="en-US" sz="2400" dirty="0">
                <a:solidFill>
                  <a:srgbClr val="FF0000"/>
                </a:solidFill>
              </a:rPr>
              <a:t>S</a:t>
            </a:r>
            <a:r>
              <a:rPr lang="en-US" sz="2400" dirty="0" smtClean="0">
                <a:solidFill>
                  <a:srgbClr val="FF0000"/>
                </a:solidFill>
              </a:rPr>
              <a:t>haklee Life Shake for only $10 DOLLARS !!!								</a:t>
            </a:r>
            <a:r>
              <a:rPr lang="en-US" sz="2400" dirty="0" err="1" smtClean="0">
                <a:solidFill>
                  <a:srgbClr val="FF0000"/>
                </a:solidFill>
              </a:rPr>
              <a:t>becky</a:t>
            </a:r>
            <a:endParaRPr lang="en-US" sz="2400" dirty="0">
              <a:solidFill>
                <a:srgbClr val="FF0000"/>
              </a:solidFill>
            </a:endParaRPr>
          </a:p>
        </p:txBody>
      </p:sp>
    </p:spTree>
    <p:extLst>
      <p:ext uri="{BB962C8B-B14F-4D97-AF65-F5344CB8AC3E}">
        <p14:creationId xmlns:p14="http://schemas.microsoft.com/office/powerpoint/2010/main" val="6362407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87338" y="275167"/>
            <a:ext cx="7947553" cy="533400"/>
          </a:xfrm>
          <a:ln>
            <a:solidFill>
              <a:schemeClr val="accent5">
                <a:lumMod val="75000"/>
              </a:schemeClr>
            </a:solidFill>
          </a:ln>
        </p:spPr>
        <p:txBody>
          <a:bodyPr/>
          <a:lstStyle/>
          <a:p>
            <a:pPr algn="l"/>
            <a:r>
              <a:rPr lang="en-US" altLang="en-US" sz="2400" dirty="0" smtClean="0"/>
              <a:t>Product Collection </a:t>
            </a:r>
            <a:r>
              <a:rPr lang="en-US" altLang="en-US" sz="2400" dirty="0" smtClean="0"/>
              <a:t> </a:t>
            </a:r>
            <a:r>
              <a:rPr lang="en-US" altLang="en-US" sz="2400" dirty="0" smtClean="0"/>
              <a:t>–Nutrients to Strengthen Immune System </a:t>
            </a:r>
          </a:p>
        </p:txBody>
      </p:sp>
      <p:sp>
        <p:nvSpPr>
          <p:cNvPr id="17411" name="Text Placeholder 4"/>
          <p:cNvSpPr>
            <a:spLocks noGrp="1"/>
          </p:cNvSpPr>
          <p:nvPr>
            <p:ph type="body" idx="1"/>
          </p:nvPr>
        </p:nvSpPr>
        <p:spPr>
          <a:xfrm>
            <a:off x="457200" y="808568"/>
            <a:ext cx="4040188" cy="639233"/>
          </a:xfrm>
        </p:spPr>
        <p:txBody>
          <a:bodyPr/>
          <a:lstStyle/>
          <a:p>
            <a:r>
              <a:rPr lang="en-US" altLang="en-US" smtClean="0"/>
              <a:t>For Adults</a:t>
            </a:r>
            <a:r>
              <a:rPr lang="en-US" altLang="en-US" sz="2000" b="0" smtClean="0"/>
              <a:t> who can swallow pills</a:t>
            </a:r>
          </a:p>
        </p:txBody>
      </p:sp>
      <p:sp>
        <p:nvSpPr>
          <p:cNvPr id="18436" name="Content Placeholder 2"/>
          <p:cNvSpPr>
            <a:spLocks noGrp="1"/>
          </p:cNvSpPr>
          <p:nvPr>
            <p:ph sz="half" idx="2"/>
          </p:nvPr>
        </p:nvSpPr>
        <p:spPr>
          <a:xfrm>
            <a:off x="287339" y="1454152"/>
            <a:ext cx="4040187" cy="1974849"/>
          </a:xfrm>
        </p:spPr>
        <p:txBody>
          <a:bodyPr>
            <a:normAutofit/>
          </a:bodyPr>
          <a:lstStyle/>
          <a:p>
            <a:pPr>
              <a:buFont typeface="Arial" charset="0"/>
              <a:buNone/>
            </a:pPr>
            <a:r>
              <a:rPr lang="en-US" altLang="en-US" sz="2000" dirty="0" smtClean="0"/>
              <a:t>Vita C			</a:t>
            </a:r>
            <a:r>
              <a:rPr lang="en-US" altLang="en-US" sz="2000" dirty="0" smtClean="0"/>
              <a:t>	16.65  </a:t>
            </a:r>
            <a:r>
              <a:rPr lang="en-US" altLang="en-US" sz="2000" dirty="0" smtClean="0"/>
              <a:t>PV</a:t>
            </a:r>
          </a:p>
          <a:p>
            <a:pPr>
              <a:buFont typeface="Arial" charset="0"/>
              <a:buNone/>
            </a:pPr>
            <a:r>
              <a:rPr lang="en-US" altLang="en-US" sz="2000" dirty="0" err="1" smtClean="0"/>
              <a:t>Nutriferon</a:t>
            </a:r>
            <a:r>
              <a:rPr lang="en-US" altLang="en-US" sz="2000" dirty="0" smtClean="0"/>
              <a:t> 		</a:t>
            </a:r>
            <a:r>
              <a:rPr lang="en-US" altLang="en-US" sz="2000" dirty="0" smtClean="0"/>
              <a:t>	30.00</a:t>
            </a:r>
            <a:endParaRPr lang="en-US" altLang="en-US" sz="2000" dirty="0" smtClean="0"/>
          </a:p>
          <a:p>
            <a:pPr>
              <a:buFont typeface="Arial" charset="0"/>
              <a:buNone/>
            </a:pPr>
            <a:r>
              <a:rPr lang="en-US" altLang="en-US" sz="2000" dirty="0" err="1" smtClean="0"/>
              <a:t>Optiflora</a:t>
            </a:r>
            <a:r>
              <a:rPr lang="en-US" altLang="en-US" sz="2000" dirty="0" smtClean="0"/>
              <a:t> Capsules	</a:t>
            </a:r>
            <a:r>
              <a:rPr lang="en-US" altLang="en-US" sz="2000" u="sng" dirty="0" smtClean="0"/>
              <a:t>14.65</a:t>
            </a:r>
          </a:p>
          <a:p>
            <a:pPr>
              <a:buFont typeface="Arial" charset="0"/>
              <a:buNone/>
            </a:pPr>
            <a:r>
              <a:rPr lang="en-US" altLang="en-US" sz="2000" dirty="0" smtClean="0"/>
              <a:t>	</a:t>
            </a:r>
            <a:r>
              <a:rPr lang="en-US" altLang="en-US" sz="2000" dirty="0" smtClean="0"/>
              <a:t>					$</a:t>
            </a:r>
            <a:r>
              <a:rPr lang="en-US" altLang="en-US" sz="2000" dirty="0" smtClean="0"/>
              <a:t>80 MP		</a:t>
            </a:r>
            <a:r>
              <a:rPr lang="en-US" altLang="en-US" sz="2000" b="1" dirty="0" smtClean="0"/>
              <a:t>61.30 PV</a:t>
            </a:r>
          </a:p>
          <a:p>
            <a:pPr>
              <a:buFont typeface="Arial" charset="0"/>
              <a:buNone/>
            </a:pPr>
            <a:endParaRPr lang="en-US" altLang="en-US" sz="2000" b="1" dirty="0" smtClean="0"/>
          </a:p>
          <a:p>
            <a:pPr lvl="4">
              <a:buFont typeface="Arial" charset="0"/>
              <a:buNone/>
            </a:pPr>
            <a:endParaRPr lang="en-US" altLang="en-US" sz="1200" dirty="0" smtClean="0"/>
          </a:p>
        </p:txBody>
      </p:sp>
      <p:sp>
        <p:nvSpPr>
          <p:cNvPr id="17413" name="Text Placeholder 5"/>
          <p:cNvSpPr>
            <a:spLocks noGrp="1"/>
          </p:cNvSpPr>
          <p:nvPr>
            <p:ph type="body" sz="quarter" idx="3"/>
          </p:nvPr>
        </p:nvSpPr>
        <p:spPr>
          <a:xfrm>
            <a:off x="4497388" y="808568"/>
            <a:ext cx="4189412" cy="639233"/>
          </a:xfrm>
        </p:spPr>
        <p:txBody>
          <a:bodyPr/>
          <a:lstStyle/>
          <a:p>
            <a:r>
              <a:rPr lang="en-US" altLang="en-US" smtClean="0"/>
              <a:t>For Children </a:t>
            </a:r>
            <a:r>
              <a:rPr lang="en-US" altLang="en-US" sz="2000" b="0" smtClean="0"/>
              <a:t>who can’t swallow pills</a:t>
            </a:r>
            <a:endParaRPr lang="en-US" altLang="en-US" smtClean="0"/>
          </a:p>
        </p:txBody>
      </p:sp>
      <p:sp>
        <p:nvSpPr>
          <p:cNvPr id="18438" name="Content Placeholder 6"/>
          <p:cNvSpPr>
            <a:spLocks noGrp="1"/>
          </p:cNvSpPr>
          <p:nvPr>
            <p:ph sz="quarter" idx="4"/>
          </p:nvPr>
        </p:nvSpPr>
        <p:spPr>
          <a:xfrm>
            <a:off x="4645026" y="1454151"/>
            <a:ext cx="4041775" cy="2230967"/>
          </a:xfrm>
        </p:spPr>
        <p:txBody>
          <a:bodyPr>
            <a:normAutofit/>
          </a:bodyPr>
          <a:lstStyle/>
          <a:p>
            <a:pPr>
              <a:buFont typeface="Arial" charset="0"/>
              <a:buNone/>
            </a:pPr>
            <a:r>
              <a:rPr lang="en-US" altLang="en-US" sz="2000" dirty="0" err="1" smtClean="0"/>
              <a:t>Optiflora</a:t>
            </a:r>
            <a:r>
              <a:rPr lang="en-US" altLang="en-US" sz="2000" dirty="0" smtClean="0"/>
              <a:t> Caps		14.65 PV</a:t>
            </a:r>
          </a:p>
          <a:p>
            <a:pPr>
              <a:buFont typeface="Arial" charset="0"/>
              <a:buNone/>
            </a:pPr>
            <a:r>
              <a:rPr lang="en-US" altLang="en-US" sz="2000" dirty="0" smtClean="0"/>
              <a:t>Chewable C		</a:t>
            </a:r>
            <a:r>
              <a:rPr lang="en-US" altLang="en-US" sz="2000" dirty="0" smtClean="0"/>
              <a:t>	17.95</a:t>
            </a:r>
            <a:endParaRPr lang="en-US" altLang="en-US" sz="2000" dirty="0" smtClean="0"/>
          </a:p>
          <a:p>
            <a:pPr>
              <a:buFont typeface="Arial" charset="0"/>
              <a:buNone/>
            </a:pPr>
            <a:r>
              <a:rPr lang="en-US" altLang="en-US" sz="2000" dirty="0" err="1" smtClean="0"/>
              <a:t>Incredivites</a:t>
            </a:r>
            <a:r>
              <a:rPr lang="en-US" altLang="en-US" sz="2000" dirty="0" smtClean="0"/>
              <a:t>		</a:t>
            </a:r>
            <a:r>
              <a:rPr lang="en-US" altLang="en-US" sz="2000" dirty="0" smtClean="0"/>
              <a:t>	</a:t>
            </a:r>
            <a:r>
              <a:rPr lang="en-US" altLang="en-US" sz="2000" u="sng" dirty="0" smtClean="0"/>
              <a:t>20.00</a:t>
            </a:r>
            <a:endParaRPr lang="en-US" altLang="en-US" sz="2000" u="sng" dirty="0" smtClean="0"/>
          </a:p>
          <a:p>
            <a:pPr>
              <a:buFont typeface="Arial" charset="0"/>
              <a:buNone/>
            </a:pPr>
            <a:r>
              <a:rPr lang="en-US" altLang="en-US" sz="2000" smtClean="0"/>
              <a:t>	</a:t>
            </a:r>
            <a:r>
              <a:rPr lang="en-US" altLang="en-US" sz="2000" smtClean="0"/>
              <a:t>					$</a:t>
            </a:r>
            <a:r>
              <a:rPr lang="en-US" altLang="en-US" sz="2000" dirty="0" smtClean="0"/>
              <a:t>72 MP			   </a:t>
            </a:r>
            <a:r>
              <a:rPr lang="en-US" altLang="en-US" sz="2000" b="1" dirty="0" smtClean="0"/>
              <a:t>52.5 0</a:t>
            </a:r>
          </a:p>
          <a:p>
            <a:pPr>
              <a:buFont typeface="Arial" charset="0"/>
              <a:buNone/>
            </a:pPr>
            <a:endParaRPr lang="en-US" altLang="en-US" sz="2000" dirty="0" smtClean="0"/>
          </a:p>
        </p:txBody>
      </p:sp>
      <p:sp>
        <p:nvSpPr>
          <p:cNvPr id="8" name="Rectangle 7"/>
          <p:cNvSpPr/>
          <p:nvPr/>
        </p:nvSpPr>
        <p:spPr>
          <a:xfrm>
            <a:off x="287338" y="3685118"/>
            <a:ext cx="4210050" cy="2554545"/>
          </a:xfrm>
          <a:prstGeom prst="rect">
            <a:avLst/>
          </a:prstGeom>
          <a:ln>
            <a:solidFill>
              <a:schemeClr val="tx2">
                <a:lumMod val="60000"/>
                <a:lumOff val="40000"/>
              </a:schemeClr>
            </a:solidFill>
          </a:ln>
        </p:spPr>
        <p:txBody>
          <a:bodyPr>
            <a:spAutoFit/>
          </a:bodyPr>
          <a:lstStyle/>
          <a:p>
            <a:pPr>
              <a:defRPr/>
            </a:pPr>
            <a:r>
              <a:rPr lang="en-US" sz="2000" dirty="0"/>
              <a:t>Vita C			</a:t>
            </a:r>
            <a:r>
              <a:rPr lang="en-US" sz="2000" dirty="0" smtClean="0"/>
              <a:t>	16.65</a:t>
            </a:r>
            <a:r>
              <a:rPr lang="en-US" sz="2000" dirty="0"/>
              <a:t>	PV</a:t>
            </a:r>
          </a:p>
          <a:p>
            <a:pPr>
              <a:defRPr/>
            </a:pPr>
            <a:r>
              <a:rPr lang="en-US" sz="2000" dirty="0" err="1"/>
              <a:t>Nutriferon</a:t>
            </a:r>
            <a:r>
              <a:rPr lang="en-US" sz="2000" dirty="0"/>
              <a:t> 		</a:t>
            </a:r>
            <a:r>
              <a:rPr lang="en-US" sz="2000" dirty="0" smtClean="0"/>
              <a:t>	30.00</a:t>
            </a:r>
            <a:endParaRPr lang="en-US" sz="2000" dirty="0"/>
          </a:p>
          <a:p>
            <a:pPr>
              <a:defRPr/>
            </a:pPr>
            <a:r>
              <a:rPr lang="en-US" sz="2000" dirty="0" err="1"/>
              <a:t>Optiflora</a:t>
            </a:r>
            <a:r>
              <a:rPr lang="en-US" sz="2000" dirty="0"/>
              <a:t> caps		14.65</a:t>
            </a:r>
          </a:p>
          <a:p>
            <a:pPr>
              <a:defRPr/>
            </a:pPr>
            <a:r>
              <a:rPr lang="en-US" sz="2000" dirty="0" smtClean="0"/>
              <a:t>Life Shake</a:t>
            </a:r>
            <a:r>
              <a:rPr lang="en-US" sz="2000" dirty="0"/>
              <a:t>		</a:t>
            </a:r>
            <a:r>
              <a:rPr lang="en-US" sz="2000" dirty="0" smtClean="0"/>
              <a:t>	28.22</a:t>
            </a:r>
            <a:endParaRPr lang="en-US" sz="2000" dirty="0"/>
          </a:p>
          <a:p>
            <a:pPr>
              <a:defRPr/>
            </a:pPr>
            <a:r>
              <a:rPr lang="en-US" sz="2000" dirty="0"/>
              <a:t>Vita D-3			</a:t>
            </a:r>
            <a:r>
              <a:rPr lang="en-US" sz="2000" dirty="0" smtClean="0"/>
              <a:t>	</a:t>
            </a:r>
            <a:r>
              <a:rPr lang="en-US" sz="2000" u="sng" dirty="0" smtClean="0"/>
              <a:t>5.00</a:t>
            </a:r>
            <a:endParaRPr lang="en-US" sz="2000" u="sng" dirty="0"/>
          </a:p>
          <a:p>
            <a:pPr>
              <a:defRPr/>
            </a:pPr>
            <a:r>
              <a:rPr lang="en-US" sz="2000" dirty="0"/>
              <a:t>	</a:t>
            </a:r>
            <a:r>
              <a:rPr lang="en-US" sz="2000" dirty="0" smtClean="0"/>
              <a:t>			MP </a:t>
            </a:r>
            <a:r>
              <a:rPr lang="en-US" sz="2000" dirty="0"/>
              <a:t>$129		</a:t>
            </a:r>
            <a:r>
              <a:rPr lang="en-US" sz="2000" dirty="0" smtClean="0"/>
              <a:t>                                                </a:t>
            </a:r>
            <a:r>
              <a:rPr lang="en-US" sz="2000" dirty="0" smtClean="0"/>
              <a:t>				</a:t>
            </a:r>
            <a:r>
              <a:rPr lang="en-US" sz="2000" b="1" dirty="0" smtClean="0"/>
              <a:t>94.52 PV</a:t>
            </a:r>
          </a:p>
          <a:p>
            <a:pPr>
              <a:defRPr/>
            </a:pPr>
            <a:endParaRPr lang="en-US" sz="2000" dirty="0"/>
          </a:p>
        </p:txBody>
      </p:sp>
      <p:sp>
        <p:nvSpPr>
          <p:cNvPr id="9" name="TextBox 8"/>
          <p:cNvSpPr txBox="1"/>
          <p:nvPr/>
        </p:nvSpPr>
        <p:spPr>
          <a:xfrm>
            <a:off x="4818064" y="3685118"/>
            <a:ext cx="3868737" cy="2554545"/>
          </a:xfrm>
          <a:prstGeom prst="rect">
            <a:avLst/>
          </a:prstGeom>
          <a:noFill/>
          <a:ln>
            <a:solidFill>
              <a:schemeClr val="tx2">
                <a:lumMod val="60000"/>
                <a:lumOff val="40000"/>
              </a:schemeClr>
            </a:solidFill>
          </a:ln>
        </p:spPr>
        <p:txBody>
          <a:bodyPr>
            <a:spAutoFit/>
          </a:bodyPr>
          <a:lstStyle/>
          <a:p>
            <a:pPr>
              <a:defRPr/>
            </a:pPr>
            <a:r>
              <a:rPr lang="en-US" sz="2000" dirty="0" err="1"/>
              <a:t>Optiflora</a:t>
            </a:r>
            <a:r>
              <a:rPr lang="en-US" sz="2000" dirty="0"/>
              <a:t> Caps		</a:t>
            </a:r>
            <a:r>
              <a:rPr lang="en-US" sz="2000" dirty="0" smtClean="0"/>
              <a:t>14.65</a:t>
            </a:r>
            <a:endParaRPr lang="en-US" sz="2000" dirty="0"/>
          </a:p>
          <a:p>
            <a:pPr>
              <a:defRPr/>
            </a:pPr>
            <a:r>
              <a:rPr lang="en-US" sz="2000" dirty="0"/>
              <a:t>Chewable C		</a:t>
            </a:r>
            <a:r>
              <a:rPr lang="en-US" sz="2000" dirty="0" smtClean="0"/>
              <a:t>	17.95</a:t>
            </a:r>
            <a:endParaRPr lang="en-US" sz="2000" dirty="0"/>
          </a:p>
          <a:p>
            <a:pPr>
              <a:defRPr/>
            </a:pPr>
            <a:r>
              <a:rPr lang="en-US" sz="2000" dirty="0" err="1"/>
              <a:t>Incredivites</a:t>
            </a:r>
            <a:r>
              <a:rPr lang="en-US" sz="2000" dirty="0"/>
              <a:t>		</a:t>
            </a:r>
            <a:r>
              <a:rPr lang="en-US" sz="2000" dirty="0" smtClean="0"/>
              <a:t>	20.00</a:t>
            </a:r>
            <a:endParaRPr lang="en-US" sz="2000" dirty="0"/>
          </a:p>
          <a:p>
            <a:pPr>
              <a:defRPr/>
            </a:pPr>
            <a:r>
              <a:rPr lang="en-US" sz="2000" dirty="0" smtClean="0"/>
              <a:t>Life Plan		</a:t>
            </a:r>
            <a:r>
              <a:rPr lang="en-US" sz="2000" dirty="0"/>
              <a:t>		</a:t>
            </a:r>
            <a:r>
              <a:rPr lang="en-US" sz="2000" dirty="0" smtClean="0"/>
              <a:t>28.22</a:t>
            </a:r>
            <a:endParaRPr lang="en-US" sz="2000" dirty="0"/>
          </a:p>
          <a:p>
            <a:pPr>
              <a:defRPr/>
            </a:pPr>
            <a:r>
              <a:rPr lang="en-US" sz="2000" dirty="0"/>
              <a:t>Alfalfa Complex 330	</a:t>
            </a:r>
            <a:r>
              <a:rPr lang="en-US" sz="2000" u="sng" dirty="0" smtClean="0"/>
              <a:t>12.65</a:t>
            </a:r>
            <a:r>
              <a:rPr lang="en-US" sz="2000" dirty="0"/>
              <a:t>	</a:t>
            </a:r>
            <a:r>
              <a:rPr lang="en-US" sz="2000" dirty="0" smtClean="0"/>
              <a:t>			MP </a:t>
            </a:r>
            <a:r>
              <a:rPr lang="en-US" sz="2000" dirty="0"/>
              <a:t>$ 130			</a:t>
            </a:r>
            <a:r>
              <a:rPr lang="en-US" sz="2000" dirty="0" smtClean="0"/>
              <a:t>	</a:t>
            </a:r>
            <a:r>
              <a:rPr lang="en-US" sz="2000" b="1" dirty="0" smtClean="0"/>
              <a:t>93.37 </a:t>
            </a:r>
            <a:r>
              <a:rPr lang="en-US" sz="2000" dirty="0" smtClean="0"/>
              <a:t>PV</a:t>
            </a:r>
          </a:p>
          <a:p>
            <a:pPr>
              <a:defRPr/>
            </a:pPr>
            <a:endParaRPr lang="en-US" sz="2000" dirty="0"/>
          </a:p>
        </p:txBody>
      </p:sp>
    </p:spTree>
    <p:extLst>
      <p:ext uri="{BB962C8B-B14F-4D97-AF65-F5344CB8AC3E}">
        <p14:creationId xmlns:p14="http://schemas.microsoft.com/office/powerpoint/2010/main" val="1691875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animEffect transition="in" filter="wipe(down)">
                                      <p:cBhvr>
                                        <p:cTn id="7" dur="500"/>
                                        <p:tgtEl>
                                          <p:spTgt spid="1843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436">
                                            <p:txEl>
                                              <p:pRg st="1" end="1"/>
                                            </p:txEl>
                                          </p:spTgt>
                                        </p:tgtEl>
                                        <p:attrNameLst>
                                          <p:attrName>style.visibility</p:attrName>
                                        </p:attrNameLst>
                                      </p:cBhvr>
                                      <p:to>
                                        <p:strVal val="visible"/>
                                      </p:to>
                                    </p:set>
                                    <p:animEffect transition="in" filter="wipe(down)">
                                      <p:cBhvr>
                                        <p:cTn id="10" dur="500"/>
                                        <p:tgtEl>
                                          <p:spTgt spid="18436">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436">
                                            <p:txEl>
                                              <p:pRg st="2" end="2"/>
                                            </p:txEl>
                                          </p:spTgt>
                                        </p:tgtEl>
                                        <p:attrNameLst>
                                          <p:attrName>style.visibility</p:attrName>
                                        </p:attrNameLst>
                                      </p:cBhvr>
                                      <p:to>
                                        <p:strVal val="visible"/>
                                      </p:to>
                                    </p:set>
                                    <p:animEffect transition="in" filter="wipe(down)">
                                      <p:cBhvr>
                                        <p:cTn id="13" dur="500"/>
                                        <p:tgtEl>
                                          <p:spTgt spid="18436">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436">
                                            <p:txEl>
                                              <p:pRg st="3" end="3"/>
                                            </p:txEl>
                                          </p:spTgt>
                                        </p:tgtEl>
                                        <p:attrNameLst>
                                          <p:attrName>style.visibility</p:attrName>
                                        </p:attrNameLst>
                                      </p:cBhvr>
                                      <p:to>
                                        <p:strVal val="visible"/>
                                      </p:to>
                                    </p:set>
                                    <p:animEffect transition="in" filter="wipe(down)">
                                      <p:cBhvr>
                                        <p:cTn id="16" dur="500"/>
                                        <p:tgtEl>
                                          <p:spTgt spid="18436">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Effect transition="in" filter="wipe(down)">
                                      <p:cBhvr>
                                        <p:cTn id="21" dur="500"/>
                                        <p:tgtEl>
                                          <p:spTgt spid="8">
                                            <p:bg/>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wipe(down)">
                                      <p:cBhvr>
                                        <p:cTn id="24" dur="500"/>
                                        <p:tgtEl>
                                          <p:spTgt spid="8">
                                            <p:txEl>
                                              <p:pRg st="0" end="0"/>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wipe(down)">
                                      <p:cBhvr>
                                        <p:cTn id="27" dur="500"/>
                                        <p:tgtEl>
                                          <p:spTgt spid="8">
                                            <p:txEl>
                                              <p:pRg st="1" end="1"/>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wipe(down)">
                                      <p:cBhvr>
                                        <p:cTn id="30" dur="500"/>
                                        <p:tgtEl>
                                          <p:spTgt spid="8">
                                            <p:txEl>
                                              <p:pRg st="2" end="2"/>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8">
                                            <p:txEl>
                                              <p:pRg st="3" end="3"/>
                                            </p:txEl>
                                          </p:spTgt>
                                        </p:tgtEl>
                                        <p:attrNameLst>
                                          <p:attrName>style.visibility</p:attrName>
                                        </p:attrNameLst>
                                      </p:cBhvr>
                                      <p:to>
                                        <p:strVal val="visible"/>
                                      </p:to>
                                    </p:set>
                                    <p:animEffect transition="in" filter="wipe(down)">
                                      <p:cBhvr>
                                        <p:cTn id="33" dur="500"/>
                                        <p:tgtEl>
                                          <p:spTgt spid="8">
                                            <p:txEl>
                                              <p:pRg st="3" end="3"/>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
                                            <p:txEl>
                                              <p:pRg st="4" end="4"/>
                                            </p:txEl>
                                          </p:spTgt>
                                        </p:tgtEl>
                                        <p:attrNameLst>
                                          <p:attrName>style.visibility</p:attrName>
                                        </p:attrNameLst>
                                      </p:cBhvr>
                                      <p:to>
                                        <p:strVal val="visible"/>
                                      </p:to>
                                    </p:set>
                                    <p:animEffect transition="in" filter="wipe(down)">
                                      <p:cBhvr>
                                        <p:cTn id="36" dur="500"/>
                                        <p:tgtEl>
                                          <p:spTgt spid="8">
                                            <p:txEl>
                                              <p:pRg st="4" end="4"/>
                                            </p:tx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8">
                                            <p:txEl>
                                              <p:pRg st="5" end="5"/>
                                            </p:txEl>
                                          </p:spTgt>
                                        </p:tgtEl>
                                        <p:attrNameLst>
                                          <p:attrName>style.visibility</p:attrName>
                                        </p:attrNameLst>
                                      </p:cBhvr>
                                      <p:to>
                                        <p:strVal val="visible"/>
                                      </p:to>
                                    </p:set>
                                    <p:animEffect transition="in" filter="wipe(down)">
                                      <p:cBhvr>
                                        <p:cTn id="39" dur="500"/>
                                        <p:tgtEl>
                                          <p:spTgt spid="8">
                                            <p:txEl>
                                              <p:pRg st="5" end="5"/>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438">
                                            <p:txEl>
                                              <p:pRg st="0" end="0"/>
                                            </p:txEl>
                                          </p:spTgt>
                                        </p:tgtEl>
                                        <p:attrNameLst>
                                          <p:attrName>style.visibility</p:attrName>
                                        </p:attrNameLst>
                                      </p:cBhvr>
                                      <p:to>
                                        <p:strVal val="visible"/>
                                      </p:to>
                                    </p:set>
                                    <p:animEffect transition="in" filter="wipe(down)">
                                      <p:cBhvr>
                                        <p:cTn id="44" dur="500"/>
                                        <p:tgtEl>
                                          <p:spTgt spid="18438">
                                            <p:txEl>
                                              <p:pRg st="0" end="0"/>
                                            </p:txEl>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438">
                                            <p:txEl>
                                              <p:pRg st="1" end="1"/>
                                            </p:txEl>
                                          </p:spTgt>
                                        </p:tgtEl>
                                        <p:attrNameLst>
                                          <p:attrName>style.visibility</p:attrName>
                                        </p:attrNameLst>
                                      </p:cBhvr>
                                      <p:to>
                                        <p:strVal val="visible"/>
                                      </p:to>
                                    </p:set>
                                    <p:animEffect transition="in" filter="wipe(down)">
                                      <p:cBhvr>
                                        <p:cTn id="47" dur="500"/>
                                        <p:tgtEl>
                                          <p:spTgt spid="18438">
                                            <p:txEl>
                                              <p:pRg st="1" end="1"/>
                                            </p:txEl>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8438">
                                            <p:txEl>
                                              <p:pRg st="2" end="2"/>
                                            </p:txEl>
                                          </p:spTgt>
                                        </p:tgtEl>
                                        <p:attrNameLst>
                                          <p:attrName>style.visibility</p:attrName>
                                        </p:attrNameLst>
                                      </p:cBhvr>
                                      <p:to>
                                        <p:strVal val="visible"/>
                                      </p:to>
                                    </p:set>
                                    <p:animEffect transition="in" filter="wipe(down)">
                                      <p:cBhvr>
                                        <p:cTn id="50" dur="500"/>
                                        <p:tgtEl>
                                          <p:spTgt spid="18438">
                                            <p:txEl>
                                              <p:pRg st="2" end="2"/>
                                            </p:txEl>
                                          </p:spTgt>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8438">
                                            <p:txEl>
                                              <p:pRg st="3" end="3"/>
                                            </p:txEl>
                                          </p:spTgt>
                                        </p:tgtEl>
                                        <p:attrNameLst>
                                          <p:attrName>style.visibility</p:attrName>
                                        </p:attrNameLst>
                                      </p:cBhvr>
                                      <p:to>
                                        <p:strVal val="visible"/>
                                      </p:to>
                                    </p:set>
                                    <p:animEffect transition="in" filter="wipe(down)">
                                      <p:cBhvr>
                                        <p:cTn id="53" dur="500"/>
                                        <p:tgtEl>
                                          <p:spTgt spid="18438">
                                            <p:txEl>
                                              <p:pRg st="3" end="3"/>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9">
                                            <p:bg/>
                                          </p:spTgt>
                                        </p:tgtEl>
                                        <p:attrNameLst>
                                          <p:attrName>style.visibility</p:attrName>
                                        </p:attrNameLst>
                                      </p:cBhvr>
                                      <p:to>
                                        <p:strVal val="visible"/>
                                      </p:to>
                                    </p:set>
                                    <p:animEffect transition="in" filter="wipe(down)">
                                      <p:cBhvr>
                                        <p:cTn id="58" dur="500"/>
                                        <p:tgtEl>
                                          <p:spTgt spid="9">
                                            <p:bg/>
                                          </p:spTgt>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9">
                                            <p:txEl>
                                              <p:pRg st="0" end="0"/>
                                            </p:txEl>
                                          </p:spTgt>
                                        </p:tgtEl>
                                        <p:attrNameLst>
                                          <p:attrName>style.visibility</p:attrName>
                                        </p:attrNameLst>
                                      </p:cBhvr>
                                      <p:to>
                                        <p:strVal val="visible"/>
                                      </p:to>
                                    </p:set>
                                    <p:animEffect transition="in" filter="wipe(down)">
                                      <p:cBhvr>
                                        <p:cTn id="61" dur="500"/>
                                        <p:tgtEl>
                                          <p:spTgt spid="9">
                                            <p:txEl>
                                              <p:pRg st="0" end="0"/>
                                            </p:txEl>
                                          </p:spTgt>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9">
                                            <p:txEl>
                                              <p:pRg st="1" end="1"/>
                                            </p:txEl>
                                          </p:spTgt>
                                        </p:tgtEl>
                                        <p:attrNameLst>
                                          <p:attrName>style.visibility</p:attrName>
                                        </p:attrNameLst>
                                      </p:cBhvr>
                                      <p:to>
                                        <p:strVal val="visible"/>
                                      </p:to>
                                    </p:set>
                                    <p:animEffect transition="in" filter="wipe(down)">
                                      <p:cBhvr>
                                        <p:cTn id="64" dur="500"/>
                                        <p:tgtEl>
                                          <p:spTgt spid="9">
                                            <p:txEl>
                                              <p:pRg st="1" end="1"/>
                                            </p:txEl>
                                          </p:spTgt>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9">
                                            <p:txEl>
                                              <p:pRg st="2" end="2"/>
                                            </p:txEl>
                                          </p:spTgt>
                                        </p:tgtEl>
                                        <p:attrNameLst>
                                          <p:attrName>style.visibility</p:attrName>
                                        </p:attrNameLst>
                                      </p:cBhvr>
                                      <p:to>
                                        <p:strVal val="visible"/>
                                      </p:to>
                                    </p:set>
                                    <p:animEffect transition="in" filter="wipe(down)">
                                      <p:cBhvr>
                                        <p:cTn id="67" dur="500"/>
                                        <p:tgtEl>
                                          <p:spTgt spid="9">
                                            <p:txEl>
                                              <p:pRg st="2" end="2"/>
                                            </p:txEl>
                                          </p:spTgt>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9">
                                            <p:txEl>
                                              <p:pRg st="3" end="3"/>
                                            </p:txEl>
                                          </p:spTgt>
                                        </p:tgtEl>
                                        <p:attrNameLst>
                                          <p:attrName>style.visibility</p:attrName>
                                        </p:attrNameLst>
                                      </p:cBhvr>
                                      <p:to>
                                        <p:strVal val="visible"/>
                                      </p:to>
                                    </p:set>
                                    <p:animEffect transition="in" filter="wipe(down)">
                                      <p:cBhvr>
                                        <p:cTn id="70" dur="500"/>
                                        <p:tgtEl>
                                          <p:spTgt spid="9">
                                            <p:txEl>
                                              <p:pRg st="3" end="3"/>
                                            </p:txEl>
                                          </p:spTgt>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9">
                                            <p:txEl>
                                              <p:pRg st="4" end="4"/>
                                            </p:txEl>
                                          </p:spTgt>
                                        </p:tgtEl>
                                        <p:attrNameLst>
                                          <p:attrName>style.visibility</p:attrName>
                                        </p:attrNameLst>
                                      </p:cBhvr>
                                      <p:to>
                                        <p:strVal val="visible"/>
                                      </p:to>
                                    </p:set>
                                    <p:animEffect transition="in" filter="wipe(down)">
                                      <p:cBhvr>
                                        <p:cTn id="7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allAtOnce"/>
      <p:bldP spid="18438" grpId="0" build="allAtOnce"/>
      <p:bldP spid="8" grpId="0" build="allAtOnce" animBg="1"/>
      <p:bldP spid="9" grpId="0" build="allAtOnce"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itle 6"/>
          <p:cNvSpPr>
            <a:spLocks noGrp="1"/>
          </p:cNvSpPr>
          <p:nvPr>
            <p:ph type="title"/>
          </p:nvPr>
        </p:nvSpPr>
        <p:spPr>
          <a:solidFill>
            <a:schemeClr val="bg1"/>
          </a:solidFill>
        </p:spPr>
        <p:txBody>
          <a:bodyPr/>
          <a:lstStyle/>
          <a:p>
            <a:r>
              <a:rPr lang="en-US" altLang="en-US" sz="2400" smtClean="0"/>
              <a:t>How To Open Conversations Regarding  Immune Collections </a:t>
            </a:r>
          </a:p>
        </p:txBody>
      </p:sp>
      <p:sp>
        <p:nvSpPr>
          <p:cNvPr id="19460" name="Content Placeholder 7"/>
          <p:cNvSpPr>
            <a:spLocks noGrp="1"/>
          </p:cNvSpPr>
          <p:nvPr>
            <p:ph idx="1"/>
          </p:nvPr>
        </p:nvSpPr>
        <p:spPr>
          <a:xfrm>
            <a:off x="457200" y="1600200"/>
            <a:ext cx="8229600" cy="4654027"/>
          </a:xfrm>
          <a:solidFill>
            <a:schemeClr val="bg1"/>
          </a:solidFill>
        </p:spPr>
        <p:txBody>
          <a:bodyPr>
            <a:normAutofit/>
          </a:bodyPr>
          <a:lstStyle/>
          <a:p>
            <a:pPr>
              <a:buFont typeface="Arial" charset="0"/>
              <a:buNone/>
            </a:pPr>
            <a:r>
              <a:rPr lang="en-US" altLang="en-US" sz="2400" i="1" dirty="0" smtClean="0"/>
              <a:t>With the weather now turning cold, I wanted to contact my customers to be sure they know about a few products that can help both with preventing </a:t>
            </a:r>
            <a:r>
              <a:rPr lang="en-US" altLang="en-US" sz="2400" i="1" dirty="0" smtClean="0"/>
              <a:t>allergies ( or colds </a:t>
            </a:r>
            <a:r>
              <a:rPr lang="en-US" altLang="en-US" sz="2400" i="1" dirty="0" smtClean="0"/>
              <a:t>and </a:t>
            </a:r>
            <a:r>
              <a:rPr lang="en-US" altLang="en-US" sz="2400" i="1" dirty="0" smtClean="0"/>
              <a:t>flu) </a:t>
            </a:r>
            <a:r>
              <a:rPr lang="en-US" altLang="en-US" sz="2400" i="1" dirty="0" smtClean="0"/>
              <a:t>.. But also to have ready in case someone in your house comes down with something…may I tell you about them</a:t>
            </a:r>
            <a:r>
              <a:rPr lang="en-US" altLang="en-US" sz="2400" i="1" dirty="0" smtClean="0"/>
              <a:t>?             </a:t>
            </a:r>
            <a:r>
              <a:rPr lang="en-US" altLang="en-US" sz="2400" i="1" dirty="0" err="1" smtClean="0"/>
              <a:t>becky</a:t>
            </a:r>
            <a:endParaRPr lang="en-US" altLang="en-US" sz="2400" i="1" dirty="0" smtClean="0"/>
          </a:p>
          <a:p>
            <a:pPr>
              <a:buFont typeface="Arial" charset="0"/>
              <a:buNone/>
            </a:pPr>
            <a:r>
              <a:rPr lang="en-US" altLang="en-US" sz="2400" dirty="0" smtClean="0"/>
              <a:t>sure</a:t>
            </a:r>
          </a:p>
          <a:p>
            <a:pPr>
              <a:buFont typeface="Arial" charset="0"/>
              <a:buNone/>
            </a:pPr>
            <a:r>
              <a:rPr lang="en-US" altLang="en-US" sz="2400" i="1" dirty="0" smtClean="0"/>
              <a:t>Tell me about </a:t>
            </a:r>
            <a:r>
              <a:rPr lang="en-US" altLang="en-US" sz="2400" i="1" dirty="0" smtClean="0"/>
              <a:t>the allergy ( or cold </a:t>
            </a:r>
            <a:r>
              <a:rPr lang="en-US" altLang="en-US" sz="2400" i="1" dirty="0" smtClean="0"/>
              <a:t>and </a:t>
            </a:r>
            <a:r>
              <a:rPr lang="en-US" altLang="en-US" sz="2400" i="1" dirty="0" smtClean="0"/>
              <a:t>flu) </a:t>
            </a:r>
            <a:r>
              <a:rPr lang="en-US" altLang="en-US" sz="2400" i="1" dirty="0" smtClean="0"/>
              <a:t>season for you and your family … how does it affect everyone?  Anyone with Fall allergies?</a:t>
            </a:r>
          </a:p>
          <a:p>
            <a:pPr>
              <a:buFont typeface="Arial" charset="0"/>
              <a:buNone/>
            </a:pPr>
            <a:r>
              <a:rPr lang="en-US" altLang="en-US" sz="2400" i="1" dirty="0" smtClean="0"/>
              <a:t>Shaklee has 2 collections for the immune system … one for adults and anyone who can swallow tablets and one for children </a:t>
            </a:r>
            <a:r>
              <a:rPr lang="en-US" altLang="en-US" sz="2000" i="1" dirty="0" smtClean="0"/>
              <a:t>.</a:t>
            </a:r>
            <a:r>
              <a:rPr lang="en-US" altLang="en-US" sz="2000" dirty="0" smtClean="0"/>
              <a:t>		</a:t>
            </a:r>
          </a:p>
          <a:p>
            <a:pPr>
              <a:buFont typeface="Arial" charset="0"/>
              <a:buNone/>
            </a:pPr>
            <a:endParaRPr lang="en-US" altLang="en-US" sz="2000" dirty="0" smtClean="0"/>
          </a:p>
          <a:p>
            <a:pPr>
              <a:buFont typeface="Arial" charset="0"/>
              <a:buNone/>
            </a:pPr>
            <a:endParaRPr lang="en-US" altLang="en-US" sz="2000" dirty="0" smtClean="0"/>
          </a:p>
        </p:txBody>
      </p:sp>
    </p:spTree>
    <p:extLst>
      <p:ext uri="{BB962C8B-B14F-4D97-AF65-F5344CB8AC3E}">
        <p14:creationId xmlns:p14="http://schemas.microsoft.com/office/powerpoint/2010/main" val="397293443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itle 1"/>
          <p:cNvSpPr>
            <a:spLocks noGrp="1"/>
          </p:cNvSpPr>
          <p:nvPr>
            <p:ph type="title"/>
          </p:nvPr>
        </p:nvSpPr>
        <p:spPr>
          <a:xfrm>
            <a:off x="457201" y="275168"/>
            <a:ext cx="4441825" cy="853017"/>
          </a:xfrm>
          <a:solidFill>
            <a:schemeClr val="bg1"/>
          </a:solidFill>
        </p:spPr>
        <p:txBody>
          <a:bodyPr/>
          <a:lstStyle/>
          <a:p>
            <a:r>
              <a:rPr lang="en-US" altLang="en-US" sz="2800" smtClean="0"/>
              <a:t>Closing – Immune Discussion</a:t>
            </a:r>
          </a:p>
        </p:txBody>
      </p:sp>
      <p:sp>
        <p:nvSpPr>
          <p:cNvPr id="20484" name="Content Placeholder 2"/>
          <p:cNvSpPr>
            <a:spLocks noGrp="1"/>
          </p:cNvSpPr>
          <p:nvPr>
            <p:ph idx="1"/>
          </p:nvPr>
        </p:nvSpPr>
        <p:spPr>
          <a:xfrm>
            <a:off x="457200" y="1602317"/>
            <a:ext cx="8229600" cy="4940565"/>
          </a:xfrm>
          <a:solidFill>
            <a:schemeClr val="bg1"/>
          </a:solidFill>
        </p:spPr>
        <p:txBody>
          <a:bodyPr>
            <a:normAutofit fontScale="85000" lnSpcReduction="10000"/>
          </a:bodyPr>
          <a:lstStyle/>
          <a:p>
            <a:pPr>
              <a:buFont typeface="Arial" charset="0"/>
              <a:buNone/>
            </a:pPr>
            <a:r>
              <a:rPr lang="en-US" altLang="en-US" sz="2400" i="1" dirty="0" smtClean="0"/>
              <a:t>If you have family members who don’t eat 6 vegetables a day… you might want to get a multi to be sure to cover all the nutritional bases..</a:t>
            </a:r>
          </a:p>
          <a:p>
            <a:pPr>
              <a:buFont typeface="Arial" charset="0"/>
              <a:buNone/>
            </a:pPr>
            <a:r>
              <a:rPr lang="en-US" altLang="en-US" sz="2400" i="1" dirty="0" smtClean="0"/>
              <a:t>But then Shaklee has a little package for strengthening the immune system .. And a bigger one ..</a:t>
            </a:r>
          </a:p>
          <a:p>
            <a:pPr>
              <a:buFont typeface="Arial" charset="0"/>
              <a:buNone/>
            </a:pPr>
            <a:r>
              <a:rPr lang="en-US" altLang="en-US" sz="2400" dirty="0" smtClean="0"/>
              <a:t>Here’s the first package ..</a:t>
            </a:r>
          </a:p>
          <a:p>
            <a:pPr>
              <a:buFont typeface="Arial" charset="0"/>
              <a:buNone/>
            </a:pPr>
            <a:r>
              <a:rPr lang="en-US" altLang="en-US" sz="2400" b="1" i="1" dirty="0" err="1" smtClean="0"/>
              <a:t>Optiflora</a:t>
            </a:r>
            <a:r>
              <a:rPr lang="en-US" altLang="en-US" sz="2400" b="1" i="1" dirty="0" smtClean="0"/>
              <a:t> probiotic </a:t>
            </a:r>
            <a:r>
              <a:rPr lang="en-US" altLang="en-US" sz="2400" i="1" dirty="0" smtClean="0"/>
              <a:t>– because 70 to 80% of the immune system is actually in the gut .. Who knew!</a:t>
            </a:r>
          </a:p>
          <a:p>
            <a:pPr>
              <a:buFont typeface="Arial" charset="0"/>
              <a:buNone/>
            </a:pPr>
            <a:r>
              <a:rPr lang="en-US" altLang="en-US" sz="2400" b="1" i="1" dirty="0" smtClean="0"/>
              <a:t>Then Vita C </a:t>
            </a:r>
            <a:r>
              <a:rPr lang="en-US" altLang="en-US" sz="2400" i="1" dirty="0" smtClean="0"/>
              <a:t>– and this is a really good one .. Sustained release .. Slowly releasing the whole Vitamin C Complex over 5 hours . Very good protection</a:t>
            </a:r>
          </a:p>
          <a:p>
            <a:pPr>
              <a:buFont typeface="Arial" charset="0"/>
              <a:buNone/>
            </a:pPr>
            <a:r>
              <a:rPr lang="en-US" altLang="en-US" sz="2400" i="1" dirty="0" smtClean="0"/>
              <a:t>And then the really important one – </a:t>
            </a:r>
            <a:r>
              <a:rPr lang="en-US" altLang="en-US" sz="2400" b="1" i="1" dirty="0" smtClean="0"/>
              <a:t>Called </a:t>
            </a:r>
            <a:r>
              <a:rPr lang="en-US" altLang="en-US" sz="2400" b="1" i="1" dirty="0" err="1" smtClean="0"/>
              <a:t>Nutriferon</a:t>
            </a:r>
            <a:r>
              <a:rPr lang="en-US" altLang="en-US" sz="2400" b="1" i="1" dirty="0" smtClean="0"/>
              <a:t> </a:t>
            </a:r>
            <a:r>
              <a:rPr lang="en-US" altLang="en-US" sz="2400" i="1" dirty="0" smtClean="0"/>
              <a:t>– this is a special formula of 4 herbal extracts that stimulate the body’s own natural production of interferon .. Have you heard o f that .. It is a key component of the immune system .. 								( see attached Top 10 Reasons to Support Your Immune System</a:t>
            </a:r>
            <a:r>
              <a:rPr lang="en-US" altLang="en-US" sz="2400" i="1" dirty="0" smtClean="0"/>
              <a:t>)b</a:t>
            </a:r>
            <a:endParaRPr lang="en-US" altLang="en-US" sz="2400" i="1" dirty="0" smtClean="0"/>
          </a:p>
          <a:p>
            <a:pPr>
              <a:buFont typeface="Arial" charset="0"/>
              <a:buNone/>
            </a:pPr>
            <a:r>
              <a:rPr lang="en-US" altLang="en-US" sz="2400" b="1" i="1" dirty="0" err="1" smtClean="0"/>
              <a:t>cThat’s</a:t>
            </a:r>
            <a:r>
              <a:rPr lang="en-US" altLang="en-US" sz="2400" b="1" i="1" dirty="0" smtClean="0"/>
              <a:t>  </a:t>
            </a:r>
            <a:r>
              <a:rPr lang="en-US" altLang="en-US" sz="2400" b="1" i="1" dirty="0" smtClean="0"/>
              <a:t>a good starting place .. How does that sound?  	</a:t>
            </a:r>
            <a:r>
              <a:rPr lang="en-US" altLang="en-US" sz="2400" i="1" dirty="0" smtClean="0"/>
              <a:t>	</a:t>
            </a:r>
            <a:r>
              <a:rPr lang="en-US" altLang="en-US" sz="2400" i="1" dirty="0" smtClean="0"/>
              <a:t>Becky</a:t>
            </a:r>
            <a:r>
              <a:rPr lang="en-US" altLang="en-US" sz="2400" dirty="0" smtClean="0"/>
              <a:t>	</a:t>
            </a:r>
            <a:r>
              <a:rPr lang="en-US" altLang="en-US" sz="1600" dirty="0" smtClean="0"/>
              <a:t>		</a:t>
            </a:r>
          </a:p>
        </p:txBody>
      </p:sp>
    </p:spTree>
    <p:extLst>
      <p:ext uri="{BB962C8B-B14F-4D97-AF65-F5344CB8AC3E}">
        <p14:creationId xmlns:p14="http://schemas.microsoft.com/office/powerpoint/2010/main" val="196041330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t2.gstatic.com/images?q=tbn:ANd9GcSmrIgnjR5eUrW3JrUF5Hq17i9R3kCR9cOdVz590rcNhvhndY6I"/>
          <p:cNvPicPr>
            <a:picLocks noChangeAspect="1" noChangeArrowheads="1"/>
          </p:cNvPicPr>
          <p:nvPr/>
        </p:nvPicPr>
        <p:blipFill>
          <a:blip r:embed="rId2" cstate="print"/>
          <a:srcRect/>
          <a:stretch>
            <a:fillRect/>
          </a:stretch>
        </p:blipFill>
        <p:spPr bwMode="auto">
          <a:xfrm>
            <a:off x="4810100" y="1"/>
            <a:ext cx="4333900" cy="2540177"/>
          </a:xfrm>
          <a:prstGeom prst="rect">
            <a:avLst/>
          </a:prstGeom>
          <a:noFill/>
        </p:spPr>
      </p:pic>
      <p:sp>
        <p:nvSpPr>
          <p:cNvPr id="2" name="Title 1"/>
          <p:cNvSpPr>
            <a:spLocks noGrp="1"/>
          </p:cNvSpPr>
          <p:nvPr>
            <p:ph type="title"/>
          </p:nvPr>
        </p:nvSpPr>
        <p:spPr>
          <a:xfrm>
            <a:off x="457200" y="274638"/>
            <a:ext cx="3657600" cy="1858962"/>
          </a:xfrm>
          <a:ln>
            <a:solidFill>
              <a:schemeClr val="accent2">
                <a:lumMod val="75000"/>
              </a:schemeClr>
            </a:solidFill>
          </a:ln>
        </p:spPr>
        <p:txBody>
          <a:bodyPr>
            <a:normAutofit/>
          </a:bodyPr>
          <a:lstStyle/>
          <a:p>
            <a:r>
              <a:rPr lang="en-US" sz="3600" dirty="0" smtClean="0"/>
              <a:t>Family Immunity Collection</a:t>
            </a:r>
            <a:endParaRPr lang="en-US" sz="3600" dirty="0"/>
          </a:p>
        </p:txBody>
      </p:sp>
      <p:sp>
        <p:nvSpPr>
          <p:cNvPr id="3" name="Content Placeholder 2"/>
          <p:cNvSpPr>
            <a:spLocks noGrp="1"/>
          </p:cNvSpPr>
          <p:nvPr>
            <p:ph idx="1"/>
          </p:nvPr>
        </p:nvSpPr>
        <p:spPr>
          <a:xfrm>
            <a:off x="457200" y="2290009"/>
            <a:ext cx="8229600" cy="4567991"/>
          </a:xfrm>
        </p:spPr>
        <p:txBody>
          <a:bodyPr>
            <a:normAutofit lnSpcReduction="10000"/>
          </a:bodyPr>
          <a:lstStyle/>
          <a:p>
            <a:pPr>
              <a:buNone/>
            </a:pPr>
            <a:r>
              <a:rPr lang="en-US" dirty="0" smtClean="0"/>
              <a:t>							</a:t>
            </a:r>
            <a:r>
              <a:rPr lang="en-US" dirty="0" smtClean="0"/>
              <a:t>							</a:t>
            </a:r>
            <a:r>
              <a:rPr lang="en-US" u="sng" dirty="0" smtClean="0"/>
              <a:t>PV</a:t>
            </a:r>
            <a:endParaRPr lang="en-US" u="sng" dirty="0" smtClean="0"/>
          </a:p>
          <a:p>
            <a:pPr>
              <a:buNone/>
            </a:pPr>
            <a:r>
              <a:rPr lang="en-US" dirty="0" smtClean="0"/>
              <a:t>Vita C						</a:t>
            </a:r>
            <a:r>
              <a:rPr lang="en-US" dirty="0" smtClean="0"/>
              <a:t>					16</a:t>
            </a:r>
            <a:endParaRPr lang="en-US" dirty="0" smtClean="0"/>
          </a:p>
          <a:p>
            <a:pPr>
              <a:buNone/>
            </a:pPr>
            <a:r>
              <a:rPr lang="en-US" dirty="0" smtClean="0"/>
              <a:t>Vita Lea 240				</a:t>
            </a:r>
            <a:r>
              <a:rPr lang="en-US" dirty="0" smtClean="0"/>
              <a:t>					31</a:t>
            </a:r>
            <a:endParaRPr lang="en-US" dirty="0" smtClean="0"/>
          </a:p>
          <a:p>
            <a:pPr>
              <a:buNone/>
            </a:pPr>
            <a:r>
              <a:rPr lang="en-US" dirty="0" err="1" smtClean="0"/>
              <a:t>Optiflora</a:t>
            </a:r>
            <a:r>
              <a:rPr lang="en-US" dirty="0" smtClean="0"/>
              <a:t> Capsules			</a:t>
            </a:r>
            <a:r>
              <a:rPr lang="en-US" dirty="0" smtClean="0"/>
              <a:t>				15</a:t>
            </a:r>
            <a:endParaRPr lang="en-US" dirty="0" smtClean="0"/>
          </a:p>
          <a:p>
            <a:pPr>
              <a:buNone/>
            </a:pPr>
            <a:r>
              <a:rPr lang="en-US" dirty="0" err="1" smtClean="0"/>
              <a:t>Nutriferon</a:t>
            </a:r>
            <a:r>
              <a:rPr lang="en-US" dirty="0" smtClean="0"/>
              <a:t>					</a:t>
            </a:r>
            <a:r>
              <a:rPr lang="en-US" dirty="0" smtClean="0"/>
              <a:t>					30</a:t>
            </a:r>
            <a:endParaRPr lang="en-US" dirty="0" smtClean="0"/>
          </a:p>
          <a:p>
            <a:pPr>
              <a:buNone/>
            </a:pPr>
            <a:r>
              <a:rPr lang="en-US" dirty="0" smtClean="0"/>
              <a:t>Defend &amp; Resist Echinacea   		</a:t>
            </a:r>
            <a:r>
              <a:rPr lang="en-US" dirty="0" smtClean="0"/>
              <a:t>	</a:t>
            </a:r>
            <a:r>
              <a:rPr lang="en-US" u="sng" dirty="0" smtClean="0"/>
              <a:t>13</a:t>
            </a:r>
            <a:endParaRPr lang="en-US" u="sng" dirty="0" smtClean="0"/>
          </a:p>
          <a:p>
            <a:pPr>
              <a:buNone/>
            </a:pPr>
            <a:r>
              <a:rPr lang="en-US" dirty="0" smtClean="0"/>
              <a:t>					</a:t>
            </a:r>
            <a:r>
              <a:rPr lang="en-US" dirty="0" smtClean="0"/>
              <a:t>					Total           </a:t>
            </a:r>
            <a:r>
              <a:rPr lang="en-US" dirty="0" smtClean="0"/>
              <a:t>105   </a:t>
            </a:r>
            <a:r>
              <a:rPr lang="en-US" dirty="0" err="1" smtClean="0"/>
              <a:t>becky</a:t>
            </a:r>
            <a:r>
              <a:rPr lang="en-US" dirty="0" smtClean="0"/>
              <a:t>				</a:t>
            </a:r>
            <a:endParaRPr lang="en-US" dirty="0"/>
          </a:p>
        </p:txBody>
      </p:sp>
    </p:spTree>
    <p:extLst>
      <p:ext uri="{BB962C8B-B14F-4D97-AF65-F5344CB8AC3E}">
        <p14:creationId xmlns:p14="http://schemas.microsoft.com/office/powerpoint/2010/main" val="9702799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descr="http://rockinmama.net/wp-content/uploads/2009/03/shakleecleaning.jpg"/>
          <p:cNvPicPr>
            <a:picLocks noChangeAspect="1" noChangeArrowheads="1"/>
          </p:cNvPicPr>
          <p:nvPr/>
        </p:nvPicPr>
        <p:blipFill>
          <a:blip r:embed="rId3" cstate="print"/>
          <a:srcRect/>
          <a:stretch>
            <a:fillRect/>
          </a:stretch>
        </p:blipFill>
        <p:spPr bwMode="auto">
          <a:xfrm>
            <a:off x="0" y="3990974"/>
            <a:ext cx="5410200" cy="2867026"/>
          </a:xfrm>
          <a:prstGeom prst="rect">
            <a:avLst/>
          </a:prstGeom>
          <a:noFill/>
        </p:spPr>
      </p:pic>
      <p:pic>
        <p:nvPicPr>
          <p:cNvPr id="61444" name="Picture 4" descr="http://images.shaklee.com/library/20962_lo_res.jpg?primaryTab=training&amp;secondaryTab=library"/>
          <p:cNvPicPr>
            <a:picLocks noChangeAspect="1" noChangeArrowheads="1"/>
          </p:cNvPicPr>
          <p:nvPr/>
        </p:nvPicPr>
        <p:blipFill>
          <a:blip r:embed="rId4" cstate="print"/>
          <a:srcRect/>
          <a:stretch>
            <a:fillRect/>
          </a:stretch>
        </p:blipFill>
        <p:spPr bwMode="auto">
          <a:xfrm>
            <a:off x="0" y="304800"/>
            <a:ext cx="1295400" cy="1615291"/>
          </a:xfrm>
          <a:prstGeom prst="rect">
            <a:avLst/>
          </a:prstGeom>
          <a:noFill/>
        </p:spPr>
      </p:pic>
      <p:pic>
        <p:nvPicPr>
          <p:cNvPr id="61446" name="Picture 6" descr="http://images.shaklee.com/products/b20639.jpg?primaryTab=training&amp;secondaryTab=library"/>
          <p:cNvPicPr>
            <a:picLocks noChangeAspect="1" noChangeArrowheads="1"/>
          </p:cNvPicPr>
          <p:nvPr/>
        </p:nvPicPr>
        <p:blipFill>
          <a:blip r:embed="rId5" cstate="print"/>
          <a:srcRect/>
          <a:stretch>
            <a:fillRect/>
          </a:stretch>
        </p:blipFill>
        <p:spPr bwMode="auto">
          <a:xfrm>
            <a:off x="7239000" y="4572000"/>
            <a:ext cx="1905000" cy="1905000"/>
          </a:xfrm>
          <a:prstGeom prst="rect">
            <a:avLst/>
          </a:prstGeom>
          <a:noFill/>
        </p:spPr>
      </p:pic>
      <p:sp>
        <p:nvSpPr>
          <p:cNvPr id="2" name="Title 1"/>
          <p:cNvSpPr txBox="1">
            <a:spLocks/>
          </p:cNvSpPr>
          <p:nvPr/>
        </p:nvSpPr>
        <p:spPr>
          <a:xfrm>
            <a:off x="1371600" y="457200"/>
            <a:ext cx="7353300" cy="838200"/>
          </a:xfrm>
          <a:prstGeom prst="rect">
            <a:avLst/>
          </a:prstGeom>
          <a:ln>
            <a:solidFill>
              <a:schemeClr val="accent1">
                <a:lumMod val="75000"/>
              </a:schemeClr>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mj-lt"/>
                <a:ea typeface="ＭＳ Ｐゴシック" pitchFamily="34" charset="-128"/>
                <a:cs typeface="+mj-cs"/>
              </a:rPr>
              <a:t> </a:t>
            </a:r>
            <a:r>
              <a:rPr kumimoji="0" lang="en-US" sz="3200" b="0" i="0" u="none" strike="noStrike" kern="1200" cap="none" spc="0" normalizeH="0" baseline="0" noProof="0" dirty="0" smtClean="0">
                <a:ln>
                  <a:noFill/>
                </a:ln>
                <a:solidFill>
                  <a:schemeClr val="tx1"/>
                </a:solidFill>
                <a:effectLst/>
                <a:uLnTx/>
                <a:uFillTx/>
                <a:latin typeface="+mj-lt"/>
                <a:ea typeface="ＭＳ Ｐゴシック" pitchFamily="34" charset="-128"/>
                <a:cs typeface="+mj-cs"/>
              </a:rPr>
              <a:t>Allergy Prevention 50 PV Packages</a:t>
            </a:r>
          </a:p>
        </p:txBody>
      </p:sp>
      <p:sp>
        <p:nvSpPr>
          <p:cNvPr id="3" name="TextBox 2"/>
          <p:cNvSpPr txBox="1"/>
          <p:nvPr/>
        </p:nvSpPr>
        <p:spPr>
          <a:xfrm>
            <a:off x="758808" y="1828800"/>
            <a:ext cx="6777817" cy="584776"/>
          </a:xfrm>
          <a:prstGeom prst="rect">
            <a:avLst/>
          </a:prstGeom>
          <a:noFill/>
        </p:spPr>
        <p:txBody>
          <a:bodyPr wrap="none" rtlCol="0">
            <a:spAutoFit/>
          </a:bodyPr>
          <a:lstStyle/>
          <a:p>
            <a:r>
              <a:rPr lang="en-US" sz="3200" dirty="0" err="1" smtClean="0"/>
              <a:t>Nutriferon</a:t>
            </a:r>
            <a:r>
              <a:rPr lang="en-US" sz="3200" dirty="0" smtClean="0"/>
              <a:t>, Alfalfa, </a:t>
            </a:r>
            <a:r>
              <a:rPr lang="en-US" sz="3200" dirty="0" smtClean="0"/>
              <a:t>Chew Vita</a:t>
            </a:r>
            <a:r>
              <a:rPr lang="en-US" sz="3200" dirty="0" smtClean="0"/>
              <a:t>-C = 60 PV</a:t>
            </a:r>
            <a:endParaRPr lang="en-US" sz="3200" dirty="0"/>
          </a:p>
        </p:txBody>
      </p:sp>
      <p:sp>
        <p:nvSpPr>
          <p:cNvPr id="4" name="TextBox 3"/>
          <p:cNvSpPr txBox="1"/>
          <p:nvPr/>
        </p:nvSpPr>
        <p:spPr>
          <a:xfrm>
            <a:off x="762000" y="2590800"/>
            <a:ext cx="6609502" cy="584776"/>
          </a:xfrm>
          <a:prstGeom prst="rect">
            <a:avLst/>
          </a:prstGeom>
          <a:noFill/>
        </p:spPr>
        <p:txBody>
          <a:bodyPr wrap="none" rtlCol="0">
            <a:spAutoFit/>
          </a:bodyPr>
          <a:lstStyle/>
          <a:p>
            <a:r>
              <a:rPr lang="en-US" sz="3200" dirty="0" err="1" smtClean="0"/>
              <a:t>Nutriferon</a:t>
            </a:r>
            <a:r>
              <a:rPr lang="en-US" sz="3200" dirty="0" smtClean="0"/>
              <a:t>, Alfalfa, </a:t>
            </a:r>
            <a:r>
              <a:rPr lang="en-US" sz="3200" dirty="0" err="1" smtClean="0"/>
              <a:t>Optiflora</a:t>
            </a:r>
            <a:r>
              <a:rPr lang="en-US" sz="3200" dirty="0" smtClean="0"/>
              <a:t> =     57 PV</a:t>
            </a:r>
            <a:endParaRPr lang="en-US" sz="3200" dirty="0"/>
          </a:p>
        </p:txBody>
      </p:sp>
      <p:sp>
        <p:nvSpPr>
          <p:cNvPr id="6" name="TextBox 5"/>
          <p:cNvSpPr txBox="1"/>
          <p:nvPr/>
        </p:nvSpPr>
        <p:spPr>
          <a:xfrm>
            <a:off x="1295400" y="3810000"/>
            <a:ext cx="5891370" cy="523220"/>
          </a:xfrm>
          <a:prstGeom prst="rect">
            <a:avLst/>
          </a:prstGeom>
          <a:noFill/>
          <a:ln>
            <a:solidFill>
              <a:schemeClr val="tx1"/>
            </a:solidFill>
          </a:ln>
        </p:spPr>
        <p:txBody>
          <a:bodyPr wrap="square" rtlCol="0">
            <a:spAutoFit/>
          </a:bodyPr>
          <a:lstStyle/>
          <a:p>
            <a:r>
              <a:rPr lang="en-US" sz="2800" b="1" dirty="0" err="1" smtClean="0"/>
              <a:t>Vitalizer</a:t>
            </a:r>
            <a:r>
              <a:rPr lang="en-US" sz="2800" b="1" dirty="0" smtClean="0"/>
              <a:t> = 50 PV + FREE Membership</a:t>
            </a:r>
            <a:endParaRPr lang="en-US" sz="2800" b="1" dirty="0"/>
          </a:p>
        </p:txBody>
      </p:sp>
      <p:sp>
        <p:nvSpPr>
          <p:cNvPr id="7" name="TextBox 6"/>
          <p:cNvSpPr txBox="1"/>
          <p:nvPr/>
        </p:nvSpPr>
        <p:spPr>
          <a:xfrm>
            <a:off x="838200" y="3136612"/>
            <a:ext cx="6508713" cy="584776"/>
          </a:xfrm>
          <a:prstGeom prst="rect">
            <a:avLst/>
          </a:prstGeom>
          <a:noFill/>
        </p:spPr>
        <p:txBody>
          <a:bodyPr wrap="none" rtlCol="0">
            <a:spAutoFit/>
          </a:bodyPr>
          <a:lstStyle/>
          <a:p>
            <a:r>
              <a:rPr lang="en-US" sz="3200" dirty="0" smtClean="0"/>
              <a:t>Get Clean Starter Kit =                  50 PV</a:t>
            </a:r>
            <a:endParaRPr lang="en-US" sz="3200" dirty="0"/>
          </a:p>
        </p:txBody>
      </p:sp>
      <p:pic>
        <p:nvPicPr>
          <p:cNvPr id="61442" name="Picture 2" descr="http://images.shaklee.com/library/vitalizer_men_single_2011.jpg?primaryTab=training&amp;secondaryTab=library"/>
          <p:cNvPicPr>
            <a:picLocks noChangeAspect="1" noChangeArrowheads="1"/>
          </p:cNvPicPr>
          <p:nvPr/>
        </p:nvPicPr>
        <p:blipFill>
          <a:blip r:embed="rId6" cstate="print"/>
          <a:srcRect/>
          <a:stretch>
            <a:fillRect/>
          </a:stretch>
        </p:blipFill>
        <p:spPr bwMode="auto">
          <a:xfrm>
            <a:off x="5334000" y="4803647"/>
            <a:ext cx="2438401" cy="2054353"/>
          </a:xfrm>
          <a:prstGeom prst="rect">
            <a:avLst/>
          </a:prstGeom>
          <a:noFill/>
        </p:spPr>
      </p:pic>
      <p:pic>
        <p:nvPicPr>
          <p:cNvPr id="61448" name="Picture 8" descr="http://images.shaklee.com/canada/highres/nutrition/57110.jpg?primaryTab=training&amp;secondaryTab=library"/>
          <p:cNvPicPr>
            <a:picLocks noChangeAspect="1" noChangeArrowheads="1"/>
          </p:cNvPicPr>
          <p:nvPr/>
        </p:nvPicPr>
        <p:blipFill>
          <a:blip r:embed="rId7" cstate="print"/>
          <a:srcRect/>
          <a:stretch>
            <a:fillRect/>
          </a:stretch>
        </p:blipFill>
        <p:spPr bwMode="auto">
          <a:xfrm>
            <a:off x="7772400" y="2525232"/>
            <a:ext cx="1066800" cy="1807535"/>
          </a:xfrm>
          <a:prstGeom prst="rect">
            <a:avLst/>
          </a:prstGeom>
          <a:noFill/>
        </p:spPr>
      </p:pic>
      <p:sp>
        <p:nvSpPr>
          <p:cNvPr id="59394" name="AutoShape 2" descr="data:image/jpeg;base64,/9j/4AAQSkZJRgABAQAAAQABAAD/2wCEAAkGBhQSERUUEhIVFBQWFxUUFBQXFxQUGBQUFRQVGBQVFRYXGyceFxkjGhQUHy8gIycpLCwsFR4xNTAqNSYrLCkBCQoKDgwOGg8PGi0lHx8sKS8sLCksLDIsLCwsLC0sLCwsKSwsLCosLCwpLCwsKiwsLCwsKSkpKSwsLCwsLCwsLP/AABEIAL8BBwMBIgACEQEDEQH/xAAbAAEAAgMBAQAAAAAAAAAAAAAABAUBAwYCB//EAEMQAAEDAgMEBwUEBwcFAAAAAAEAAhEDIQQSMQUiQVEGE2FxgZGhMlKxwdEjQmLwFBUzcoKi4QdDg5KywvEWJFOU0v/EABoBAQADAQEBAAAAAAAAAAAAAAABAgQDBQb/xAAuEQACAgEEAQAIBgMAAAAAAAAAAQIRAwQSITETFCJBUWGBwfAycZGhsdEFQuH/2gAMAwEAAhEDEQA/APuKIiAIiIAiIgCIiAIiIAiIgCIiAIiIAiIgCIiAIiIAiIgCIiAIiIAiIgCIiAIiIAiIgCIiAIiIAiIgCIiAIiIAiIgCIiAIiIAiIgCIiAIiIAiIgCIiAIiIAiIgCIiAIiIAsF0LKi7RbNM94+KA3de33m+YT9Ib7zfMKtp0+bWn/L6rP6K06WUFqLLrRzHmFjr2+8PMKA7DczA7OK0vwI96B2oKLdtQHQg+K9Kq2ZRAeYvY/EK1UlQiIgCIvL6gGphAekXinWDtDK9oAiIgCIiAIoLtrtAmDy4X7rrI2q33XeQ+qiyaZNRQ/wBaM/F5LI2mzmfIpYpktFobjGH7w+HxW9SQEUV+PAMEHjy4KSCgMoiIAiIgCIiAIiIAtGNG4788Qt614gbru4oCA1jeXqVWV9sBuLGGNJwDmB4qicv3pBEWG7EzqRzUvH7SZQpOq1JyMALi1pcYJA0b2kXXNY3pEalF7mE9fTpvq0urL3U3v6t5okNB3wWlx6t4nM02kBcpS5Ss6xVui72Vi6lXrDUpGkG1C2mDMuYB7RB5+V+xTngaaDiuE6D7YlnW1XARmpwxoZTfUdlfVqcGDL9o4xA3XETddqcQHQWkEG4IIIIOhBFiFMXwTkh45bWTdmsu49gHxVgq7DVAGheamJPNXOdFmozgefxUXDYklwBJutzq4JIB3hqOwkwfQ+SWRRqqYot4lexXDmCTeT6SqjFYlpfkzXHkTxAPEjj/AEMSKJgKm4vROwDgHEcxbwP9VYKjpVYcDyI+hV4rRdlGERFYgIvPWDmFjrm+8PMICEykACIufqtDyORUvMJseKjVRdULmglvas08pMCStgTOAVDZY1VrOED5zcK6c6FR0a8uA5mFcVX3jxSMk+URJEeswfH1UqjUkfFQsQ9MBX3o5/Ef0+ClS5DXBYoiK5zCIiAIiIAiIgCwVlYKA5LpHs6o51JrazqbHENcWPNJ05pO8agaQWktgNLpM3iEo7Lp0nPcwQ6pBqO1zGmIzXETflfVbOk2GzMoOloNPE0HZnAODQ52Qm/a8cQvTqAa5zgTJ4EyGi53RwuSVy227o68JWRHtZVa4MeTTJglhy3GuV7YPeQbzHNYZiiXhos2/AAAAWjhysrBtEFoLjIcN0C0jnPAHsUR9ei12WGh0McNdHv6tpBm+9bxClohuyywr90Kq23tdtIdZ1hijmfVY0t325TIvq5pEwLyRMSrKmzdLRYmYPIlUTcJSewVC3M97XF2a5cCd4Gd3VoAm/bqqzb6RaCTfPRP6KY7rKVF0kzxc7M51zvE9t7L3tDpE0Pq0ad6rTE6aySAey35uIOxaXV16TWgNBIBFrNa12Vu6It8lxO16pGLxJBuK9SO8OKy58k4Y1XYm4xna6LPEbTea2Rr99omIaBAMWdEG4Oh1C7LAY7rKVNxsXNDvS6+aY/bhFFp4GRE3kucSJjQS6BwACm4bpW5tCiwDcZSDagmMx4mRcAfVZcORQtptr4+/wCZ3zzjaTPobaoIkLpQvjGG6UdTWY1ri5hcBUmBmk2gCwIDhprAlfZgvQ0+TemzPlVOjKLEoVqORXuqBQ6r1zm2NqvbUqtbUIhwgDhcD5hVLOlL2kTUkEPbJvBEFp74kLzo66Mp7K9tG96WShvs6jbOONNjSDEvy/yPcPVgXKfrGSyKhE7vDRzHf7nM81E6Q9InPotEh28w2teH/OB4rjq+1SC2BABmb6SHA/yt/wApWTVRlkyXFmvSqHjtn0lm33Bj2ZjLXvDT2SHhx7g5v8yv8PjS+m1xOonlFzu9sezPHLPFfI27YLpJBB+82Ce4GeAJPL2hyXebO2vlw1HMCT1bRIjkL/NW8zhBKbMnicsrUUXjK8GeRB8lf1cUOscJGjfUE/VcJ+vmX1ETI7QYKi9Pto5MaGZwwOo0nEkwDlLx8HeinHmlGLaV9fUt4lKVN12d3iqy8YCp9o3vPwK4HozXr1aVR7KgBcQW5t6QJvN4B10nyXbdHy59NlR4yu3g4c3NLmE9xIJWzDkc3yqOGRRXCdlvhcW97ntOVpbEXzZgeOgi6nMmLxPGNFVYZoZUc+ZzCCNIVqx4IkaLaZmekREICIiAIiIAixKwXjmEBym3ARVMCbNMGYMOPDsgHwVcar3ECIuJu/mJ+a6PGbOc94c0jSImOJ7DzUXEbKfEDL5j4wvi9ZpdR6ROUYNpvil2aotUuSt6a7TrUaTjhqbalVxyMa45QGxBdMi4ERfWPD5eRtY60qJBAaA6q0wGkuaGgVPumSF9lx+zDWpgPgP1nUZgInuPzVF/07UBhtId8iPivc1WbURacIWmlXDtfmcuDT0H2hi6rKjca2m17YLDTJMtvOa5Egxx8OKx+tHZYAIA0Ac6OeneujwWyxTa4E7zxvEcBEANnvN1DxOymiMjiOea/louOqwanLCMv9ldpft7fqSmVuyKjjiaOYn2xG8TwKw7DtNStNCm/wC0qnMRf23C5i6scDgQyqx5fMOB07D2qZRwbWhxl2+97tOLnEqum0mfx1Nc23y/h8yk1bOOx+ApxHVMbF4DWxPGFYYWkOoYOqpkZBq0Hw7lZbR2Q0/3waO2JHm4JRpZaLQ0hzQAA4ce0QYUrS5VLlfwc9rKTCbPZUrNaWsZeS7K37omB5RqvoB2qBO76riRhd8EniPiuuZhGua5xdeSbEGL8Qt+ig4JpovXvMYjHB+kgx3iJUasHCNRP5stmFw8PaDz0U7HC/cP+fkt5Jx3SfBPqgBjGm16hc1r55C+nEz2L57tLBVGOLXBwuZuHa3X1LaLTmOXkJkSqDGtfNyI7Gx6r5/UatLI/V5T9/8Aw9fDhc4KO7hnIYHAGruuzAC4tF7DymStGN6KkmxMxxMfM/ArrqrYA10v3yqyvg2k35zqs/p076RphpIxVWykwPRisPvN7N4/RdHX2TXFFsQYpsmHM1DAHQCZ1HJbsI2IHgrvK7qxlJiBwBvHcuK1kpSamrHgWN3Bnzquau9IdJngeJuexWX9qFEv2oGzH/aUh4moR81bYlrr5jPhHouk2vSnGv3Wu+ypCHAG0FerocnnuK46+pg1mPwVK7u/oc10OoOZgq1TKSWtAYwST1mQGQG3OunFdbsjGO/R8MHOyuqMgNc2HF4mZtb6qqqB7bNDWCb5S5voLLTiTlY50l1WjlxNIaiHBgfm5wW5o8b3XoZMT06Ur++/4POWffHbXzLSpto9Y1rYe0srVC5oc4/Yua1zGxq4nMO8hdhs4/ZNkQY05X0Xz7CbPfXbTLnBmHq0N+k05erqyHB7AdczhmntMyvoOz/2beNtefar4nJ3ZD6JKIi7lQiIgCIiAo8TWLazo0kW4aBBtD8I8/6Lxjx9q7vHwCjN0UFyb+sj7o8ysHaB91vqtdCk0jec4dwBW4Yan7z/ACCihaNZxp91vkfqvH6Yez+Y/FykDDU/x+i9jBMMRm14wbckoWb8NhxllwEm+kQOHiomJt7MeIB+Kn1qllVYmooboI8U8Q8kAEAn8Lfop+IptgcTz5quoG8r1VqqHJImhVquBsbcNFrNd3FxWp79FshRCW4lqjGcrfhGuc4XNrnj6LVCm4IQCeZ+H5K6FT22GvBNwD3LfWqKDisQ1oLnuDWjVziGgd5Ngo2L6Q0KRy1KmVwAkZXmNOIEaKspxirk6BJq4cON9Y7PooGI2M0m+b0+ihO6R1K1c0cCxlQsANau9xFKnmEtYIEvfF4GnmtGJwG0zULnYigacWp0usounnnc1w9OKy5MOPI72WdYZ5w/CyVW2IIs1zu8n0gBV1XYb5/YOP8AiD5uWlzdptc3KaZbfN1lZtSdIjLRbHGZngrOht+pTe1mLoimHnKysxwfTLvdcdWnv+q5+DEu4V8kX9Lye9mMNseNcOR29Yw/71KfhoEQW9ljHjf4qbtLaDMPSfVqEhrBeLkkmGtaOLiSAO9U+A6fYWqL1TSMkZalhI9qHCWkDidF2f8AjY5I3CP6L+iHrHF1KX6s0VNlN5uv3fRXFemHYpzwbFjAJ45RdSMPjG1BNN7Xjm0tdE840Ww1iq4NJ6O/V+/uycufzL1uSBXwM/eCl0NlMmnU++1mSQbEQRccYk+a9muezyXoYs8h6/VbJNy4kZlGK6PD6JmxgW/IsrbB4hoY0FwB7+1Vf6R+EeZWqtiOTQO25UdE1Z0IxDfeHmFsXKYZ01GT7zfiF1alFWqCIikgIiIChxzftHd/yCijRTsY37R3f8goQUFzDsQGRPFef1kOYUPa1LM6i2+84gkcASJKxX2I2Whrn3NzIMNgknTuHitKjClu9pilOe5qK6J42m33gpuz8YHOgHgT+fNUz9i0gW777mILpmxtaI0UrZ9BrKoABBIiZOhcBx7vRVag1xZaMsifrUW+IJVXWBJ/4WzH1iHtY03IcSTeA2PmVW7QDm3FTiBcDjy7ZXLx37Ts8lezonUmOjSb8LrxUnkVW4TaxYxxkGN7eJEjThPZwVZjemgA9m/KbctY+S4ywqOPySdIj0mKlt9p0DmE6AqVC5BvSwvbNMDNMCTYWnhquxzRdTDGoxU4u0zpHJvbXuDWHkVzfSHb+IpYhtKjAa1jXOloOdziTBkaARpGuq69su4/FVu3NjPqgdWWNdEZi3MeyN9vrK5anyeN+PsvVvlnzTa9CvjMVle9xD6kNYSctNsn2Ro3K2TPGOMrp+lGxKlSs57Iyw2JnQNAPDsVzsPo/UpBxqgPeTAdDQYPtCA91ifyVYYjAOJFjFjoSsfjyzwpT7srKELuJzvRPox+h1g4VS5hFQVC4ZcxN2mATGjfLtXV1XzotdOgR90jwK3Npfh9F6MIKPCJXBCfTdPsnyK5v+0HbLaGELCAX1rNaeAaQS/vBgDtPYuvqYgMBcSGgAkkkwALk6r4J016VHF4l9TMC0btNsgwxpt4nXvKTfFDstdudOX4rCUaLQQ6mHGoZk1XtGSiR2QXE9q5mjXgwYgbpN/2VEZnnxfbxVd18nX830U2lTc+GupvJcAJDHSW5g6BbeB58ZW7S6tQShJcGXNh3PciY3ajxBzb4IfY61qhOSY9xoB7IB4BXfRnpljauLpYenXJZnDXl+V+60h9eo5zpNmggXiTA4KowPRrEVCHOYabZdUe5xptc1zrNBY54cCGcwNZU2jjsHgerpllRrqgfOJHVkk5t6XAaSNG2Fp5rfnmtpjUtjpJ38P7PrmI23SaYBLuxon10W7B4xtVge2YMiDYgg3B/PEL5czb76dQNLw+m4TTqQ0OH4XACHc5GqmHpXXw2ZzA1w9pzD7NRvEji13G3JebLEq4LY9c3Kp9fA+lytdbVUvRzplQxgGQ5ah/u3a/wn73xVzVWdquz04SUlaMYb9oz95v+oLrVyeGH2jP3m/6gusRCQREUlQiIgKfFjfd3/IKCArDFt33fngoQCguaMQ1oLHO+7mIA4uMAfMrTiari4OpzABBniSRIjwC97Tr5Aw8JINs3LQSq79ZciZ4bg+q1wjaTMOSaTaN5qVC4O4jT1+pU7Z1B3W5nn7p4jmLd11VjFv5+g+ik4PEOJMkm2mnEcl0cGkclkV82SNo4tzKh3C5pAEi8ESTbx9FzG19oS5pAdAcCf4TOhV3jMWSDuP8C0x3qkxwsVfFji2rOWfM0nTNuDa59KpuWcLayNSNOaottdH3unI4aaEamZJjtvIPYul6O4jKwyTra0rdjarbiZnWxXHJjjOHjkvyLQdtTT5OQ2dsN9Noa4guJJLmiAAGkcRc3JX0/KuZqG3wsuqDVyyxUYxjHpGvTttysj0xdbzPMrU32ipCzms1Z3c1kViteLrFrZEagSdBJiXdgUXDbRL4gNguDdTIGVxnT8PGNVXck6I3JcE79JIWDjT+SoNTaMBxLRAbUcAHCSKRggiN0z3rTW2mGneY4eyDF4cYlsEB0hrg/TSeIhTuQ3RJtfakWInsMH0IVfVfQd7WGonvpUT8WrYxoqDNlsdCYuOYgrVUwIV1TH5EHE08JxwWH/8AXof/ACodR4rNqFks6seyN0QBIgC0arG0cMRzVdsOplxJYfZqNI8W3HoStWFVyjhk5RWPqzVyuNqtGpl1tUoA1B50zWHkouydnUcRUq7PriWVG9dQcPap1WCHlh5lhaY49WtO2q4p4nBzZpxFSmewVG9WfR5UbFMe2pSr0zFSkWkHk5toPYbg9hK0vm0coo5/FYetgKjsPiAXU2HNTeOABs5vNpBMt7+IV9gNpsqtgOa4EfdPs21jUdxWl+Nq4hz2VXCuHndpbrajQ5wDhSMcAZg2OXgrHon0Gbh8TWZiKbKjcgNB9xIzEOLYNiAWzykLNP1ODlk0qnLcuH+xzOd+HrOynKWuD2kacHNcOzQr77TfmE93qJ+a+Q7e6JYjrGBjDUaCGioNTTLhGcagtl0nS6+t4Q2Pf9FwyNOjvpISi3uRJwzd9n7zfiF1K5fDnfb+834hdQuaNcwiIpKBERAaMVQzC2vD6Kubs9/L1CuEQmzltt4T2Gnm7t4A8FVnCBusjwifNdjtDZbK0Z5tpBjVQ2dFaI/8h/xHj4ELRDMoqjLkwuUmzmmsvZWuCwgsQD7N+RMhW42BR9w/56h/3LZS2RSZdjA0xGa5Md5Uyz30RDT12UuKw3Z+fNU9fBWdbURwt3cl11XZrjo5viD9VCq9H6jv7xg/hcfmFRZ5I6S08JdlBsfChrSDHZ+YW7EN5K2odGXsH7UOJvduX4ErXV2FV4Bp/i/ouXpGRdqyfRoVSZTVqctHZ2Hmu1bTp8m+i589HKx40x3ucfQN+am0ujzxrW8h/VR5JT/EqOkccYdM144AVTEAQNO5bQ5bTsC89Y7yELZ+rHDRwPgR9VB0silYgclIOBfyB8fqvBwz/cPoUBEqYZh1Y08TLQZPO4WtuFYIhjQAQ4AACHAQCO2OKluYRq13kVoc4cbd8hKFI1spBoDWgACwAsAOQC8vatkjmFhykFVj6Ermn0ctem7k9vqY+a63FNXO4+ie1dscqOU0fNP7QNpU+sa1r81SnVe6G3ynrPvEaG2mq6wUw81LWJzDueA75qnxvQ6m6tnZkYxlSk59L2dwkEup8DcEFo01V5SGRs8msv2NYPORC2md9KiDszo4w4gVKmlIhzQLS/USeQsfFdd1rTGhIMjsMQY8CU2Zgi2m0OaMx3nX+868eFh4KxpUObQsGSW6RrhwiE2oOattnez46eAXgYJh1Y094BVnsnDBgOVobJkwAFyovuN+Cwm8CeYgK/Cj4ZikKSjdhERCAiIgCIiAIiIAiIgCIiAIiIAiIgCIiAIiIAiIgPDqLTq0HwC1uwNM/cb5Bb0QEGpsWi7WmPMj4FRavRTDu1pDzf8AVXCJYKEdDsONKTZ8T8SqnH9CXmux7Cw0xBLPZ3mexxu2YP8ACNV2iK0ZOPRDV9nN0ujj+PVjun6KZT6Pji7yCuEVS1kBmxmDmpNLCNboFuRCDACyiIAiIgCIiAIiIAiIgCIiAIiIAiIgCIiAIiIAiIgCIiAIiIAiIgCIiAIiIAiIgCIiAIiI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7620000" y="1447800"/>
            <a:ext cx="1143000" cy="461665"/>
          </a:xfrm>
          <a:prstGeom prst="rect">
            <a:avLst/>
          </a:prstGeom>
          <a:noFill/>
        </p:spPr>
        <p:txBody>
          <a:bodyPr wrap="square" rtlCol="0">
            <a:spAutoFit/>
          </a:bodyPr>
          <a:lstStyle/>
          <a:p>
            <a:r>
              <a:rPr lang="en-US" sz="2400" dirty="0" err="1" smtClean="0"/>
              <a:t>becky</a:t>
            </a:r>
            <a:endParaRPr lang="en-US" sz="2400" dirty="0"/>
          </a:p>
        </p:txBody>
      </p:sp>
    </p:spTree>
    <p:extLst>
      <p:ext uri="{BB962C8B-B14F-4D97-AF65-F5344CB8AC3E}">
        <p14:creationId xmlns:p14="http://schemas.microsoft.com/office/powerpoint/2010/main" val="2583781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5693" y="833165"/>
            <a:ext cx="8071108" cy="6024835"/>
          </a:xfrm>
        </p:spPr>
        <p:txBody>
          <a:bodyPr>
            <a:normAutofit fontScale="92500" lnSpcReduction="10000"/>
          </a:bodyPr>
          <a:lstStyle/>
          <a:p>
            <a:pPr marL="0" indent="0">
              <a:buNone/>
            </a:pPr>
            <a:r>
              <a:rPr lang="en-US" dirty="0" smtClean="0"/>
              <a:t>September </a:t>
            </a:r>
            <a:r>
              <a:rPr lang="en-US" dirty="0"/>
              <a:t>28 – Power of </a:t>
            </a:r>
            <a:r>
              <a:rPr lang="en-US" dirty="0" smtClean="0"/>
              <a:t>Our </a:t>
            </a:r>
            <a:r>
              <a:rPr lang="en-US" dirty="0"/>
              <a:t>Profession for Corporate Managers  –  </a:t>
            </a:r>
            <a:r>
              <a:rPr lang="en-US" dirty="0" smtClean="0"/>
              <a:t>						Clayton Bruce</a:t>
            </a:r>
            <a:endParaRPr lang="en-US" dirty="0"/>
          </a:p>
          <a:p>
            <a:pPr marL="0" indent="0">
              <a:buNone/>
            </a:pPr>
            <a:r>
              <a:rPr lang="en-US" dirty="0"/>
              <a:t>October 5 -- Presidential Master Coordinator Gary Burke and master </a:t>
            </a:r>
            <a:r>
              <a:rPr lang="en-US" dirty="0" smtClean="0"/>
              <a:t>			teacher</a:t>
            </a:r>
            <a:r>
              <a:rPr lang="en-US" dirty="0"/>
              <a:t>,  w</a:t>
            </a:r>
            <a:r>
              <a:rPr lang="en-US" dirty="0" smtClean="0"/>
              <a:t>ho </a:t>
            </a:r>
            <a:r>
              <a:rPr lang="en-US" dirty="0"/>
              <a:t>will  review the key benefits of a Shaklee Home business that has helped </a:t>
            </a:r>
            <a:r>
              <a:rPr lang="en-US" dirty="0" smtClean="0"/>
              <a:t>	him 	and </a:t>
            </a:r>
            <a:r>
              <a:rPr lang="en-US" dirty="0"/>
              <a:t>his wife, Faye, generate a $400,000 income .. and the story of what he </a:t>
            </a:r>
            <a:r>
              <a:rPr lang="en-US" dirty="0" smtClean="0"/>
              <a:t>has 	learned </a:t>
            </a:r>
            <a:r>
              <a:rPr lang="en-US" dirty="0"/>
              <a:t>along the </a:t>
            </a:r>
            <a:r>
              <a:rPr lang="en-US" dirty="0" smtClean="0"/>
              <a:t>way</a:t>
            </a:r>
            <a:endParaRPr lang="en-US" dirty="0"/>
          </a:p>
          <a:p>
            <a:pPr marL="0" indent="0">
              <a:buNone/>
            </a:pPr>
            <a:r>
              <a:rPr lang="en-US" dirty="0"/>
              <a:t>October 12 – David Colby, PhD Medicinal Chemistry, Professor </a:t>
            </a:r>
          </a:p>
          <a:p>
            <a:pPr marL="0" indent="0">
              <a:buNone/>
            </a:pPr>
            <a:r>
              <a:rPr lang="en-US" dirty="0"/>
              <a:t>October 19  -- Shaklee Supplements – Key to Long Term Health   Bob </a:t>
            </a:r>
            <a:r>
              <a:rPr lang="en-US" dirty="0" smtClean="0"/>
              <a:t>				Ferguson</a:t>
            </a:r>
            <a:endParaRPr lang="en-US" dirty="0"/>
          </a:p>
          <a:p>
            <a:pPr marL="0" indent="0">
              <a:buNone/>
            </a:pPr>
            <a:r>
              <a:rPr lang="en-US" dirty="0"/>
              <a:t> </a:t>
            </a:r>
          </a:p>
          <a:p>
            <a:pPr marL="0" indent="0">
              <a:buNone/>
            </a:pPr>
            <a:r>
              <a:rPr lang="en-US" dirty="0"/>
              <a:t>October 26 -- The Power of the Profession .. for Speech Pathologists   Becky </a:t>
            </a:r>
            <a:r>
              <a:rPr lang="en-US" dirty="0" smtClean="0"/>
              <a:t>		Choate</a:t>
            </a:r>
          </a:p>
          <a:p>
            <a:pPr marL="0" indent="0">
              <a:buNone/>
            </a:pPr>
            <a:r>
              <a:rPr lang="en-US" dirty="0" smtClean="0"/>
              <a:t>Nov 2 – Presidential Master Gary Burke  on Benefits of Home Businesses</a:t>
            </a:r>
          </a:p>
          <a:p>
            <a:pPr marL="0" indent="0">
              <a:buNone/>
            </a:pPr>
            <a:r>
              <a:rPr lang="en-US" dirty="0" smtClean="0"/>
              <a:t>Nov 9 – Nutritional  Connections to Headaches</a:t>
            </a:r>
          </a:p>
          <a:p>
            <a:pPr marL="0" indent="0">
              <a:buNone/>
            </a:pPr>
            <a:r>
              <a:rPr lang="en-US" dirty="0" smtClean="0"/>
              <a:t>Nov 16 – The Epidemic of Irritable Bowel Disorders </a:t>
            </a:r>
          </a:p>
          <a:p>
            <a:pPr marL="0" indent="0">
              <a:buNone/>
            </a:pPr>
            <a:r>
              <a:rPr lang="en-US" dirty="0" smtClean="0"/>
              <a:t>Nov 23 – Feeding Our Families for Good Health and Academic Excellence</a:t>
            </a:r>
          </a:p>
          <a:p>
            <a:pPr marL="0" indent="0">
              <a:buNone/>
            </a:pPr>
            <a:endParaRPr lang="en-US" dirty="0"/>
          </a:p>
          <a:p>
            <a:pPr marL="0" indent="0">
              <a:buNone/>
            </a:pPr>
            <a:r>
              <a:rPr lang="en-US" dirty="0"/>
              <a:t>		</a:t>
            </a:r>
          </a:p>
          <a:p>
            <a:pPr marL="0" indent="0">
              <a:buNone/>
            </a:pPr>
            <a:r>
              <a:rPr lang="en-US" dirty="0"/>
              <a:t> </a:t>
            </a:r>
          </a:p>
          <a:p>
            <a:pPr marL="0" indent="0">
              <a:buNone/>
            </a:pPr>
            <a:endParaRPr lang="en-US" dirty="0"/>
          </a:p>
        </p:txBody>
      </p:sp>
      <p:sp>
        <p:nvSpPr>
          <p:cNvPr id="3" name="Title 2"/>
          <p:cNvSpPr>
            <a:spLocks noGrp="1"/>
          </p:cNvSpPr>
          <p:nvPr>
            <p:ph type="title"/>
          </p:nvPr>
        </p:nvSpPr>
        <p:spPr>
          <a:xfrm>
            <a:off x="457200" y="190266"/>
            <a:ext cx="8229600" cy="642921"/>
          </a:xfrm>
        </p:spPr>
        <p:txBody>
          <a:bodyPr>
            <a:normAutofit/>
          </a:bodyPr>
          <a:lstStyle/>
          <a:p>
            <a:r>
              <a:rPr lang="en-US" sz="3600" dirty="0" smtClean="0"/>
              <a:t>Monday Wellness Webinars </a:t>
            </a:r>
            <a:endParaRPr lang="en-US" sz="3600" dirty="0"/>
          </a:p>
        </p:txBody>
      </p:sp>
    </p:spTree>
    <p:extLst>
      <p:ext uri="{BB962C8B-B14F-4D97-AF65-F5344CB8AC3E}">
        <p14:creationId xmlns:p14="http://schemas.microsoft.com/office/powerpoint/2010/main" val="17283600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5134"/>
            <a:ext cx="7950855" cy="4637766"/>
          </a:xfrm>
        </p:spPr>
        <p:txBody>
          <a:bodyPr>
            <a:normAutofit/>
          </a:bodyPr>
          <a:lstStyle/>
          <a:p>
            <a:pPr>
              <a:buFont typeface="Arial"/>
              <a:buChar char="•"/>
            </a:pPr>
            <a:endParaRPr lang="en-US" sz="2400" dirty="0">
              <a:solidFill>
                <a:schemeClr val="tx1"/>
              </a:solidFill>
            </a:endParaRPr>
          </a:p>
          <a:p>
            <a:pPr>
              <a:buFont typeface="Arial"/>
              <a:buChar char="•"/>
            </a:pPr>
            <a:r>
              <a:rPr lang="en-US" sz="2400" dirty="0" smtClean="0">
                <a:solidFill>
                  <a:schemeClr val="tx1"/>
                </a:solidFill>
              </a:rPr>
              <a:t>Begin setting up appointments to share Crystal’s </a:t>
            </a:r>
            <a:r>
              <a:rPr lang="en-US" sz="2400" dirty="0" smtClean="0">
                <a:solidFill>
                  <a:schemeClr val="tx1"/>
                </a:solidFill>
              </a:rPr>
              <a:t>business </a:t>
            </a:r>
            <a:r>
              <a:rPr lang="en-US" sz="2400" dirty="0" smtClean="0">
                <a:solidFill>
                  <a:schemeClr val="tx1"/>
                </a:solidFill>
              </a:rPr>
              <a:t>presentation or any version you like  </a:t>
            </a:r>
            <a:r>
              <a:rPr lang="en-US" sz="2400" dirty="0" smtClean="0">
                <a:solidFill>
                  <a:schemeClr val="tx1"/>
                </a:solidFill>
              </a:rPr>
              <a:t>with 6 people this week..   They can be current customers or </a:t>
            </a:r>
            <a:r>
              <a:rPr lang="en-US" sz="2400" dirty="0" smtClean="0">
                <a:solidFill>
                  <a:schemeClr val="tx1"/>
                </a:solidFill>
              </a:rPr>
              <a:t>potential </a:t>
            </a:r>
            <a:r>
              <a:rPr lang="en-US" sz="2400" dirty="0" smtClean="0">
                <a:solidFill>
                  <a:schemeClr val="tx1"/>
                </a:solidFill>
              </a:rPr>
              <a:t>business partners</a:t>
            </a:r>
            <a:r>
              <a:rPr lang="en-US" sz="2400" dirty="0" smtClean="0">
                <a:solidFill>
                  <a:schemeClr val="tx1"/>
                </a:solidFill>
              </a:rPr>
              <a:t>.</a:t>
            </a:r>
          </a:p>
          <a:p>
            <a:pPr marL="0" indent="0">
              <a:buNone/>
            </a:pPr>
            <a:endParaRPr lang="en-US" sz="2400" dirty="0" smtClean="0">
              <a:solidFill>
                <a:schemeClr val="tx1"/>
              </a:solidFill>
            </a:endParaRPr>
          </a:p>
          <a:p>
            <a:pPr>
              <a:buFont typeface="Arial"/>
              <a:buChar char="•"/>
            </a:pPr>
            <a:r>
              <a:rPr lang="en-US" sz="2400" dirty="0" smtClean="0">
                <a:solidFill>
                  <a:schemeClr val="tx1"/>
                </a:solidFill>
              </a:rPr>
              <a:t>Set up appointments with your distributors to create a 2000 PV Plan  … to help them reach rank of Director  </a:t>
            </a:r>
            <a:r>
              <a:rPr lang="en-US" sz="2400" dirty="0" smtClean="0">
                <a:solidFill>
                  <a:schemeClr val="tx1"/>
                </a:solidFill>
              </a:rPr>
              <a:t>or  to </a:t>
            </a:r>
            <a:r>
              <a:rPr lang="en-US" sz="2400" dirty="0" smtClean="0">
                <a:solidFill>
                  <a:schemeClr val="tx1"/>
                </a:solidFill>
              </a:rPr>
              <a:t>help current Directors  qualify for Chairman’s Retreat by increasing their PV</a:t>
            </a:r>
            <a:r>
              <a:rPr lang="en-US" sz="2400" dirty="0" smtClean="0">
                <a:solidFill>
                  <a:schemeClr val="tx1"/>
                </a:solidFill>
              </a:rPr>
              <a:t>.                </a:t>
            </a:r>
            <a:r>
              <a:rPr lang="en-US" sz="2400" dirty="0" err="1" smtClean="0">
                <a:solidFill>
                  <a:schemeClr val="tx1"/>
                </a:solidFill>
              </a:rPr>
              <a:t>lisa</a:t>
            </a:r>
            <a:endParaRPr lang="en-US" sz="2400" dirty="0">
              <a:solidFill>
                <a:schemeClr val="tx1"/>
              </a:solidFill>
            </a:endParaRPr>
          </a:p>
        </p:txBody>
      </p:sp>
      <p:sp>
        <p:nvSpPr>
          <p:cNvPr id="3" name="Title 2"/>
          <p:cNvSpPr>
            <a:spLocks noGrp="1"/>
          </p:cNvSpPr>
          <p:nvPr>
            <p:ph type="title"/>
          </p:nvPr>
        </p:nvSpPr>
        <p:spPr>
          <a:xfrm>
            <a:off x="457200" y="319267"/>
            <a:ext cx="6546306" cy="1374185"/>
          </a:xfrm>
          <a:ln>
            <a:solidFill>
              <a:schemeClr val="accent5">
                <a:lumMod val="75000"/>
              </a:schemeClr>
            </a:solidFill>
          </a:ln>
        </p:spPr>
        <p:txBody>
          <a:bodyPr>
            <a:normAutofit/>
          </a:bodyPr>
          <a:lstStyle/>
          <a:p>
            <a:r>
              <a:rPr lang="en-US" sz="3200" dirty="0" smtClean="0"/>
              <a:t>Action Steps for Session #6</a:t>
            </a:r>
            <a:br>
              <a:rPr lang="en-US" sz="3200" dirty="0" smtClean="0"/>
            </a:br>
            <a:endParaRPr lang="en-US" sz="3200" dirty="0"/>
          </a:p>
        </p:txBody>
      </p:sp>
    </p:spTree>
    <p:extLst>
      <p:ext uri="{BB962C8B-B14F-4D97-AF65-F5344CB8AC3E}">
        <p14:creationId xmlns:p14="http://schemas.microsoft.com/office/powerpoint/2010/main" val="30830845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26212"/>
            <a:ext cx="8229600" cy="3931796"/>
          </a:xfrm>
          <a:ln>
            <a:solidFill>
              <a:schemeClr val="accent5">
                <a:lumMod val="50000"/>
              </a:schemeClr>
            </a:solidFill>
          </a:ln>
        </p:spPr>
        <p:txBody>
          <a:bodyPr>
            <a:normAutofit/>
          </a:bodyPr>
          <a:lstStyle/>
          <a:p>
            <a:pPr marL="0" indent="0">
              <a:buNone/>
            </a:pPr>
            <a:endParaRPr lang="en-US" sz="3000" dirty="0" smtClean="0"/>
          </a:p>
          <a:p>
            <a:r>
              <a:rPr lang="en-US" sz="3000" dirty="0" smtClean="0"/>
              <a:t>Session 6 --Creating a 2000 PV Plan      Oct 1</a:t>
            </a:r>
          </a:p>
          <a:p>
            <a:r>
              <a:rPr lang="en-US" sz="3000" dirty="0" smtClean="0"/>
              <a:t>Session 7 – Prospecting in the Community   Oct 8</a:t>
            </a:r>
          </a:p>
          <a:p>
            <a:r>
              <a:rPr lang="en-US" sz="3000" dirty="0" smtClean="0"/>
              <a:t>Session 8 – Goal Setting and Affirmations    Oct 15</a:t>
            </a:r>
          </a:p>
          <a:p>
            <a:r>
              <a:rPr lang="en-US" sz="3000" dirty="0" smtClean="0"/>
              <a:t>Session 9--Follow Up </a:t>
            </a:r>
            <a:r>
              <a:rPr lang="en-US" sz="3000" dirty="0"/>
              <a:t>&amp;</a:t>
            </a:r>
            <a:r>
              <a:rPr lang="en-US" sz="3000" dirty="0" smtClean="0"/>
              <a:t> Customer Service   Oct 22</a:t>
            </a:r>
          </a:p>
          <a:p>
            <a:r>
              <a:rPr lang="en-US" sz="3000" dirty="0" smtClean="0"/>
              <a:t>Session 10 – Incentives That Grow Our Business</a:t>
            </a:r>
          </a:p>
          <a:p>
            <a:pPr marL="0" indent="0">
              <a:buNone/>
            </a:pPr>
            <a:r>
              <a:rPr lang="en-US" sz="3000" dirty="0"/>
              <a:t>	</a:t>
            </a:r>
            <a:r>
              <a:rPr lang="en-US" sz="3000" dirty="0" smtClean="0"/>
              <a:t>						</a:t>
            </a:r>
            <a:r>
              <a:rPr lang="en-US" sz="3000" dirty="0" err="1" smtClean="0"/>
              <a:t>lisa</a:t>
            </a:r>
            <a:r>
              <a:rPr lang="en-US" sz="3000" dirty="0" smtClean="0"/>
              <a:t>							Oct 29</a:t>
            </a:r>
            <a:endParaRPr lang="en-US" sz="3000" dirty="0"/>
          </a:p>
        </p:txBody>
      </p:sp>
      <p:sp>
        <p:nvSpPr>
          <p:cNvPr id="3" name="Title 2"/>
          <p:cNvSpPr>
            <a:spLocks noGrp="1"/>
          </p:cNvSpPr>
          <p:nvPr>
            <p:ph type="title"/>
          </p:nvPr>
        </p:nvSpPr>
        <p:spPr>
          <a:xfrm>
            <a:off x="457199" y="659842"/>
            <a:ext cx="7970095" cy="1143000"/>
          </a:xfrm>
        </p:spPr>
        <p:txBody>
          <a:bodyPr>
            <a:normAutofit fontScale="90000"/>
          </a:bodyPr>
          <a:lstStyle/>
          <a:p>
            <a:r>
              <a:rPr lang="en-US" dirty="0" smtClean="0"/>
              <a:t>Coming Up </a:t>
            </a:r>
            <a:br>
              <a:rPr lang="en-US" dirty="0" smtClean="0"/>
            </a:br>
            <a:r>
              <a:rPr lang="en-US" dirty="0" smtClean="0"/>
              <a:t>October 2015 Training Topic</a:t>
            </a:r>
            <a:r>
              <a:rPr lang="en-US" dirty="0"/>
              <a:t>s</a:t>
            </a:r>
          </a:p>
        </p:txBody>
      </p:sp>
    </p:spTree>
    <p:extLst>
      <p:ext uri="{BB962C8B-B14F-4D97-AF65-F5344CB8AC3E}">
        <p14:creationId xmlns:p14="http://schemas.microsoft.com/office/powerpoint/2010/main" val="28714669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rcRect l="-84161" r="-84161"/>
          <a:stretch>
            <a:fillRect/>
          </a:stretch>
        </p:blipFill>
        <p:spPr>
          <a:xfrm>
            <a:off x="-1875613" y="173194"/>
            <a:ext cx="6214081" cy="2315896"/>
          </a:xfrm>
        </p:spPr>
      </p:pic>
      <p:sp>
        <p:nvSpPr>
          <p:cNvPr id="3" name="Title 2"/>
          <p:cNvSpPr>
            <a:spLocks noGrp="1"/>
          </p:cNvSpPr>
          <p:nvPr>
            <p:ph type="title"/>
          </p:nvPr>
        </p:nvSpPr>
        <p:spPr>
          <a:xfrm>
            <a:off x="1423790" y="511704"/>
            <a:ext cx="7551616" cy="2374862"/>
          </a:xfrm>
        </p:spPr>
        <p:txBody>
          <a:bodyPr>
            <a:normAutofit fontScale="90000"/>
          </a:bodyPr>
          <a:lstStyle/>
          <a:p>
            <a:r>
              <a:rPr lang="en-US" sz="3600" dirty="0" smtClean="0"/>
              <a:t>Fall 2015 Regionals –									</a:t>
            </a:r>
            <a:r>
              <a:rPr lang="en-US" sz="3100" dirty="0" smtClean="0"/>
              <a:t>Roger Barnett will </a:t>
            </a:r>
            <a:r>
              <a:rPr lang="en-US" sz="3100" dirty="0"/>
              <a:t>b</a:t>
            </a:r>
            <a:r>
              <a:rPr lang="en-US" sz="3100" dirty="0" smtClean="0"/>
              <a:t>e speaking! </a:t>
            </a:r>
            <a:br>
              <a:rPr lang="en-US" sz="3100" dirty="0" smtClean="0"/>
            </a:br>
            <a:r>
              <a:rPr lang="en-US" sz="3100" dirty="0" smtClean="0"/>
              <a:t>Set goal of how many you will bring with you...</a:t>
            </a:r>
            <a:br>
              <a:rPr lang="en-US" sz="3100" dirty="0" smtClean="0"/>
            </a:br>
            <a:r>
              <a:rPr lang="en-US" sz="3100" dirty="0" smtClean="0"/>
              <a:t>and register now.</a:t>
            </a:r>
            <a:endParaRPr lang="en-US" sz="3100" dirty="0"/>
          </a:p>
        </p:txBody>
      </p:sp>
      <p:sp>
        <p:nvSpPr>
          <p:cNvPr id="6" name="Rectangle 5"/>
          <p:cNvSpPr/>
          <p:nvPr/>
        </p:nvSpPr>
        <p:spPr>
          <a:xfrm>
            <a:off x="384808" y="2881180"/>
            <a:ext cx="5810601" cy="923330"/>
          </a:xfrm>
          <a:prstGeom prst="rect">
            <a:avLst/>
          </a:prstGeom>
        </p:spPr>
        <p:txBody>
          <a:bodyPr wrap="square">
            <a:spAutoFit/>
          </a:bodyPr>
          <a:lstStyle/>
          <a:p>
            <a:r>
              <a:rPr lang="en-US" dirty="0" smtClean="0"/>
              <a:t>Southern </a:t>
            </a:r>
            <a:r>
              <a:rPr lang="en-US" dirty="0"/>
              <a:t>California</a:t>
            </a:r>
          </a:p>
          <a:p>
            <a:r>
              <a:rPr lang="en-US" dirty="0"/>
              <a:t>Friday, Nov 20 at 7:00 </a:t>
            </a:r>
            <a:r>
              <a:rPr lang="en-US" dirty="0" err="1" smtClean="0"/>
              <a:t>p.m.Marriott</a:t>
            </a:r>
            <a:r>
              <a:rPr lang="en-US" dirty="0" smtClean="0"/>
              <a:t> </a:t>
            </a:r>
            <a:r>
              <a:rPr lang="en-US" dirty="0"/>
              <a:t>Long </a:t>
            </a:r>
            <a:r>
              <a:rPr lang="en-US" dirty="0" smtClean="0"/>
              <a:t>Beach4700 </a:t>
            </a:r>
            <a:r>
              <a:rPr lang="en-US" dirty="0"/>
              <a:t>Airport Plaza </a:t>
            </a:r>
            <a:r>
              <a:rPr lang="en-US" dirty="0" smtClean="0"/>
              <a:t>Drive Long </a:t>
            </a:r>
            <a:r>
              <a:rPr lang="en-US" dirty="0"/>
              <a:t>Beach, CA 90875</a:t>
            </a:r>
          </a:p>
        </p:txBody>
      </p:sp>
      <p:sp>
        <p:nvSpPr>
          <p:cNvPr id="7" name="Rectangle 6"/>
          <p:cNvSpPr/>
          <p:nvPr/>
        </p:nvSpPr>
        <p:spPr>
          <a:xfrm>
            <a:off x="384808" y="5311283"/>
            <a:ext cx="4572000" cy="1200329"/>
          </a:xfrm>
          <a:prstGeom prst="rect">
            <a:avLst/>
          </a:prstGeom>
        </p:spPr>
        <p:txBody>
          <a:bodyPr>
            <a:spAutoFit/>
          </a:bodyPr>
          <a:lstStyle/>
          <a:p>
            <a:r>
              <a:rPr lang="en-US" dirty="0"/>
              <a:t>New York Area</a:t>
            </a:r>
          </a:p>
          <a:p>
            <a:r>
              <a:rPr lang="en-US" dirty="0"/>
              <a:t>Friday, Nov 6 at 7:00 p.m. Westchester Marriott 670 White Plains Road Tarrytown, NY 10591</a:t>
            </a:r>
            <a:endParaRPr lang="en-US" dirty="0"/>
          </a:p>
        </p:txBody>
      </p:sp>
      <p:sp>
        <p:nvSpPr>
          <p:cNvPr id="8" name="Rectangle 7"/>
          <p:cNvSpPr/>
          <p:nvPr/>
        </p:nvSpPr>
        <p:spPr>
          <a:xfrm>
            <a:off x="4436236" y="4375432"/>
            <a:ext cx="4331736" cy="1200329"/>
          </a:xfrm>
          <a:prstGeom prst="rect">
            <a:avLst/>
          </a:prstGeom>
        </p:spPr>
        <p:txBody>
          <a:bodyPr wrap="square">
            <a:spAutoFit/>
          </a:bodyPr>
          <a:lstStyle/>
          <a:p>
            <a:r>
              <a:rPr lang="en-US" dirty="0"/>
              <a:t>Chicago Area Friday, Nov 13 at 7:00 p.m. Hyatt Regency O’Hare 9300 Bryn </a:t>
            </a:r>
            <a:r>
              <a:rPr lang="en-US" dirty="0" err="1"/>
              <a:t>Mawr</a:t>
            </a:r>
            <a:r>
              <a:rPr lang="en-US" dirty="0"/>
              <a:t> </a:t>
            </a:r>
            <a:r>
              <a:rPr lang="en-US" dirty="0" smtClean="0"/>
              <a:t>Avenue           </a:t>
            </a:r>
            <a:endParaRPr lang="en-US" dirty="0"/>
          </a:p>
          <a:p>
            <a:r>
              <a:rPr lang="en-US" dirty="0"/>
              <a:t>Rosemont, IL 60118</a:t>
            </a:r>
            <a:endParaRPr lang="en-US" dirty="0"/>
          </a:p>
        </p:txBody>
      </p:sp>
      <p:pic>
        <p:nvPicPr>
          <p:cNvPr id="9" name="Picture 8"/>
          <p:cNvPicPr>
            <a:picLocks noChangeAspect="1"/>
          </p:cNvPicPr>
          <p:nvPr/>
        </p:nvPicPr>
        <p:blipFill>
          <a:blip r:embed="rId3"/>
          <a:stretch>
            <a:fillRect/>
          </a:stretch>
        </p:blipFill>
        <p:spPr>
          <a:xfrm>
            <a:off x="384808" y="4031795"/>
            <a:ext cx="2558974" cy="1279488"/>
          </a:xfrm>
          <a:prstGeom prst="rect">
            <a:avLst/>
          </a:prstGeom>
        </p:spPr>
      </p:pic>
      <p:pic>
        <p:nvPicPr>
          <p:cNvPr id="10" name="Picture 9"/>
          <p:cNvPicPr>
            <a:picLocks noChangeAspect="1"/>
          </p:cNvPicPr>
          <p:nvPr/>
        </p:nvPicPr>
        <p:blipFill>
          <a:blip r:embed="rId4"/>
          <a:stretch>
            <a:fillRect/>
          </a:stretch>
        </p:blipFill>
        <p:spPr>
          <a:xfrm>
            <a:off x="6602104" y="5163403"/>
            <a:ext cx="2541896" cy="1694597"/>
          </a:xfrm>
          <a:prstGeom prst="rect">
            <a:avLst/>
          </a:prstGeom>
        </p:spPr>
      </p:pic>
      <p:pic>
        <p:nvPicPr>
          <p:cNvPr id="11" name="Picture 10"/>
          <p:cNvPicPr>
            <a:picLocks noChangeAspect="1"/>
          </p:cNvPicPr>
          <p:nvPr/>
        </p:nvPicPr>
        <p:blipFill>
          <a:blip r:embed="rId5"/>
          <a:stretch>
            <a:fillRect/>
          </a:stretch>
        </p:blipFill>
        <p:spPr>
          <a:xfrm>
            <a:off x="6195409" y="2867881"/>
            <a:ext cx="2077963" cy="1454574"/>
          </a:xfrm>
          <a:prstGeom prst="rect">
            <a:avLst/>
          </a:prstGeom>
        </p:spPr>
      </p:pic>
      <p:sp>
        <p:nvSpPr>
          <p:cNvPr id="12" name="TextBox 11"/>
          <p:cNvSpPr txBox="1"/>
          <p:nvPr/>
        </p:nvSpPr>
        <p:spPr>
          <a:xfrm>
            <a:off x="5598956" y="5734645"/>
            <a:ext cx="1003148"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2813630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5"/>
          <p:cNvSpPr>
            <a:spLocks noChangeArrowheads="1"/>
          </p:cNvSpPr>
          <p:nvPr/>
        </p:nvSpPr>
        <p:spPr bwMode="auto">
          <a:xfrm>
            <a:off x="0" y="990600"/>
            <a:ext cx="9144000" cy="5867400"/>
          </a:xfrm>
          <a:prstGeom prst="rect">
            <a:avLst/>
          </a:prstGeom>
          <a:solidFill>
            <a:schemeClr val="bg1"/>
          </a:solidFill>
          <a:ln w="9525">
            <a:noFill/>
            <a:miter lim="800000"/>
            <a:headEnd/>
            <a:tailEnd/>
          </a:ln>
        </p:spPr>
        <p:txBody>
          <a:bodyPr wrap="none" anchor="ctr"/>
          <a:lstStyle/>
          <a:p>
            <a:endParaRPr lang="en-US" dirty="0" smtClean="0"/>
          </a:p>
        </p:txBody>
      </p:sp>
      <p:pic>
        <p:nvPicPr>
          <p:cNvPr id="6147" name="Picture 3"/>
          <p:cNvPicPr>
            <a:picLocks noChangeAspect="1" noChangeArrowheads="1"/>
          </p:cNvPicPr>
          <p:nvPr/>
        </p:nvPicPr>
        <p:blipFill>
          <a:blip r:embed="rId3" cstate="print"/>
          <a:srcRect/>
          <a:stretch>
            <a:fillRect/>
          </a:stretch>
        </p:blipFill>
        <p:spPr bwMode="auto">
          <a:xfrm>
            <a:off x="7437438" y="6310335"/>
            <a:ext cx="1401762" cy="395287"/>
          </a:xfrm>
          <a:prstGeom prst="rect">
            <a:avLst/>
          </a:prstGeom>
          <a:noFill/>
          <a:ln w="9525">
            <a:noFill/>
            <a:miter lim="800000"/>
            <a:headEnd/>
            <a:tailEnd/>
          </a:ln>
        </p:spPr>
      </p:pic>
      <p:pic>
        <p:nvPicPr>
          <p:cNvPr id="6148" name="Picture 4" descr="dream whole"/>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1600200" y="1371600"/>
            <a:ext cx="5791200" cy="5029200"/>
          </a:xfrm>
          <a:prstGeom prst="rect">
            <a:avLst/>
          </a:prstGeom>
          <a:noFill/>
          <a:ln w="9525">
            <a:noFill/>
            <a:miter lim="800000"/>
            <a:headEnd/>
            <a:tailEnd/>
          </a:ln>
        </p:spPr>
      </p:pic>
      <p:sp>
        <p:nvSpPr>
          <p:cNvPr id="6152" name="TextBox 11"/>
          <p:cNvSpPr txBox="1">
            <a:spLocks noChangeArrowheads="1"/>
          </p:cNvSpPr>
          <p:nvPr/>
        </p:nvSpPr>
        <p:spPr bwMode="auto">
          <a:xfrm>
            <a:off x="8420100" y="5791200"/>
            <a:ext cx="723900" cy="369332"/>
          </a:xfrm>
          <a:prstGeom prst="rect">
            <a:avLst/>
          </a:prstGeom>
          <a:noFill/>
          <a:ln w="9525">
            <a:noFill/>
            <a:miter lim="800000"/>
            <a:headEnd/>
            <a:tailEnd/>
          </a:ln>
        </p:spPr>
        <p:txBody>
          <a:bodyPr wrap="square">
            <a:spAutoFit/>
          </a:bodyPr>
          <a:lstStyle/>
          <a:p>
            <a:r>
              <a:rPr lang="en-US" dirty="0" err="1" smtClean="0"/>
              <a:t>jo</a:t>
            </a:r>
            <a:endParaRPr lang="en-US" dirty="0"/>
          </a:p>
        </p:txBody>
      </p:sp>
      <p:sp>
        <p:nvSpPr>
          <p:cNvPr id="13" name="TextBox 12"/>
          <p:cNvSpPr txBox="1"/>
          <p:nvPr/>
        </p:nvSpPr>
        <p:spPr>
          <a:xfrm>
            <a:off x="0" y="304823"/>
            <a:ext cx="9144000" cy="954107"/>
          </a:xfrm>
          <a:prstGeom prst="rect">
            <a:avLst/>
          </a:prstGeom>
          <a:noFill/>
        </p:spPr>
        <p:txBody>
          <a:bodyPr wrap="square" rtlCol="0">
            <a:spAutoFit/>
          </a:bodyPr>
          <a:lstStyle/>
          <a:p>
            <a:r>
              <a:rPr lang="en-US" sz="2800" dirty="0" smtClean="0"/>
              <a:t>First Step Training – Components</a:t>
            </a:r>
          </a:p>
          <a:p>
            <a:r>
              <a:rPr lang="en-US" sz="2800" dirty="0" smtClean="0"/>
              <a:t>This Week – Inviting People To Learn About Business Options    </a:t>
            </a:r>
            <a:endParaRPr lang="en-US" sz="2800" dirty="0"/>
          </a:p>
        </p:txBody>
      </p:sp>
      <p:sp>
        <p:nvSpPr>
          <p:cNvPr id="7" name="Oval Callout 6"/>
          <p:cNvSpPr/>
          <p:nvPr/>
        </p:nvSpPr>
        <p:spPr>
          <a:xfrm>
            <a:off x="5257800" y="1295400"/>
            <a:ext cx="3124200" cy="1219200"/>
          </a:xfrm>
          <a:prstGeom prst="wedgeEllipseCallout">
            <a:avLst>
              <a:gd name="adj1" fmla="val -39491"/>
              <a:gd name="adj2" fmla="val 6202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638800" y="1524016"/>
            <a:ext cx="2667000" cy="646331"/>
          </a:xfrm>
          <a:prstGeom prst="rect">
            <a:avLst/>
          </a:prstGeom>
          <a:noFill/>
        </p:spPr>
        <p:txBody>
          <a:bodyPr wrap="square" rtlCol="0">
            <a:spAutoFit/>
          </a:bodyPr>
          <a:lstStyle/>
          <a:p>
            <a:r>
              <a:rPr lang="en-US" dirty="0" smtClean="0"/>
              <a:t>What you want for you</a:t>
            </a:r>
          </a:p>
          <a:p>
            <a:r>
              <a:rPr lang="en-US" dirty="0" smtClean="0"/>
              <a:t>What you want for others</a:t>
            </a:r>
            <a:endParaRPr lang="en-US" dirty="0"/>
          </a:p>
        </p:txBody>
      </p:sp>
      <p:sp>
        <p:nvSpPr>
          <p:cNvPr id="9" name="Oval Callout 8"/>
          <p:cNvSpPr/>
          <p:nvPr/>
        </p:nvSpPr>
        <p:spPr>
          <a:xfrm>
            <a:off x="6934200" y="2667000"/>
            <a:ext cx="2209800" cy="1752600"/>
          </a:xfrm>
          <a:prstGeom prst="wedgeEllipseCallout">
            <a:avLst>
              <a:gd name="adj1" fmla="val -68768"/>
              <a:gd name="adj2" fmla="val 546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086600" y="2895600"/>
            <a:ext cx="2057400" cy="1754327"/>
          </a:xfrm>
          <a:prstGeom prst="rect">
            <a:avLst/>
          </a:prstGeom>
          <a:noFill/>
        </p:spPr>
        <p:txBody>
          <a:bodyPr wrap="square" rtlCol="0">
            <a:spAutoFit/>
          </a:bodyPr>
          <a:lstStyle/>
          <a:p>
            <a:pPr algn="ctr"/>
            <a:r>
              <a:rPr lang="en-US" dirty="0" smtClean="0"/>
              <a:t>Blocking time for your business.</a:t>
            </a:r>
          </a:p>
          <a:p>
            <a:pPr algn="ctr"/>
            <a:r>
              <a:rPr lang="en-US" dirty="0" smtClean="0"/>
              <a:t>Learning skills, Learning products</a:t>
            </a:r>
          </a:p>
          <a:p>
            <a:pPr algn="ctr"/>
            <a:r>
              <a:rPr lang="en-US" dirty="0" smtClean="0"/>
              <a:t>Learning stories</a:t>
            </a:r>
          </a:p>
          <a:p>
            <a:pPr algn="ctr"/>
            <a:endParaRPr lang="en-US" dirty="0"/>
          </a:p>
        </p:txBody>
      </p:sp>
      <p:sp>
        <p:nvSpPr>
          <p:cNvPr id="11" name="Oval Callout 10"/>
          <p:cNvSpPr/>
          <p:nvPr/>
        </p:nvSpPr>
        <p:spPr>
          <a:xfrm>
            <a:off x="7315200" y="4419600"/>
            <a:ext cx="1600200" cy="1447800"/>
          </a:xfrm>
          <a:prstGeom prst="wedgeEllipseCallout">
            <a:avLst>
              <a:gd name="adj1" fmla="val -93782"/>
              <a:gd name="adj2" fmla="val -5441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391400" y="4800623"/>
            <a:ext cx="1752600" cy="646331"/>
          </a:xfrm>
          <a:prstGeom prst="rect">
            <a:avLst/>
          </a:prstGeom>
          <a:noFill/>
        </p:spPr>
        <p:txBody>
          <a:bodyPr wrap="square" rtlCol="0">
            <a:spAutoFit/>
          </a:bodyPr>
          <a:lstStyle/>
          <a:p>
            <a:r>
              <a:rPr lang="en-US" dirty="0" smtClean="0"/>
              <a:t>Creating your working folder</a:t>
            </a:r>
            <a:endParaRPr lang="en-US" dirty="0"/>
          </a:p>
        </p:txBody>
      </p:sp>
      <p:sp>
        <p:nvSpPr>
          <p:cNvPr id="14" name="Oval Callout 13"/>
          <p:cNvSpPr/>
          <p:nvPr/>
        </p:nvSpPr>
        <p:spPr>
          <a:xfrm>
            <a:off x="5334000" y="5334000"/>
            <a:ext cx="2362200" cy="1524000"/>
          </a:xfrm>
          <a:prstGeom prst="wedgeEllipseCallout">
            <a:avLst>
              <a:gd name="adj1" fmla="val -75544"/>
              <a:gd name="adj2" fmla="val -3962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638800" y="5562600"/>
            <a:ext cx="2286000" cy="1477328"/>
          </a:xfrm>
          <a:prstGeom prst="rect">
            <a:avLst/>
          </a:prstGeom>
          <a:noFill/>
        </p:spPr>
        <p:txBody>
          <a:bodyPr wrap="square" rtlCol="0">
            <a:spAutoFit/>
          </a:bodyPr>
          <a:lstStyle/>
          <a:p>
            <a:r>
              <a:rPr lang="en-US" dirty="0" smtClean="0"/>
              <a:t>Build relationships</a:t>
            </a:r>
          </a:p>
          <a:p>
            <a:r>
              <a:rPr lang="en-US" dirty="0" smtClean="0"/>
              <a:t>Invite to </a:t>
            </a:r>
            <a:r>
              <a:rPr lang="en-US" dirty="0" err="1" smtClean="0"/>
              <a:t>appts</a:t>
            </a:r>
            <a:r>
              <a:rPr lang="en-US" dirty="0" smtClean="0"/>
              <a:t>, events/webinars &amp; to review a” tool”.</a:t>
            </a:r>
          </a:p>
          <a:p>
            <a:endParaRPr lang="en-US" dirty="0"/>
          </a:p>
        </p:txBody>
      </p:sp>
      <p:sp>
        <p:nvSpPr>
          <p:cNvPr id="16" name="Oval Callout 15"/>
          <p:cNvSpPr/>
          <p:nvPr/>
        </p:nvSpPr>
        <p:spPr>
          <a:xfrm>
            <a:off x="1143000" y="5410200"/>
            <a:ext cx="2209800" cy="1219200"/>
          </a:xfrm>
          <a:prstGeom prst="wedgeEllipseCallout">
            <a:avLst>
              <a:gd name="adj1" fmla="val 68529"/>
              <a:gd name="adj2" fmla="val -5968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smtClean="0">
              <a:solidFill>
                <a:schemeClr val="tx1"/>
              </a:solidFill>
            </a:endParaRPr>
          </a:p>
          <a:p>
            <a:r>
              <a:rPr lang="en-US" dirty="0" smtClean="0">
                <a:solidFill>
                  <a:schemeClr val="tx1"/>
                </a:solidFill>
              </a:rPr>
              <a:t>Goal is education &amp; understanding </a:t>
            </a:r>
            <a:r>
              <a:rPr lang="en-US" dirty="0" smtClean="0"/>
              <a:t>&amp;           understanding</a:t>
            </a:r>
          </a:p>
        </p:txBody>
      </p:sp>
    </p:spTree>
    <p:extLst>
      <p:ext uri="{BB962C8B-B14F-4D97-AF65-F5344CB8AC3E}">
        <p14:creationId xmlns:p14="http://schemas.microsoft.com/office/powerpoint/2010/main" val="1149246558"/>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808" y="211683"/>
            <a:ext cx="8561978" cy="1825744"/>
          </a:xfrm>
          <a:ln>
            <a:solidFill>
              <a:schemeClr val="accent3">
                <a:lumMod val="75000"/>
              </a:schemeClr>
            </a:solidFill>
          </a:ln>
        </p:spPr>
        <p:txBody>
          <a:bodyPr/>
          <a:lstStyle/>
          <a:p>
            <a:pPr algn="ctr"/>
            <a:r>
              <a:rPr lang="en-US" cap="none" dirty="0" smtClean="0"/>
              <a:t> Importance of Using Archived Training  Sessions</a:t>
            </a:r>
            <a:br>
              <a:rPr lang="en-US" cap="none" dirty="0" smtClean="0"/>
            </a:br>
            <a:r>
              <a:rPr lang="en-US" cap="none" dirty="0" smtClean="0"/>
              <a:t>Key Objective of Our Business is …</a:t>
            </a:r>
            <a:r>
              <a:rPr lang="en-US" cap="none" dirty="0"/>
              <a:t/>
            </a:r>
            <a:br>
              <a:rPr lang="en-US" cap="none" dirty="0"/>
            </a:br>
            <a:r>
              <a:rPr lang="en-US" sz="4000" cap="none" dirty="0" smtClean="0"/>
              <a:t>Duplication</a:t>
            </a:r>
            <a:endParaRPr lang="en-US" sz="4000" cap="none" dirty="0"/>
          </a:p>
        </p:txBody>
      </p:sp>
      <p:sp>
        <p:nvSpPr>
          <p:cNvPr id="5" name="Rectangle 4"/>
          <p:cNvSpPr/>
          <p:nvPr/>
        </p:nvSpPr>
        <p:spPr>
          <a:xfrm>
            <a:off x="384808" y="4184507"/>
            <a:ext cx="8561978" cy="2246769"/>
          </a:xfrm>
          <a:prstGeom prst="rect">
            <a:avLst/>
          </a:prstGeom>
        </p:spPr>
        <p:txBody>
          <a:bodyPr wrap="square">
            <a:spAutoFit/>
          </a:bodyPr>
          <a:lstStyle/>
          <a:p>
            <a:pPr marL="342900" indent="-342900">
              <a:buFont typeface="Arial"/>
              <a:buChar char="•"/>
            </a:pPr>
            <a:r>
              <a:rPr lang="en-US" sz="2000" dirty="0"/>
              <a:t>Legacy and Leadership 2015 :  Session #3 -- Getting your Distributors Started and Teaching Them How to Talk to People  (January 29th</a:t>
            </a:r>
            <a:r>
              <a:rPr lang="en-US" sz="2000" dirty="0" smtClean="0"/>
              <a:t>)   </a:t>
            </a:r>
            <a:endParaRPr lang="en-US" sz="2000" dirty="0"/>
          </a:p>
          <a:p>
            <a:endParaRPr lang="en-US" sz="2000" dirty="0"/>
          </a:p>
          <a:p>
            <a:pPr marL="342900" indent="-342900">
              <a:buFont typeface="Arial"/>
              <a:buChar char="•"/>
            </a:pPr>
            <a:r>
              <a:rPr lang="en-US" sz="2000" dirty="0"/>
              <a:t>Teaming UP 2014:  Session #9 -- Strategies to Generate 1000 PV (October </a:t>
            </a:r>
            <a:r>
              <a:rPr lang="en-US" sz="2000" dirty="0" smtClean="0"/>
              <a:t>30)</a:t>
            </a:r>
            <a:endParaRPr lang="en-US" sz="2000" dirty="0"/>
          </a:p>
          <a:p>
            <a:endParaRPr lang="en-US" sz="2000" dirty="0"/>
          </a:p>
          <a:p>
            <a:pPr marL="342900" indent="-342900">
              <a:buFont typeface="Arial"/>
              <a:buChar char="•"/>
            </a:pPr>
            <a:r>
              <a:rPr lang="en-US" sz="2000" dirty="0"/>
              <a:t>Skilling Up  2014:  Session #10  March 4, 2014</a:t>
            </a:r>
          </a:p>
          <a:p>
            <a:r>
              <a:rPr lang="en-US" sz="2000" dirty="0"/>
              <a:t>Getting Started  (This has some good business inviting dialogs)</a:t>
            </a:r>
          </a:p>
        </p:txBody>
      </p:sp>
      <p:sp>
        <p:nvSpPr>
          <p:cNvPr id="6" name="Rectangle 5"/>
          <p:cNvSpPr/>
          <p:nvPr/>
        </p:nvSpPr>
        <p:spPr>
          <a:xfrm>
            <a:off x="519496" y="2245515"/>
            <a:ext cx="8157929" cy="1938992"/>
          </a:xfrm>
          <a:prstGeom prst="rect">
            <a:avLst/>
          </a:prstGeom>
          <a:ln>
            <a:solidFill>
              <a:schemeClr val="accent5">
                <a:lumMod val="75000"/>
              </a:schemeClr>
            </a:solidFill>
          </a:ln>
        </p:spPr>
        <p:txBody>
          <a:bodyPr wrap="square">
            <a:spAutoFit/>
          </a:bodyPr>
          <a:lstStyle/>
          <a:p>
            <a:r>
              <a:rPr lang="en-US" sz="2000" dirty="0" smtClean="0"/>
              <a:t>Shaklee Summer School </a:t>
            </a:r>
            <a:r>
              <a:rPr lang="en-US" sz="2000" dirty="0"/>
              <a:t>2014:  8 Weeks to </a:t>
            </a:r>
            <a:r>
              <a:rPr lang="en-US" sz="2000" dirty="0" smtClean="0"/>
              <a:t>Director</a:t>
            </a:r>
            <a:endParaRPr lang="en-US" sz="2000" dirty="0"/>
          </a:p>
          <a:p>
            <a:r>
              <a:rPr lang="en-US" sz="2000" dirty="0"/>
              <a:t>   #2 - Getting Started 101 </a:t>
            </a:r>
          </a:p>
          <a:p>
            <a:r>
              <a:rPr lang="en-US" sz="2000" dirty="0"/>
              <a:t>   #3 - Communication Skills to Master for Connecting with </a:t>
            </a:r>
            <a:r>
              <a:rPr lang="en-US" sz="2000" dirty="0" smtClean="0"/>
              <a:t>People</a:t>
            </a:r>
            <a:endParaRPr lang="en-US" sz="2000" dirty="0"/>
          </a:p>
          <a:p>
            <a:r>
              <a:rPr lang="en-US" sz="2000" dirty="0"/>
              <a:t>   #4 - Inviting and </a:t>
            </a:r>
            <a:r>
              <a:rPr lang="en-US" sz="2000" dirty="0" smtClean="0"/>
              <a:t>Closing</a:t>
            </a:r>
            <a:endParaRPr lang="en-US" sz="2000" dirty="0"/>
          </a:p>
          <a:p>
            <a:r>
              <a:rPr lang="en-US" sz="2000" dirty="0"/>
              <a:t>   #5 - </a:t>
            </a:r>
            <a:r>
              <a:rPr lang="en-US" sz="2000" dirty="0" smtClean="0"/>
              <a:t>Identifying </a:t>
            </a:r>
            <a:r>
              <a:rPr lang="en-US" sz="2000" dirty="0"/>
              <a:t>Business </a:t>
            </a:r>
            <a:r>
              <a:rPr lang="en-US" sz="2000" dirty="0" smtClean="0"/>
              <a:t>Partners</a:t>
            </a:r>
            <a:endParaRPr lang="en-US" sz="2000" dirty="0"/>
          </a:p>
          <a:p>
            <a:r>
              <a:rPr lang="en-US" sz="2000" dirty="0"/>
              <a:t>   #6 - </a:t>
            </a:r>
            <a:r>
              <a:rPr lang="en-US" sz="2000" dirty="0" smtClean="0"/>
              <a:t>Presenting </a:t>
            </a:r>
            <a:r>
              <a:rPr lang="en-US" sz="2000" dirty="0"/>
              <a:t>Business </a:t>
            </a:r>
            <a:r>
              <a:rPr lang="en-US" sz="2000" dirty="0" smtClean="0"/>
              <a:t>Information                       harper</a:t>
            </a:r>
            <a:endParaRPr lang="en-US" sz="2000" dirty="0"/>
          </a:p>
        </p:txBody>
      </p:sp>
    </p:spTree>
    <p:extLst>
      <p:ext uri="{BB962C8B-B14F-4D97-AF65-F5344CB8AC3E}">
        <p14:creationId xmlns:p14="http://schemas.microsoft.com/office/powerpoint/2010/main" val="1146528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6689" y="348344"/>
            <a:ext cx="5881688" cy="1362075"/>
          </a:xfrm>
          <a:ln>
            <a:solidFill>
              <a:schemeClr val="accent5">
                <a:lumMod val="75000"/>
              </a:schemeClr>
            </a:solidFill>
          </a:ln>
        </p:spPr>
        <p:txBody>
          <a:bodyPr/>
          <a:lstStyle/>
          <a:p>
            <a:r>
              <a:rPr lang="en-US" sz="4400" dirty="0" smtClean="0"/>
              <a:t>100 Days to Amazing</a:t>
            </a:r>
            <a:br>
              <a:rPr lang="en-US" sz="4400" dirty="0" smtClean="0"/>
            </a:br>
            <a:r>
              <a:rPr lang="en-US" dirty="0" smtClean="0"/>
              <a:t>Fall Business Training 2015</a:t>
            </a:r>
            <a:endParaRPr lang="en-US" dirty="0"/>
          </a:p>
        </p:txBody>
      </p:sp>
      <p:sp>
        <p:nvSpPr>
          <p:cNvPr id="3" name="Text Placeholder 2"/>
          <p:cNvSpPr>
            <a:spLocks noGrp="1"/>
          </p:cNvSpPr>
          <p:nvPr>
            <p:ph type="body" idx="1"/>
          </p:nvPr>
        </p:nvSpPr>
        <p:spPr>
          <a:xfrm>
            <a:off x="1366068" y="1710420"/>
            <a:ext cx="6022313" cy="1753461"/>
          </a:xfrm>
          <a:ln>
            <a:solidFill>
              <a:schemeClr val="accent5">
                <a:lumMod val="50000"/>
              </a:schemeClr>
            </a:solidFill>
          </a:ln>
        </p:spPr>
        <p:txBody>
          <a:bodyPr>
            <a:normAutofit/>
          </a:bodyPr>
          <a:lstStyle/>
          <a:p>
            <a:r>
              <a:rPr lang="en-US" sz="3200" dirty="0" smtClean="0">
                <a:solidFill>
                  <a:schemeClr val="tx1"/>
                </a:solidFill>
              </a:rPr>
              <a:t>				</a:t>
            </a:r>
            <a:r>
              <a:rPr lang="en-US" sz="4000" dirty="0" smtClean="0">
                <a:solidFill>
                  <a:schemeClr val="tx1"/>
                </a:solidFill>
              </a:rPr>
              <a:t>Session #6</a:t>
            </a:r>
          </a:p>
          <a:p>
            <a:pPr algn="ctr"/>
            <a:r>
              <a:rPr lang="en-US" sz="4000" dirty="0" smtClean="0">
                <a:solidFill>
                  <a:schemeClr val="tx1"/>
                </a:solidFill>
              </a:rPr>
              <a:t>Creating A 2000 PV Plan </a:t>
            </a:r>
            <a:endParaRPr lang="en-US" sz="4000" dirty="0">
              <a:solidFill>
                <a:schemeClr val="tx1"/>
              </a:solidFill>
            </a:endParaRPr>
          </a:p>
        </p:txBody>
      </p:sp>
      <p:pic>
        <p:nvPicPr>
          <p:cNvPr id="5" name="Picture 4" descr="Lisa Anderson 2013.jpg"/>
          <p:cNvPicPr>
            <a:picLocks noChangeAspect="1"/>
          </p:cNvPicPr>
          <p:nvPr/>
        </p:nvPicPr>
        <p:blipFill>
          <a:blip r:embed="rId3" cstate="print"/>
          <a:stretch>
            <a:fillRect/>
          </a:stretch>
        </p:blipFill>
        <p:spPr>
          <a:xfrm>
            <a:off x="7388381" y="4628051"/>
            <a:ext cx="1312479" cy="1948655"/>
          </a:xfrm>
          <a:prstGeom prst="rect">
            <a:avLst/>
          </a:prstGeom>
        </p:spPr>
      </p:pic>
      <p:sp>
        <p:nvSpPr>
          <p:cNvPr id="7" name="TextBox 6"/>
          <p:cNvSpPr txBox="1"/>
          <p:nvPr/>
        </p:nvSpPr>
        <p:spPr>
          <a:xfrm>
            <a:off x="6966100" y="3624708"/>
            <a:ext cx="2057663" cy="923330"/>
          </a:xfrm>
          <a:prstGeom prst="rect">
            <a:avLst/>
          </a:prstGeom>
          <a:noFill/>
        </p:spPr>
        <p:txBody>
          <a:bodyPr wrap="square" rtlCol="0">
            <a:spAutoFit/>
          </a:bodyPr>
          <a:lstStyle/>
          <a:p>
            <a:pPr algn="ctr"/>
            <a:r>
              <a:rPr lang="en-US" dirty="0" smtClean="0"/>
              <a:t>Senior Executive Coordinator 		Lisa Anderson</a:t>
            </a:r>
            <a:endParaRPr lang="en-US" dirty="0"/>
          </a:p>
        </p:txBody>
      </p:sp>
      <p:pic>
        <p:nvPicPr>
          <p:cNvPr id="9" name="Picture 8" descr="Jo Coogan.jpg"/>
          <p:cNvPicPr>
            <a:picLocks noChangeAspect="1"/>
          </p:cNvPicPr>
          <p:nvPr/>
        </p:nvPicPr>
        <p:blipFill>
          <a:blip r:embed="rId4" cstate="print"/>
          <a:stretch>
            <a:fillRect/>
          </a:stretch>
        </p:blipFill>
        <p:spPr>
          <a:xfrm>
            <a:off x="492316" y="4951193"/>
            <a:ext cx="1342381" cy="1625491"/>
          </a:xfrm>
          <a:prstGeom prst="rect">
            <a:avLst/>
          </a:prstGeom>
        </p:spPr>
      </p:pic>
      <p:pic>
        <p:nvPicPr>
          <p:cNvPr id="10" name="Picture 9" descr="barb 2010 anaheim.jpg"/>
          <p:cNvPicPr>
            <a:picLocks noChangeAspect="1"/>
          </p:cNvPicPr>
          <p:nvPr/>
        </p:nvPicPr>
        <p:blipFill>
          <a:blip r:embed="rId5" cstate="print"/>
          <a:stretch>
            <a:fillRect/>
          </a:stretch>
        </p:blipFill>
        <p:spPr>
          <a:xfrm>
            <a:off x="2125274" y="5157331"/>
            <a:ext cx="1394304" cy="1419352"/>
          </a:xfrm>
          <a:prstGeom prst="rect">
            <a:avLst/>
          </a:prstGeom>
        </p:spPr>
      </p:pic>
      <p:sp>
        <p:nvSpPr>
          <p:cNvPr id="4" name="TextBox 3"/>
          <p:cNvSpPr txBox="1"/>
          <p:nvPr/>
        </p:nvSpPr>
        <p:spPr>
          <a:xfrm>
            <a:off x="897824" y="4304885"/>
            <a:ext cx="2780912" cy="646331"/>
          </a:xfrm>
          <a:prstGeom prst="rect">
            <a:avLst/>
          </a:prstGeom>
          <a:noFill/>
        </p:spPr>
        <p:txBody>
          <a:bodyPr wrap="square" rtlCol="0">
            <a:spAutoFit/>
          </a:bodyPr>
          <a:lstStyle/>
          <a:p>
            <a:r>
              <a:rPr lang="en-US" dirty="0"/>
              <a:t>Master Coordinators            Jo Coogan  &amp; Barb </a:t>
            </a:r>
            <a:r>
              <a:rPr lang="en-US" dirty="0" err="1"/>
              <a:t>Lagoni</a:t>
            </a:r>
            <a:endParaRPr lang="en-US" dirty="0"/>
          </a:p>
        </p:txBody>
      </p:sp>
      <p:sp>
        <p:nvSpPr>
          <p:cNvPr id="14" name="Rectangle 13"/>
          <p:cNvSpPr/>
          <p:nvPr/>
        </p:nvSpPr>
        <p:spPr>
          <a:xfrm>
            <a:off x="5339400" y="3473875"/>
            <a:ext cx="1894999" cy="1477328"/>
          </a:xfrm>
          <a:prstGeom prst="rect">
            <a:avLst/>
          </a:prstGeom>
        </p:spPr>
        <p:txBody>
          <a:bodyPr wrap="square">
            <a:spAutoFit/>
          </a:bodyPr>
          <a:lstStyle/>
          <a:p>
            <a:pPr algn="ctr"/>
            <a:r>
              <a:rPr lang="en-US" dirty="0" smtClean="0"/>
              <a:t>NEW Senior Executive </a:t>
            </a:r>
            <a:r>
              <a:rPr lang="en-US" dirty="0"/>
              <a:t>Coordinator </a:t>
            </a:r>
            <a:r>
              <a:rPr lang="en-US" dirty="0" smtClean="0"/>
              <a:t>Katie Odom</a:t>
            </a:r>
            <a:endParaRPr lang="en-US" dirty="0"/>
          </a:p>
          <a:p>
            <a:pPr algn="ctr"/>
            <a:endParaRPr lang="en-US" dirty="0"/>
          </a:p>
        </p:txBody>
      </p:sp>
      <p:pic>
        <p:nvPicPr>
          <p:cNvPr id="11" name="Content Placeholder 3" descr="Becky choate.JPG"/>
          <p:cNvPicPr>
            <a:picLocks noChangeAspect="1"/>
          </p:cNvPicPr>
          <p:nvPr/>
        </p:nvPicPr>
        <p:blipFill>
          <a:blip r:embed="rId6" cstate="print"/>
          <a:stretch>
            <a:fillRect/>
          </a:stretch>
        </p:blipFill>
        <p:spPr>
          <a:xfrm>
            <a:off x="3828859" y="4703231"/>
            <a:ext cx="1314521" cy="1971783"/>
          </a:xfrm>
          <a:prstGeom prst="rect">
            <a:avLst/>
          </a:prstGeom>
        </p:spPr>
      </p:pic>
      <p:sp>
        <p:nvSpPr>
          <p:cNvPr id="6" name="TextBox 5"/>
          <p:cNvSpPr txBox="1"/>
          <p:nvPr/>
        </p:nvSpPr>
        <p:spPr>
          <a:xfrm>
            <a:off x="3519578" y="3848767"/>
            <a:ext cx="1983176" cy="646331"/>
          </a:xfrm>
          <a:prstGeom prst="rect">
            <a:avLst/>
          </a:prstGeom>
          <a:noFill/>
        </p:spPr>
        <p:txBody>
          <a:bodyPr wrap="square" rtlCol="0">
            <a:spAutoFit/>
          </a:bodyPr>
          <a:lstStyle/>
          <a:p>
            <a:r>
              <a:rPr lang="en-US" dirty="0" smtClean="0"/>
              <a:t>Senior Coordinator</a:t>
            </a:r>
          </a:p>
          <a:p>
            <a:r>
              <a:rPr lang="en-US" dirty="0" smtClean="0"/>
              <a:t>Becky Choate</a:t>
            </a:r>
            <a:endParaRPr lang="en-US" dirty="0"/>
          </a:p>
        </p:txBody>
      </p:sp>
      <p:pic>
        <p:nvPicPr>
          <p:cNvPr id="13" name="Picture 12" descr="Katie Odom.jpg"/>
          <p:cNvPicPr>
            <a:picLocks noChangeAspect="1"/>
          </p:cNvPicPr>
          <p:nvPr/>
        </p:nvPicPr>
        <p:blipFill>
          <a:blip r:embed="rId7" cstate="print"/>
          <a:stretch>
            <a:fillRect/>
          </a:stretch>
        </p:blipFill>
        <p:spPr>
          <a:xfrm>
            <a:off x="5502772" y="4680431"/>
            <a:ext cx="1332069" cy="1994583"/>
          </a:xfrm>
          <a:prstGeom prst="rect">
            <a:avLst/>
          </a:prstGeom>
        </p:spPr>
      </p:pic>
    </p:spTree>
    <p:custDataLst>
      <p:tags r:id="rId1"/>
    </p:custDataLst>
    <p:extLst>
      <p:ext uri="{BB962C8B-B14F-4D97-AF65-F5344CB8AC3E}">
        <p14:creationId xmlns:p14="http://schemas.microsoft.com/office/powerpoint/2010/main" val="146319526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itle 1"/>
          <p:cNvSpPr>
            <a:spLocks noGrp="1"/>
          </p:cNvSpPr>
          <p:nvPr>
            <p:ph type="title"/>
          </p:nvPr>
        </p:nvSpPr>
        <p:spPr>
          <a:xfrm>
            <a:off x="457213" y="275169"/>
            <a:ext cx="8239448" cy="994923"/>
          </a:xfrm>
          <a:solidFill>
            <a:schemeClr val="bg1"/>
          </a:solidFill>
        </p:spPr>
        <p:txBody>
          <a:bodyPr>
            <a:normAutofit/>
          </a:bodyPr>
          <a:lstStyle/>
          <a:p>
            <a:r>
              <a:rPr lang="en-US" sz="2800" dirty="0">
                <a:latin typeface="Calibri" charset="0"/>
                <a:ea typeface="MS PGothic" charset="0"/>
              </a:rPr>
              <a:t>Objectives for Session # </a:t>
            </a:r>
            <a:r>
              <a:rPr lang="en-US" sz="2800" dirty="0" smtClean="0">
                <a:latin typeface="Calibri" charset="0"/>
                <a:ea typeface="MS PGothic" charset="0"/>
              </a:rPr>
              <a:t>6 </a:t>
            </a:r>
            <a:r>
              <a:rPr lang="en-US" sz="2800" dirty="0">
                <a:latin typeface="Calibri" charset="0"/>
                <a:ea typeface="MS PGothic" charset="0"/>
              </a:rPr>
              <a:t>–</a:t>
            </a:r>
            <a:br>
              <a:rPr lang="en-US" sz="2800" dirty="0">
                <a:latin typeface="Calibri" charset="0"/>
                <a:ea typeface="MS PGothic" charset="0"/>
              </a:rPr>
            </a:br>
            <a:r>
              <a:rPr lang="en-US" sz="2800" dirty="0" smtClean="0">
                <a:latin typeface="Calibri" charset="0"/>
                <a:ea typeface="MS PGothic" charset="0"/>
              </a:rPr>
              <a:t>50 Days Left for 100 Days to Amazing</a:t>
            </a:r>
            <a:endParaRPr lang="en-US" sz="2800" dirty="0">
              <a:latin typeface="Calibri" charset="0"/>
              <a:ea typeface="MS PGothic" charset="0"/>
            </a:endParaRPr>
          </a:p>
        </p:txBody>
      </p:sp>
      <p:sp>
        <p:nvSpPr>
          <p:cNvPr id="8196" name="Content Placeholder 2"/>
          <p:cNvSpPr>
            <a:spLocks noGrp="1"/>
          </p:cNvSpPr>
          <p:nvPr>
            <p:ph idx="1"/>
          </p:nvPr>
        </p:nvSpPr>
        <p:spPr>
          <a:xfrm>
            <a:off x="457207" y="1418176"/>
            <a:ext cx="8239454" cy="5262024"/>
          </a:xfrm>
          <a:solidFill>
            <a:schemeClr val="bg1"/>
          </a:solidFill>
          <a:ln>
            <a:solidFill>
              <a:schemeClr val="accent5">
                <a:lumMod val="75000"/>
              </a:schemeClr>
            </a:solidFill>
          </a:ln>
        </p:spPr>
        <p:txBody>
          <a:bodyPr>
            <a:normAutofit lnSpcReduction="10000"/>
          </a:bodyPr>
          <a:lstStyle/>
          <a:p>
            <a:pPr>
              <a:defRPr/>
            </a:pPr>
            <a:r>
              <a:rPr lang="en-US" sz="2400" dirty="0" smtClean="0">
                <a:cs typeface="ＭＳ Ｐゴシック" charset="0"/>
              </a:rPr>
              <a:t>To review the </a:t>
            </a:r>
            <a:r>
              <a:rPr lang="en-US" sz="2400" dirty="0" smtClean="0">
                <a:cs typeface="ＭＳ Ｐゴシック" charset="0"/>
              </a:rPr>
              <a:t>strategies  </a:t>
            </a:r>
            <a:r>
              <a:rPr lang="en-US" sz="2400" dirty="0" smtClean="0">
                <a:cs typeface="ＭＳ Ｐゴシック" charset="0"/>
              </a:rPr>
              <a:t>for October .. To qualify for Chairman’s Retreat.. But also to achieve something AMAZING in response to Roger Barnett’s call to reach within ourselves to accomplish something bigger than we have ever done before.</a:t>
            </a:r>
            <a:endParaRPr lang="en-US" sz="2400" dirty="0">
              <a:cs typeface="ＭＳ Ｐゴシック" charset="0"/>
            </a:endParaRPr>
          </a:p>
          <a:p>
            <a:pPr>
              <a:defRPr/>
            </a:pPr>
            <a:r>
              <a:rPr lang="en-US" sz="2400" dirty="0" smtClean="0">
                <a:cs typeface="ＭＳ Ｐゴシック" charset="0"/>
              </a:rPr>
              <a:t>Today we’ve asked Crystal Johnson to share her 6 minute Business Presentation as we continue </a:t>
            </a:r>
            <a:r>
              <a:rPr lang="en-US" sz="2400" dirty="0" smtClean="0">
                <a:cs typeface="ＭＳ Ｐゴシック" charset="0"/>
              </a:rPr>
              <a:t>to discuss how to </a:t>
            </a:r>
            <a:r>
              <a:rPr lang="en-US" sz="2400" dirty="0" smtClean="0">
                <a:cs typeface="ＭＳ Ｐゴシック" charset="0"/>
              </a:rPr>
              <a:t>build our business teams.</a:t>
            </a:r>
          </a:p>
          <a:p>
            <a:pPr marL="0" indent="0">
              <a:buNone/>
              <a:defRPr/>
            </a:pPr>
            <a:r>
              <a:rPr lang="en-US" sz="2400" dirty="0" smtClean="0">
                <a:cs typeface="ＭＳ Ｐゴシック" charset="0"/>
              </a:rPr>
              <a:t>		This can be used as an initial introduction to Shaklee or to 		share with a current member another aspect of Shaklee .. 		</a:t>
            </a:r>
            <a:r>
              <a:rPr lang="en-US" sz="2400" dirty="0" smtClean="0">
                <a:cs typeface="ＭＳ Ｐゴシック" charset="0"/>
              </a:rPr>
              <a:t>possibly </a:t>
            </a:r>
            <a:r>
              <a:rPr lang="en-US" sz="2400" dirty="0" smtClean="0">
                <a:cs typeface="ＭＳ Ｐゴシック" charset="0"/>
              </a:rPr>
              <a:t>of interest to themselves .. Or to someone they 		know.</a:t>
            </a:r>
          </a:p>
          <a:p>
            <a:pPr>
              <a:defRPr/>
            </a:pPr>
            <a:r>
              <a:rPr lang="en-US" sz="2400" dirty="0" smtClean="0">
                <a:cs typeface="ＭＳ Ｐゴシック" charset="0"/>
              </a:rPr>
              <a:t>To demonstrate how to create a 2000 PV Plan for new distributors</a:t>
            </a:r>
            <a:r>
              <a:rPr lang="en-US" sz="2400" dirty="0" smtClean="0">
                <a:cs typeface="ＭＳ Ｐゴシック" charset="0"/>
              </a:rPr>
              <a:t>.				</a:t>
            </a:r>
            <a:r>
              <a:rPr lang="en-US" sz="2400" dirty="0" err="1" smtClean="0">
                <a:cs typeface="ＭＳ Ｐゴシック" charset="0"/>
              </a:rPr>
              <a:t>lisa</a:t>
            </a:r>
            <a:endParaRPr lang="en-US" sz="2400" dirty="0" smtClean="0">
              <a:cs typeface="ＭＳ Ｐゴシック" charset="0"/>
            </a:endParaRPr>
          </a:p>
          <a:p>
            <a:pPr marL="0" indent="0">
              <a:buNone/>
              <a:defRPr/>
            </a:pPr>
            <a:endParaRPr lang="en-US" sz="2400" dirty="0" smtClean="0">
              <a:cs typeface="ＭＳ Ｐゴシック" charset="0"/>
            </a:endParaRPr>
          </a:p>
        </p:txBody>
      </p:sp>
    </p:spTree>
    <p:extLst>
      <p:ext uri="{BB962C8B-B14F-4D97-AF65-F5344CB8AC3E}">
        <p14:creationId xmlns:p14="http://schemas.microsoft.com/office/powerpoint/2010/main" val="315164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173870"/>
            <a:ext cx="8229600" cy="5684143"/>
          </a:xfrm>
        </p:spPr>
        <p:txBody>
          <a:bodyPr>
            <a:normAutofit/>
          </a:bodyPr>
          <a:lstStyle/>
          <a:p>
            <a:pPr marL="0" indent="0">
              <a:buNone/>
            </a:pPr>
            <a:r>
              <a:rPr lang="en-US" sz="2400" dirty="0" smtClean="0"/>
              <a:t>***</a:t>
            </a:r>
            <a:r>
              <a:rPr lang="en-US" sz="2400" b="1" dirty="0" smtClean="0">
                <a:solidFill>
                  <a:schemeClr val="tx1"/>
                </a:solidFill>
              </a:rPr>
              <a:t>* Qualify for Chairman’s Retreat</a:t>
            </a:r>
          </a:p>
          <a:p>
            <a:pPr lvl="1"/>
            <a:r>
              <a:rPr lang="en-US" sz="2000" dirty="0" smtClean="0"/>
              <a:t>By now you have  either attended Cleveland Conference or registered for the Orlando 2016 Conference  </a:t>
            </a:r>
          </a:p>
          <a:p>
            <a:pPr lvl="1"/>
            <a:r>
              <a:rPr lang="en-US" sz="2000" dirty="0" smtClean="0"/>
              <a:t>And became a Director by September</a:t>
            </a:r>
          </a:p>
          <a:p>
            <a:pPr marL="0" lvl="1" indent="457200"/>
            <a:r>
              <a:rPr lang="en-US" sz="2400" dirty="0" smtClean="0"/>
              <a:t>Next – </a:t>
            </a:r>
            <a:r>
              <a:rPr lang="en-US" sz="2400" b="1" dirty="0" smtClean="0">
                <a:solidFill>
                  <a:schemeClr val="tx1"/>
                </a:solidFill>
              </a:rPr>
              <a:t>Generate 10,000 Personal PV PLUS PV from any new 	Directors appointed between August and December 2015</a:t>
            </a:r>
          </a:p>
          <a:p>
            <a:pPr marL="115888" lvl="1" indent="0">
              <a:buNone/>
            </a:pPr>
            <a:r>
              <a:rPr lang="en-US" sz="2400" dirty="0" smtClean="0"/>
              <a:t>Need a plan—		</a:t>
            </a:r>
            <a:r>
              <a:rPr lang="en-US" sz="2400" dirty="0" smtClean="0"/>
              <a:t>						Becky</a:t>
            </a:r>
            <a:endParaRPr lang="en-US" sz="2400" dirty="0" smtClean="0"/>
          </a:p>
          <a:p>
            <a:pPr marL="115888" lvl="1" indent="0">
              <a:buNone/>
            </a:pPr>
            <a:r>
              <a:rPr lang="en-US" sz="2400" dirty="0" smtClean="0"/>
              <a:t>	</a:t>
            </a:r>
            <a:r>
              <a:rPr lang="en-US" sz="2400" b="1" u="sng" dirty="0" smtClean="0">
                <a:solidFill>
                  <a:schemeClr val="tx1"/>
                </a:solidFill>
              </a:rPr>
              <a:t>To create 2000 ADDITIONAL PV a month for 5 months</a:t>
            </a:r>
          </a:p>
          <a:p>
            <a:pPr marL="458788" lvl="1" indent="-342900">
              <a:buFont typeface="Arial"/>
              <a:buChar char="•"/>
            </a:pPr>
            <a:r>
              <a:rPr lang="en-US" sz="2400" dirty="0" smtClean="0">
                <a:solidFill>
                  <a:schemeClr val="tx1"/>
                </a:solidFill>
              </a:rPr>
              <a:t>Develop 1 New Director   							 =   2000 PV/ month</a:t>
            </a:r>
          </a:p>
          <a:p>
            <a:pPr marL="458788" lvl="1" indent="-342900">
              <a:buFont typeface="Arial"/>
              <a:buChar char="•"/>
            </a:pPr>
            <a:r>
              <a:rPr lang="en-US" sz="2400" dirty="0" smtClean="0">
                <a:solidFill>
                  <a:schemeClr val="tx1"/>
                </a:solidFill>
              </a:rPr>
              <a:t>Develop 2 New Associates ( 1000 each) = 2000 PV/ month</a:t>
            </a:r>
          </a:p>
          <a:p>
            <a:pPr marL="458788" lvl="1" indent="-342900">
              <a:buFont typeface="Arial"/>
              <a:buChar char="•"/>
            </a:pPr>
            <a:r>
              <a:rPr lang="en-US" sz="2400" dirty="0" smtClean="0">
                <a:solidFill>
                  <a:schemeClr val="tx1"/>
                </a:solidFill>
              </a:rPr>
              <a:t>Develop 1000 new PV among current customers </a:t>
            </a:r>
          </a:p>
          <a:p>
            <a:pPr marL="458788" lvl="1" indent="-342900">
              <a:buFont typeface="Arial"/>
              <a:buChar char="•"/>
            </a:pPr>
            <a:r>
              <a:rPr lang="en-US" sz="2400" dirty="0" smtClean="0">
                <a:solidFill>
                  <a:schemeClr val="tx1"/>
                </a:solidFill>
              </a:rPr>
              <a:t>Develop 1000 new PV with new customers</a:t>
            </a:r>
            <a:endParaRPr lang="en-US" sz="2400" dirty="0">
              <a:solidFill>
                <a:schemeClr val="tx1"/>
              </a:solidFill>
            </a:endParaRPr>
          </a:p>
        </p:txBody>
      </p:sp>
      <p:sp>
        <p:nvSpPr>
          <p:cNvPr id="5" name="Title 4"/>
          <p:cNvSpPr>
            <a:spLocks noGrp="1"/>
          </p:cNvSpPr>
          <p:nvPr>
            <p:ph type="title"/>
          </p:nvPr>
        </p:nvSpPr>
        <p:spPr>
          <a:xfrm>
            <a:off x="457200" y="313457"/>
            <a:ext cx="8229600" cy="667979"/>
          </a:xfrm>
          <a:ln>
            <a:solidFill>
              <a:schemeClr val="accent5">
                <a:lumMod val="50000"/>
              </a:schemeClr>
            </a:solidFill>
          </a:ln>
        </p:spPr>
        <p:txBody>
          <a:bodyPr>
            <a:normAutofit/>
          </a:bodyPr>
          <a:lstStyle/>
          <a:p>
            <a:r>
              <a:rPr lang="en-US" sz="3200" dirty="0" smtClean="0"/>
              <a:t>October Strategies for </a:t>
            </a:r>
            <a:r>
              <a:rPr lang="en-US" sz="3200" i="1" dirty="0" smtClean="0"/>
              <a:t>AMAZING </a:t>
            </a:r>
            <a:r>
              <a:rPr lang="en-US" sz="3200" dirty="0" smtClean="0"/>
              <a:t>Growth</a:t>
            </a:r>
            <a:endParaRPr lang="en-US" sz="3200" dirty="0"/>
          </a:p>
        </p:txBody>
      </p:sp>
      <p:sp>
        <p:nvSpPr>
          <p:cNvPr id="7" name="Right Brace 6"/>
          <p:cNvSpPr/>
          <p:nvPr/>
        </p:nvSpPr>
        <p:spPr>
          <a:xfrm>
            <a:off x="6968911" y="5319066"/>
            <a:ext cx="519491" cy="904457"/>
          </a:xfrm>
          <a:prstGeom prst="righ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7613466" y="5549806"/>
            <a:ext cx="1256377" cy="461665"/>
          </a:xfrm>
          <a:prstGeom prst="rect">
            <a:avLst/>
          </a:prstGeom>
          <a:noFill/>
        </p:spPr>
        <p:txBody>
          <a:bodyPr wrap="square" rtlCol="0">
            <a:spAutoFit/>
          </a:bodyPr>
          <a:lstStyle/>
          <a:p>
            <a:r>
              <a:rPr lang="en-US" sz="2400" dirty="0" smtClean="0"/>
              <a:t>2000 PV</a:t>
            </a:r>
            <a:endParaRPr lang="en-US" sz="2400" dirty="0"/>
          </a:p>
        </p:txBody>
      </p:sp>
    </p:spTree>
    <p:extLst>
      <p:ext uri="{BB962C8B-B14F-4D97-AF65-F5344CB8AC3E}">
        <p14:creationId xmlns:p14="http://schemas.microsoft.com/office/powerpoint/2010/main" val="1236501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30585"/>
            <a:ext cx="8229600" cy="4377245"/>
          </a:xfrm>
        </p:spPr>
        <p:txBody>
          <a:bodyPr>
            <a:normAutofit/>
          </a:bodyPr>
          <a:lstStyle/>
          <a:p>
            <a:r>
              <a:rPr lang="en-US" sz="2400" dirty="0" smtClean="0"/>
              <a:t>We have attached a list of 13 PV generating ideas from Becky.</a:t>
            </a:r>
          </a:p>
          <a:p>
            <a:r>
              <a:rPr lang="en-US" sz="2400" dirty="0" smtClean="0"/>
              <a:t>The main thing to remember.. They all give you a reason to contact someone.</a:t>
            </a:r>
          </a:p>
          <a:p>
            <a:r>
              <a:rPr lang="en-US" sz="2400" dirty="0" smtClean="0"/>
              <a:t>Don’t count someone out just because they didn’t attend  an event.. Continue to follow up .. That’s servicing customers and potential customers.</a:t>
            </a:r>
          </a:p>
          <a:p>
            <a:r>
              <a:rPr lang="en-US" sz="2400" dirty="0" smtClean="0"/>
              <a:t>Many of Becky’s no show events resulted in 5 or more individual appointments and resulted in excellent sales</a:t>
            </a:r>
          </a:p>
          <a:p>
            <a:r>
              <a:rPr lang="en-US" sz="2400" dirty="0" smtClean="0"/>
              <a:t>We like events because they are efficient, but don’t discount the value of appointments.                </a:t>
            </a:r>
            <a:r>
              <a:rPr lang="en-US" sz="2400" dirty="0" err="1" smtClean="0"/>
              <a:t>becky</a:t>
            </a:r>
            <a:endParaRPr lang="en-US" sz="2400" dirty="0" smtClean="0"/>
          </a:p>
          <a:p>
            <a:pPr marL="0" indent="0">
              <a:buNone/>
            </a:pPr>
            <a:endParaRPr lang="en-US" sz="2400" dirty="0"/>
          </a:p>
        </p:txBody>
      </p:sp>
      <p:sp>
        <p:nvSpPr>
          <p:cNvPr id="3" name="Title 2"/>
          <p:cNvSpPr>
            <a:spLocks noGrp="1"/>
          </p:cNvSpPr>
          <p:nvPr>
            <p:ph type="title"/>
          </p:nvPr>
        </p:nvSpPr>
        <p:spPr>
          <a:xfrm>
            <a:off x="457200" y="511705"/>
            <a:ext cx="8229600" cy="1508891"/>
          </a:xfrm>
        </p:spPr>
        <p:txBody>
          <a:bodyPr>
            <a:normAutofit fontScale="90000"/>
          </a:bodyPr>
          <a:lstStyle/>
          <a:p>
            <a:r>
              <a:rPr lang="en-US" sz="3600" dirty="0" smtClean="0"/>
              <a:t>PV Generating Ideas to Qualify for Chairman’s Retreat in Palm Springs, California </a:t>
            </a:r>
            <a:br>
              <a:rPr lang="en-US" sz="3600" dirty="0" smtClean="0"/>
            </a:br>
            <a:r>
              <a:rPr lang="en-US" sz="3600" dirty="0" smtClean="0"/>
              <a:t>March 3 – 6, 2016</a:t>
            </a:r>
            <a:endParaRPr lang="en-US" sz="3600" dirty="0"/>
          </a:p>
        </p:txBody>
      </p:sp>
    </p:spTree>
    <p:extLst>
      <p:ext uri="{BB962C8B-B14F-4D97-AF65-F5344CB8AC3E}">
        <p14:creationId xmlns:p14="http://schemas.microsoft.com/office/powerpoint/2010/main" val="1485607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itle 1"/>
          <p:cNvSpPr>
            <a:spLocks noGrp="1"/>
          </p:cNvSpPr>
          <p:nvPr>
            <p:ph type="title"/>
          </p:nvPr>
        </p:nvSpPr>
        <p:spPr>
          <a:xfrm>
            <a:off x="457213" y="275168"/>
            <a:ext cx="7112921" cy="1514503"/>
          </a:xfrm>
          <a:solidFill>
            <a:schemeClr val="bg1"/>
          </a:solidFill>
        </p:spPr>
        <p:txBody>
          <a:bodyPr>
            <a:normAutofit/>
          </a:bodyPr>
          <a:lstStyle/>
          <a:p>
            <a:r>
              <a:rPr lang="en-US" sz="2800" dirty="0" smtClean="0">
                <a:latin typeface="Calibri" charset="0"/>
                <a:ea typeface="MS PGothic" charset="0"/>
              </a:rPr>
              <a:t>Crystal Johnson’s  6 Minute Business </a:t>
            </a:r>
            <a:r>
              <a:rPr lang="en-US" sz="2800" dirty="0" smtClean="0">
                <a:latin typeface="Calibri" charset="0"/>
                <a:ea typeface="MS PGothic" charset="0"/>
              </a:rPr>
              <a:t>Presentation to </a:t>
            </a:r>
            <a:r>
              <a:rPr lang="en-US" sz="2800" dirty="0" smtClean="0">
                <a:latin typeface="Calibri" charset="0"/>
                <a:ea typeface="MS PGothic" charset="0"/>
              </a:rPr>
              <a:t>the Chamber of Commerce</a:t>
            </a:r>
            <a:endParaRPr lang="en-US" sz="2800" dirty="0">
              <a:latin typeface="Calibri" charset="0"/>
              <a:ea typeface="MS PGothic" charset="0"/>
            </a:endParaRPr>
          </a:p>
        </p:txBody>
      </p:sp>
      <p:sp>
        <p:nvSpPr>
          <p:cNvPr id="8196" name="Content Placeholder 2"/>
          <p:cNvSpPr>
            <a:spLocks noGrp="1"/>
          </p:cNvSpPr>
          <p:nvPr>
            <p:ph idx="1"/>
          </p:nvPr>
        </p:nvSpPr>
        <p:spPr>
          <a:xfrm>
            <a:off x="457207" y="1962878"/>
            <a:ext cx="8239454" cy="4717335"/>
          </a:xfrm>
          <a:solidFill>
            <a:schemeClr val="bg1"/>
          </a:solidFill>
          <a:ln>
            <a:solidFill>
              <a:schemeClr val="accent5">
                <a:lumMod val="75000"/>
              </a:schemeClr>
            </a:solidFill>
          </a:ln>
        </p:spPr>
        <p:txBody>
          <a:bodyPr>
            <a:normAutofit/>
          </a:bodyPr>
          <a:lstStyle/>
          <a:p>
            <a:r>
              <a:rPr lang="en-US" sz="2000" dirty="0"/>
              <a:t>I joined local Chamber of Commerce 3 years ago at $250/year. Been attending their Tuesday Power Networking Lunches for last 2 years at additional $15/lunch. Been Manager of those lunches for last 9 months (Chamber buys my lunch).</a:t>
            </a:r>
            <a:endParaRPr lang="en-US" sz="2000" dirty="0"/>
          </a:p>
          <a:p>
            <a:r>
              <a:rPr lang="en-US" sz="2000" dirty="0"/>
              <a:t>Everyone gets 30 seconds to say their business commercial to the room at each lunch of about 40 business owners/marketers.</a:t>
            </a:r>
            <a:endParaRPr lang="en-US" sz="2000" dirty="0"/>
          </a:p>
          <a:p>
            <a:r>
              <a:rPr lang="en-US" sz="2000" dirty="0"/>
              <a:t>Sometimes we have a 6 minute "Business Spotlight" presentation.  Business owner/marketer must give away a $50+ raffle prize(s) for the privilege.</a:t>
            </a:r>
            <a:endParaRPr lang="en-US" sz="2000" dirty="0"/>
          </a:p>
          <a:p>
            <a:r>
              <a:rPr lang="en-US" sz="2000" dirty="0"/>
              <a:t>Sept. 1st, I used </a:t>
            </a:r>
            <a:r>
              <a:rPr lang="en-US" sz="2000" dirty="0" err="1"/>
              <a:t>Powerpoint</a:t>
            </a:r>
            <a:r>
              <a:rPr lang="en-US" sz="2000" dirty="0"/>
              <a:t> projected on a screen, laser pointer, 2 pull-up banners.  Placed my business cards and Symptom Assessment forms on the tables.  Raffled off small Vita-Lea with iron, small B-Complex, Stress Relief Complex. 39 people there.</a:t>
            </a:r>
            <a:endParaRPr lang="en-US" sz="2000" dirty="0"/>
          </a:p>
          <a:p>
            <a:pPr>
              <a:defRPr/>
            </a:pPr>
            <a:endParaRPr lang="en-US" sz="2000" dirty="0" smtClean="0">
              <a:cs typeface="ＭＳ Ｐゴシック" charset="0"/>
            </a:endParaRPr>
          </a:p>
        </p:txBody>
      </p:sp>
      <p:pic>
        <p:nvPicPr>
          <p:cNvPr id="2" name="Picture 1"/>
          <p:cNvPicPr>
            <a:picLocks noChangeAspect="1"/>
          </p:cNvPicPr>
          <p:nvPr/>
        </p:nvPicPr>
        <p:blipFill>
          <a:blip r:embed="rId3"/>
          <a:stretch>
            <a:fillRect/>
          </a:stretch>
        </p:blipFill>
        <p:spPr>
          <a:xfrm>
            <a:off x="7570134" y="275168"/>
            <a:ext cx="1565962" cy="1565962"/>
          </a:xfrm>
          <a:prstGeom prst="rect">
            <a:avLst/>
          </a:prstGeom>
        </p:spPr>
      </p:pic>
    </p:spTree>
    <p:extLst>
      <p:ext uri="{BB962C8B-B14F-4D97-AF65-F5344CB8AC3E}">
        <p14:creationId xmlns:p14="http://schemas.microsoft.com/office/powerpoint/2010/main" val="36121118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23137</TotalTime>
  <Words>1912</Words>
  <Application>Microsoft Macintosh PowerPoint</Application>
  <PresentationFormat>On-screen Show (4:3)</PresentationFormat>
  <Paragraphs>299</Paragraphs>
  <Slides>44</Slides>
  <Notes>2</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PowerPoint Presentation</vt:lpstr>
      <vt:lpstr>Coming Up  October 2015 Training Topics</vt:lpstr>
      <vt:lpstr>Fall 2015 Regionals –         Roger Barnett will be speaking!  Set goal of how many you will bring with you... and register now.</vt:lpstr>
      <vt:lpstr>Monday Wellness Webinars </vt:lpstr>
      <vt:lpstr>100 Days to Amazing Fall Business Training 2015</vt:lpstr>
      <vt:lpstr>Objectives for Session # 6 – 50 Days Left for 100 Days to Amazing</vt:lpstr>
      <vt:lpstr>October Strategies for AMAZING Growth</vt:lpstr>
      <vt:lpstr>PV Generating Ideas to Qualify for Chairman’s Retreat in Palm Springs, California  March 3 – 6, 2016</vt:lpstr>
      <vt:lpstr>Crystal Johnson’s  6 Minute Business Presentation to the Chamber of Commerce</vt:lpstr>
      <vt:lpstr>PowerPoint Presentation</vt:lpstr>
      <vt:lpstr>     Crystal Johnson</vt:lpstr>
      <vt:lpstr>PowerPoint Presentation</vt:lpstr>
      <vt:lpstr>PowerPoint Presentation</vt:lpstr>
      <vt:lpstr>PowerPoint Presentation</vt:lpstr>
      <vt:lpstr>PowerPoint Presentation</vt:lpstr>
      <vt:lpstr>PowerPoint Presentation</vt:lpstr>
      <vt:lpstr>PowerPoint Presentation</vt:lpstr>
      <vt:lpstr>  It’s About Teamwork and Community</vt:lpstr>
      <vt:lpstr>PowerPoint Presentation</vt:lpstr>
      <vt:lpstr>PowerPoint Presentation</vt:lpstr>
      <vt:lpstr>PowerPoint Presentation</vt:lpstr>
      <vt:lpstr>Results From Crystal’s Presentation </vt:lpstr>
      <vt:lpstr>Crystal’s Close</vt:lpstr>
      <vt:lpstr>Now it is Time to Help Them Create a 2000 PV Plan</vt:lpstr>
      <vt:lpstr>Creating a 2000 Plan</vt:lpstr>
      <vt:lpstr>2000 PV Plan Continued</vt:lpstr>
      <vt:lpstr>2000 PV Plan continued</vt:lpstr>
      <vt:lpstr>Putting It All Together To Create THEIR Plan With Names  &amp; Word Tracks</vt:lpstr>
      <vt:lpstr> Allergy Prevention Program</vt:lpstr>
      <vt:lpstr>1000 PV with Allergy Collections</vt:lpstr>
      <vt:lpstr>Free Membership Options</vt:lpstr>
      <vt:lpstr>6 Free Shipping Deals    .. Good until Nov 20</vt:lpstr>
      <vt:lpstr>Free Shipping AND Free Membership Options</vt:lpstr>
      <vt:lpstr>$10 Deals— With the Purchase of  these Collections ( all can be customized with flavor of shake and Vitalizer options)</vt:lpstr>
      <vt:lpstr>Product Collection  –Nutrients to Strengthen Immune System </vt:lpstr>
      <vt:lpstr>How To Open Conversations Regarding  Immune Collections </vt:lpstr>
      <vt:lpstr>Closing – Immune Discussion</vt:lpstr>
      <vt:lpstr>Family Immunity Collection</vt:lpstr>
      <vt:lpstr>PowerPoint Presentation</vt:lpstr>
      <vt:lpstr>Action Steps for Session #6 </vt:lpstr>
      <vt:lpstr>Coming Up  October 2015 Training Topics</vt:lpstr>
      <vt:lpstr>Fall 2015 Regionals –         Roger Barnett will be speaking!  Set goal of how many you will bring with you... and register now.</vt:lpstr>
      <vt:lpstr>PowerPoint Presentation</vt:lpstr>
      <vt:lpstr> Importance of Using Archived Training  Sessions Key Objective of Our Business is … Duplication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to Coordinator Fall 2015</dc:title>
  <dc:creator>Barbara Lagoni</dc:creator>
  <cp:lastModifiedBy>Barbara Lagoni</cp:lastModifiedBy>
  <cp:revision>269</cp:revision>
  <cp:lastPrinted>2015-10-01T02:01:04Z</cp:lastPrinted>
  <dcterms:created xsi:type="dcterms:W3CDTF">2015-07-16T02:03:17Z</dcterms:created>
  <dcterms:modified xsi:type="dcterms:W3CDTF">2015-10-01T17:25:33Z</dcterms:modified>
</cp:coreProperties>
</file>