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78" r:id="rId2"/>
    <p:sldId id="317" r:id="rId3"/>
    <p:sldId id="360" r:id="rId4"/>
    <p:sldId id="342" r:id="rId5"/>
    <p:sldId id="341" r:id="rId6"/>
    <p:sldId id="279" r:id="rId7"/>
    <p:sldId id="357" r:id="rId8"/>
    <p:sldId id="369" r:id="rId9"/>
    <p:sldId id="302" r:id="rId10"/>
    <p:sldId id="305" r:id="rId11"/>
    <p:sldId id="306" r:id="rId12"/>
    <p:sldId id="340" r:id="rId13"/>
    <p:sldId id="345" r:id="rId14"/>
    <p:sldId id="358" r:id="rId15"/>
    <p:sldId id="359" r:id="rId16"/>
    <p:sldId id="361" r:id="rId17"/>
    <p:sldId id="362" r:id="rId18"/>
    <p:sldId id="363" r:id="rId19"/>
    <p:sldId id="372" r:id="rId20"/>
    <p:sldId id="368" r:id="rId21"/>
    <p:sldId id="365" r:id="rId22"/>
    <p:sldId id="366" r:id="rId23"/>
    <p:sldId id="371" r:id="rId24"/>
    <p:sldId id="370" r:id="rId25"/>
    <p:sldId id="314" r:id="rId26"/>
    <p:sldId id="277" r:id="rId27"/>
    <p:sldId id="29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66" d="100"/>
          <a:sy n="66" d="100"/>
        </p:scale>
        <p:origin x="-1712"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F20783-3226-7642-A738-6F9F72B494FE}" type="datetimeFigureOut">
              <a:rPr lang="en-US" smtClean="0"/>
              <a:t>9/23/15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2EAEA2-C396-0D46-8861-B7B277687D4E}" type="datetimeFigureOut">
              <a:rPr lang="en-US" smtClean="0"/>
              <a:t>9/23/15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1120534883"/>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9/23/15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9/23/15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9/23/15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9/23/15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 id="2147483665"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BetterFutureStartsToday.com"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jpeg"/><Relationship Id="rId1" Type="http://schemas.openxmlformats.org/officeDocument/2006/relationships/tags" Target="../tags/tag1.xml"/><Relationship Id="rId2"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png"/><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5"/>
            <a:ext cx="8071108" cy="6024835"/>
          </a:xfrm>
        </p:spPr>
        <p:txBody>
          <a:bodyPr>
            <a:normAutofit fontScale="92500" lnSpcReduction="10000"/>
          </a:bodyPr>
          <a:lstStyle/>
          <a:p>
            <a:pPr marL="0" indent="0">
              <a:buNone/>
            </a:pPr>
            <a:r>
              <a:rPr lang="en-US" dirty="0" smtClean="0"/>
              <a:t>September </a:t>
            </a:r>
            <a:r>
              <a:rPr lang="en-US" dirty="0"/>
              <a:t>28 – Power of </a:t>
            </a:r>
            <a:r>
              <a:rPr lang="en-US" dirty="0" smtClean="0"/>
              <a:t>Our </a:t>
            </a:r>
            <a:r>
              <a:rPr lang="en-US" dirty="0"/>
              <a:t>Profession for Corporate Managers  –  </a:t>
            </a:r>
            <a:r>
              <a:rPr lang="en-US" dirty="0" smtClean="0"/>
              <a:t>						Clayton Bruce</a:t>
            </a:r>
            <a:endParaRPr lang="en-US" dirty="0"/>
          </a:p>
          <a:p>
            <a:pPr marL="0" indent="0">
              <a:buNone/>
            </a:pPr>
            <a:r>
              <a:rPr lang="en-US" dirty="0"/>
              <a:t>October 5 -- Presidential Master Coordinator Gary Burke and master </a:t>
            </a:r>
            <a:r>
              <a:rPr lang="en-US" dirty="0" smtClean="0"/>
              <a:t>			teacher</a:t>
            </a:r>
            <a:r>
              <a:rPr lang="en-US" dirty="0"/>
              <a:t>,  w</a:t>
            </a:r>
            <a:r>
              <a:rPr lang="en-US" dirty="0" smtClean="0"/>
              <a:t>ho </a:t>
            </a:r>
            <a:r>
              <a:rPr lang="en-US" dirty="0"/>
              <a:t>will  review the key benefits of a Shaklee Home business that has helped </a:t>
            </a:r>
            <a:r>
              <a:rPr lang="en-US" dirty="0" smtClean="0"/>
              <a:t>	him 	and </a:t>
            </a:r>
            <a:r>
              <a:rPr lang="en-US" dirty="0"/>
              <a:t>his wife, Faye, generate a $400,000 income .. and the story of what he </a:t>
            </a:r>
            <a:r>
              <a:rPr lang="en-US" dirty="0" smtClean="0"/>
              <a:t>has 	learned </a:t>
            </a:r>
            <a:r>
              <a:rPr lang="en-US" dirty="0"/>
              <a:t>along the </a:t>
            </a:r>
            <a:r>
              <a:rPr lang="en-US" dirty="0" smtClean="0"/>
              <a:t>way</a:t>
            </a:r>
            <a:endParaRPr lang="en-US" dirty="0"/>
          </a:p>
          <a:p>
            <a:pPr marL="0" indent="0">
              <a:buNone/>
            </a:pPr>
            <a:r>
              <a:rPr lang="en-US" dirty="0"/>
              <a:t>October 12 – David Colby, PhD Medicinal Chemistry, Professor </a:t>
            </a:r>
          </a:p>
          <a:p>
            <a:pPr marL="0" indent="0">
              <a:buNone/>
            </a:pPr>
            <a:r>
              <a:rPr lang="en-US" dirty="0"/>
              <a:t>October 19  -- Shaklee Supplements – Key to Long Term Health   Bob </a:t>
            </a:r>
            <a:r>
              <a:rPr lang="en-US" dirty="0" smtClean="0"/>
              <a:t>				Ferguson</a:t>
            </a:r>
            <a:endParaRPr lang="en-US" dirty="0"/>
          </a:p>
          <a:p>
            <a:pPr marL="0" indent="0">
              <a:buNone/>
            </a:pPr>
            <a:r>
              <a:rPr lang="en-US" dirty="0"/>
              <a:t> </a:t>
            </a:r>
          </a:p>
          <a:p>
            <a:pPr marL="0" indent="0">
              <a:buNone/>
            </a:pPr>
            <a:r>
              <a:rPr lang="en-US" dirty="0"/>
              <a:t>October 26 -- The Power of the Profession .. for Speech Pathologists   Becky </a:t>
            </a:r>
            <a:r>
              <a:rPr lang="en-US" dirty="0" smtClean="0"/>
              <a:t>		Choate</a:t>
            </a:r>
          </a:p>
          <a:p>
            <a:pPr marL="0" indent="0">
              <a:buNone/>
            </a:pPr>
            <a:r>
              <a:rPr lang="en-US" dirty="0" smtClean="0"/>
              <a:t>Nov 2 – Presidential Master Gary Burke  on Benefits of Home Businesses</a:t>
            </a:r>
          </a:p>
          <a:p>
            <a:pPr marL="0" indent="0">
              <a:buNone/>
            </a:pPr>
            <a:r>
              <a:rPr lang="en-US" dirty="0" smtClean="0"/>
              <a:t>Nov 9 – Nutritional  Connections to Headaches</a:t>
            </a:r>
          </a:p>
          <a:p>
            <a:pPr marL="0" indent="0">
              <a:buNone/>
            </a:pPr>
            <a:r>
              <a:rPr lang="en-US" dirty="0" smtClean="0"/>
              <a:t>Nov 16 – The Epidemic of Irritable Bowel Disorders </a:t>
            </a:r>
          </a:p>
          <a:p>
            <a:pPr marL="0" indent="0">
              <a:buNone/>
            </a:pPr>
            <a:r>
              <a:rPr lang="en-US" dirty="0" smtClean="0"/>
              <a:t>Nov 23 – Feeding Our Families for Good Health and Academic Excellence</a:t>
            </a:r>
          </a:p>
          <a:p>
            <a:pPr marL="0" indent="0">
              <a:buNone/>
            </a:pPr>
            <a:endParaRPr lang="en-US" dirty="0"/>
          </a:p>
          <a:p>
            <a:pPr marL="0" indent="0">
              <a:buNone/>
            </a:pPr>
            <a:r>
              <a:rPr lang="en-US" dirty="0"/>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53"/>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1" y="274649"/>
            <a:ext cx="5007074" cy="899231"/>
          </a:xfrm>
          <a:ln>
            <a:solidFill>
              <a:schemeClr val="tx2">
                <a:lumMod val="60000"/>
                <a:lumOff val="40000"/>
              </a:schemeClr>
            </a:solidFill>
          </a:ln>
        </p:spPr>
        <p:txBody>
          <a:bodyPr>
            <a:normAutofit/>
          </a:bodyPr>
          <a:lstStyle/>
          <a:p>
            <a:r>
              <a:rPr lang="en-US" sz="3200" dirty="0" smtClean="0"/>
              <a:t>Back to School Collections</a:t>
            </a:r>
            <a:endParaRPr lang="en-US" sz="3200" dirty="0"/>
          </a:p>
        </p:txBody>
      </p:sp>
      <p:sp>
        <p:nvSpPr>
          <p:cNvPr id="5" name="Text Placeholder 4"/>
          <p:cNvSpPr>
            <a:spLocks noGrp="1"/>
          </p:cNvSpPr>
          <p:nvPr>
            <p:ph type="body" idx="1"/>
          </p:nvPr>
        </p:nvSpPr>
        <p:spPr>
          <a:xfrm>
            <a:off x="457201" y="1215233"/>
            <a:ext cx="4040188" cy="639763"/>
          </a:xfrm>
          <a:ln>
            <a:solidFill>
              <a:schemeClr val="tx2">
                <a:lumMod val="75000"/>
              </a:schemeClr>
            </a:solidFill>
          </a:ln>
        </p:spPr>
        <p:txBody>
          <a:bodyPr>
            <a:normAutofit/>
          </a:bodyPr>
          <a:lstStyle/>
          <a:p>
            <a:r>
              <a:rPr lang="en-US" dirty="0" smtClean="0"/>
              <a:t>	For Younger Children </a:t>
            </a:r>
            <a:endParaRPr lang="en-US" dirty="0"/>
          </a:p>
        </p:txBody>
      </p:sp>
      <p:sp>
        <p:nvSpPr>
          <p:cNvPr id="6" name="Content Placeholder 5"/>
          <p:cNvSpPr>
            <a:spLocks noGrp="1"/>
          </p:cNvSpPr>
          <p:nvPr>
            <p:ph sz="half" idx="2"/>
          </p:nvPr>
        </p:nvSpPr>
        <p:spPr>
          <a:xfrm>
            <a:off x="457200" y="2039840"/>
            <a:ext cx="4040188" cy="2232277"/>
          </a:xfrm>
          <a:ln>
            <a:solidFill>
              <a:schemeClr val="tx2">
                <a:lumMod val="75000"/>
              </a:schemeClr>
            </a:solidFill>
          </a:ln>
        </p:spPr>
        <p:txBody>
          <a:bodyPr>
            <a:normAutofit/>
          </a:bodyPr>
          <a:lstStyle/>
          <a:p>
            <a:pPr marL="0" indent="0">
              <a:buNone/>
            </a:pPr>
            <a:r>
              <a:rPr lang="en-US" dirty="0" smtClean="0"/>
              <a:t>For Immune Health     53 PV</a:t>
            </a:r>
          </a:p>
          <a:p>
            <a:pPr marL="0" indent="0">
              <a:buNone/>
            </a:pPr>
            <a:endParaRPr lang="en-US" sz="1000" dirty="0" smtClean="0"/>
          </a:p>
          <a:p>
            <a:pPr marL="0" indent="0">
              <a:buNone/>
            </a:pPr>
            <a:r>
              <a:rPr lang="en-US" sz="2000" dirty="0" err="1" smtClean="0"/>
              <a:t>Incredivites</a:t>
            </a:r>
            <a:r>
              <a:rPr lang="en-US" sz="2000" dirty="0" smtClean="0"/>
              <a:t>	 	20 PV</a:t>
            </a:r>
          </a:p>
          <a:p>
            <a:pPr marL="0" indent="0">
              <a:buNone/>
            </a:pPr>
            <a:r>
              <a:rPr lang="en-US" sz="2000" dirty="0" err="1" smtClean="0"/>
              <a:t>Opiflora</a:t>
            </a:r>
            <a:r>
              <a:rPr lang="en-US" sz="2000" dirty="0" smtClean="0"/>
              <a:t> Caps	15 PV</a:t>
            </a:r>
          </a:p>
          <a:p>
            <a:pPr marL="0" indent="0">
              <a:buNone/>
            </a:pPr>
            <a:r>
              <a:rPr lang="en-US" sz="2000" dirty="0" smtClean="0"/>
              <a:t>Chewable C  		18 PV				(or Vitalizing Immunity)</a:t>
            </a:r>
          </a:p>
          <a:p>
            <a:pPr marL="0" indent="0">
              <a:buNone/>
            </a:pPr>
            <a:endParaRPr lang="en-US" sz="2000" dirty="0"/>
          </a:p>
        </p:txBody>
      </p:sp>
      <p:sp>
        <p:nvSpPr>
          <p:cNvPr id="7" name="Text Placeholder 6"/>
          <p:cNvSpPr>
            <a:spLocks noGrp="1"/>
          </p:cNvSpPr>
          <p:nvPr>
            <p:ph type="body" sz="quarter" idx="3"/>
          </p:nvPr>
        </p:nvSpPr>
        <p:spPr>
          <a:xfrm>
            <a:off x="4645033" y="1215233"/>
            <a:ext cx="4041775" cy="639763"/>
          </a:xfrm>
          <a:ln>
            <a:solidFill>
              <a:schemeClr val="tx2">
                <a:lumMod val="75000"/>
              </a:schemeClr>
            </a:solidFill>
          </a:ln>
        </p:spPr>
        <p:txBody>
          <a:bodyPr>
            <a:normAutofit fontScale="85000" lnSpcReduction="20000"/>
          </a:bodyPr>
          <a:lstStyle/>
          <a:p>
            <a:r>
              <a:rPr lang="en-US" dirty="0" smtClean="0"/>
              <a:t>For Older Children, Teens, College – 		who can swallow pills</a:t>
            </a:r>
            <a:endParaRPr lang="en-US" dirty="0"/>
          </a:p>
        </p:txBody>
      </p:sp>
      <p:sp>
        <p:nvSpPr>
          <p:cNvPr id="8" name="Content Placeholder 7"/>
          <p:cNvSpPr>
            <a:spLocks noGrp="1"/>
          </p:cNvSpPr>
          <p:nvPr>
            <p:ph sz="quarter" idx="4"/>
          </p:nvPr>
        </p:nvSpPr>
        <p:spPr>
          <a:xfrm>
            <a:off x="4645033" y="2039840"/>
            <a:ext cx="4041775" cy="2232277"/>
          </a:xfrm>
          <a:ln>
            <a:solidFill>
              <a:schemeClr val="tx2">
                <a:lumMod val="75000"/>
              </a:schemeClr>
            </a:solidFill>
          </a:ln>
        </p:spPr>
        <p:txBody>
          <a:bodyPr/>
          <a:lstStyle/>
          <a:p>
            <a:pPr marL="0" indent="0">
              <a:buNone/>
            </a:pPr>
            <a:r>
              <a:rPr lang="en-US" dirty="0" smtClean="0"/>
              <a:t>For Immune Health	53 PV</a:t>
            </a:r>
          </a:p>
          <a:p>
            <a:pPr marL="0" indent="0">
              <a:buNone/>
            </a:pPr>
            <a:endParaRPr lang="en-US" sz="1000" dirty="0" smtClean="0"/>
          </a:p>
          <a:p>
            <a:pPr marL="0" indent="0">
              <a:buNone/>
            </a:pPr>
            <a:r>
              <a:rPr lang="en-US" sz="2000" dirty="0" smtClean="0"/>
              <a:t>Vita Lea 120		18 PV</a:t>
            </a:r>
          </a:p>
          <a:p>
            <a:pPr marL="0" indent="0">
              <a:buNone/>
            </a:pPr>
            <a:r>
              <a:rPr lang="en-US" sz="2000" dirty="0" smtClean="0"/>
              <a:t>Vita C			16 PV	</a:t>
            </a:r>
          </a:p>
          <a:p>
            <a:pPr marL="0" indent="0">
              <a:buNone/>
            </a:pPr>
            <a:r>
              <a:rPr lang="en-US" sz="2000" dirty="0" err="1" smtClean="0"/>
              <a:t>Optiflora</a:t>
            </a:r>
            <a:r>
              <a:rPr lang="en-US" sz="2000" dirty="0" smtClean="0"/>
              <a:t> Caps	15 PV</a:t>
            </a:r>
          </a:p>
          <a:p>
            <a:pPr marL="0" indent="0">
              <a:buNone/>
            </a:pPr>
            <a:r>
              <a:rPr lang="en-US" sz="2000" dirty="0" smtClean="0"/>
              <a:t>Germ Off Wipes     4 PV</a:t>
            </a:r>
            <a:endParaRPr lang="en-US" sz="2000" dirty="0"/>
          </a:p>
          <a:p>
            <a:pPr marL="0" indent="0">
              <a:buNone/>
            </a:pPr>
            <a:endParaRPr lang="en-US" sz="2000" dirty="0"/>
          </a:p>
        </p:txBody>
      </p:sp>
      <p:sp>
        <p:nvSpPr>
          <p:cNvPr id="9" name="TextBox 8"/>
          <p:cNvSpPr txBox="1"/>
          <p:nvPr/>
        </p:nvSpPr>
        <p:spPr>
          <a:xfrm>
            <a:off x="457201" y="4679622"/>
            <a:ext cx="4040188" cy="1538883"/>
          </a:xfrm>
          <a:prstGeom prst="rect">
            <a:avLst/>
          </a:prstGeom>
          <a:noFill/>
          <a:ln>
            <a:solidFill>
              <a:schemeClr val="tx2">
                <a:lumMod val="75000"/>
              </a:schemeClr>
            </a:solidFill>
          </a:ln>
        </p:spPr>
        <p:txBody>
          <a:bodyPr wrap="square" rtlCol="0">
            <a:spAutoFit/>
          </a:bodyPr>
          <a:lstStyle/>
          <a:p>
            <a:r>
              <a:rPr lang="en-US" sz="2400" dirty="0" smtClean="0"/>
              <a:t>For Academic Support      49 PV</a:t>
            </a:r>
          </a:p>
          <a:p>
            <a:endParaRPr lang="en-US" sz="1000" dirty="0"/>
          </a:p>
          <a:p>
            <a:r>
              <a:rPr lang="en-US" sz="2000" dirty="0" smtClean="0"/>
              <a:t>Mighty Smarts		16 PV</a:t>
            </a:r>
          </a:p>
          <a:p>
            <a:r>
              <a:rPr lang="en-US" sz="2000" dirty="0" smtClean="0"/>
              <a:t>Shaklee Life Shakes	28 PV</a:t>
            </a:r>
          </a:p>
          <a:p>
            <a:r>
              <a:rPr lang="en-US" sz="2000" dirty="0" smtClean="0"/>
              <a:t>Non-Toxic Basic H	  5 PV</a:t>
            </a:r>
            <a:endParaRPr lang="en-US" sz="2000" dirty="0"/>
          </a:p>
        </p:txBody>
      </p:sp>
      <p:sp>
        <p:nvSpPr>
          <p:cNvPr id="10" name="TextBox 9"/>
          <p:cNvSpPr txBox="1"/>
          <p:nvPr/>
        </p:nvSpPr>
        <p:spPr>
          <a:xfrm>
            <a:off x="4645028" y="4679622"/>
            <a:ext cx="4041774" cy="1846659"/>
          </a:xfrm>
          <a:prstGeom prst="rect">
            <a:avLst/>
          </a:prstGeom>
          <a:noFill/>
          <a:ln>
            <a:solidFill>
              <a:schemeClr val="tx2">
                <a:lumMod val="75000"/>
              </a:schemeClr>
            </a:solidFill>
          </a:ln>
        </p:spPr>
        <p:txBody>
          <a:bodyPr wrap="square" rtlCol="0">
            <a:spAutoFit/>
          </a:bodyPr>
          <a:lstStyle/>
          <a:p>
            <a:r>
              <a:rPr lang="en-US" sz="2400" dirty="0" smtClean="0"/>
              <a:t>Academic Support		57 PV</a:t>
            </a:r>
          </a:p>
          <a:p>
            <a:endParaRPr lang="en-US" sz="1000" dirty="0"/>
          </a:p>
          <a:p>
            <a:r>
              <a:rPr lang="en-US" sz="2000" dirty="0" smtClean="0"/>
              <a:t>B Complex 120		16 PV</a:t>
            </a:r>
          </a:p>
          <a:p>
            <a:r>
              <a:rPr lang="en-US" sz="2000" dirty="0" smtClean="0"/>
              <a:t>Omega Guard		13 PV</a:t>
            </a:r>
          </a:p>
          <a:p>
            <a:r>
              <a:rPr lang="en-US" sz="2000" dirty="0" smtClean="0"/>
              <a:t>Shaklee Life Shake	28 PV</a:t>
            </a:r>
          </a:p>
          <a:p>
            <a:r>
              <a:rPr lang="en-US" sz="2000" dirty="0" smtClean="0"/>
              <a:t>**  optional … Mind Works</a:t>
            </a:r>
          </a:p>
        </p:txBody>
      </p:sp>
      <p:sp>
        <p:nvSpPr>
          <p:cNvPr id="11" name="TextBox 10"/>
          <p:cNvSpPr txBox="1"/>
          <p:nvPr/>
        </p:nvSpPr>
        <p:spPr>
          <a:xfrm>
            <a:off x="7542240" y="577313"/>
            <a:ext cx="82733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922211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630" y="144329"/>
            <a:ext cx="7907084" cy="827483"/>
          </a:xfrm>
          <a:ln>
            <a:solidFill>
              <a:schemeClr val="tx2">
                <a:lumMod val="75000"/>
              </a:schemeClr>
            </a:solidFill>
          </a:ln>
        </p:spPr>
        <p:txBody>
          <a:bodyPr/>
          <a:lstStyle/>
          <a:p>
            <a:r>
              <a:rPr lang="en-US" dirty="0" smtClean="0"/>
              <a:t>1000 PV on Back- to- School Collections</a:t>
            </a:r>
            <a:endParaRPr lang="en-US" dirty="0"/>
          </a:p>
        </p:txBody>
      </p:sp>
      <p:sp>
        <p:nvSpPr>
          <p:cNvPr id="3" name="Text Placeholder 2"/>
          <p:cNvSpPr>
            <a:spLocks noGrp="1"/>
          </p:cNvSpPr>
          <p:nvPr>
            <p:ph type="body" idx="1"/>
          </p:nvPr>
        </p:nvSpPr>
        <p:spPr>
          <a:xfrm>
            <a:off x="722313" y="1193116"/>
            <a:ext cx="7772400" cy="2848077"/>
          </a:xfrm>
          <a:ln>
            <a:solidFill>
              <a:schemeClr val="accent5">
                <a:lumMod val="75000"/>
              </a:schemeClr>
            </a:solidFill>
          </a:ln>
        </p:spPr>
        <p:txBody>
          <a:bodyPr>
            <a:normAutofit/>
          </a:bodyPr>
          <a:lstStyle/>
          <a:p>
            <a:r>
              <a:rPr lang="en-US" sz="2400" dirty="0" smtClean="0"/>
              <a:t>4 events X  5 attending =  20 families</a:t>
            </a:r>
          </a:p>
          <a:p>
            <a:r>
              <a:rPr lang="en-US" sz="2400" dirty="0" smtClean="0"/>
              <a:t>( FB events, in-home, Health Chat conference calls,  </a:t>
            </a:r>
            <a:r>
              <a:rPr lang="en-US" sz="2400" dirty="0" err="1" smtClean="0"/>
              <a:t>etc</a:t>
            </a:r>
            <a:r>
              <a:rPr lang="en-US" sz="2400" dirty="0" smtClean="0"/>
              <a:t> )</a:t>
            </a:r>
          </a:p>
          <a:p>
            <a:r>
              <a:rPr lang="en-US" sz="2400" dirty="0" smtClean="0"/>
              <a:t>Or individual appointments,  3-way calls, archived webinars</a:t>
            </a:r>
          </a:p>
          <a:p>
            <a:endParaRPr lang="en-US" sz="2400" dirty="0" smtClean="0"/>
          </a:p>
          <a:p>
            <a:r>
              <a:rPr lang="en-US" sz="2400" dirty="0" smtClean="0"/>
              <a:t> </a:t>
            </a:r>
            <a:r>
              <a:rPr lang="en-US" sz="2400" dirty="0"/>
              <a:t>20 families X 50 PV collection =   1000 PV </a:t>
            </a:r>
          </a:p>
          <a:p>
            <a:endParaRPr lang="en-US" sz="2400" dirty="0" smtClean="0"/>
          </a:p>
          <a:p>
            <a:r>
              <a:rPr lang="en-US" sz="2400" dirty="0" smtClean="0"/>
              <a:t>10 families X 100 PV collection = 1000 </a:t>
            </a:r>
            <a:r>
              <a:rPr lang="en-US" sz="2400" dirty="0" smtClean="0"/>
              <a:t>PV                      </a:t>
            </a:r>
            <a:r>
              <a:rPr lang="en-US" sz="2400" dirty="0" err="1" smtClean="0"/>
              <a:t>lisa</a:t>
            </a:r>
            <a:endParaRPr lang="en-US" sz="2400" dirty="0"/>
          </a:p>
        </p:txBody>
      </p:sp>
      <p:sp>
        <p:nvSpPr>
          <p:cNvPr id="5" name="TextBox 4"/>
          <p:cNvSpPr txBox="1"/>
          <p:nvPr/>
        </p:nvSpPr>
        <p:spPr>
          <a:xfrm>
            <a:off x="230899" y="4268511"/>
            <a:ext cx="8638939" cy="2369880"/>
          </a:xfrm>
          <a:prstGeom prst="rect">
            <a:avLst/>
          </a:prstGeom>
          <a:noFill/>
          <a:ln>
            <a:solidFill>
              <a:schemeClr val="tx2">
                <a:lumMod val="75000"/>
              </a:schemeClr>
            </a:solidFill>
          </a:ln>
        </p:spPr>
        <p:txBody>
          <a:bodyPr wrap="square" rtlCol="0">
            <a:spAutoFit/>
          </a:bodyPr>
          <a:lstStyle/>
          <a:p>
            <a:r>
              <a:rPr lang="en-US" sz="2800" dirty="0" smtClean="0"/>
              <a:t>The Deal –</a:t>
            </a:r>
          </a:p>
          <a:p>
            <a:r>
              <a:rPr lang="en-US" sz="2400" dirty="0" smtClean="0"/>
              <a:t>#1 -- 100 PV order gives free membership …  $20 saving</a:t>
            </a:r>
          </a:p>
          <a:p>
            <a:r>
              <a:rPr lang="en-US" sz="2400" dirty="0" smtClean="0"/>
              <a:t>#2 – Essentials Plan (Omega, Vita Lea &amp; Shake)					GIVES FREE SHIPPING AND FREE MEMBERSHIP … $40 savings</a:t>
            </a:r>
          </a:p>
          <a:p>
            <a:r>
              <a:rPr lang="en-US" sz="2400" dirty="0" smtClean="0"/>
              <a:t>( add more products  especially Get Clean for more savings )</a:t>
            </a:r>
          </a:p>
          <a:p>
            <a:endParaRPr lang="en-US" sz="2400" dirty="0"/>
          </a:p>
        </p:txBody>
      </p:sp>
    </p:spTree>
    <p:extLst>
      <p:ext uri="{BB962C8B-B14F-4D97-AF65-F5344CB8AC3E}">
        <p14:creationId xmlns:p14="http://schemas.microsoft.com/office/powerpoint/2010/main" val="999941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08580"/>
            <a:ext cx="8229600" cy="1616477"/>
          </a:xfrm>
        </p:spPr>
        <p:txBody>
          <a:bodyPr>
            <a:normAutofit/>
          </a:bodyPr>
          <a:lstStyle/>
          <a:p>
            <a:pPr marL="0" indent="0">
              <a:buNone/>
            </a:pPr>
            <a:endParaRPr lang="en-US" sz="2400" dirty="0" smtClean="0">
              <a:solidFill>
                <a:schemeClr val="tx1">
                  <a:lumMod val="95000"/>
                  <a:lumOff val="5000"/>
                </a:schemeClr>
              </a:solidFill>
            </a:endParaRPr>
          </a:p>
          <a:p>
            <a:pPr marL="457200" indent="-457200">
              <a:buAutoNum type="arabicPeriod"/>
            </a:pPr>
            <a:r>
              <a:rPr lang="en-US" sz="2400" dirty="0" smtClean="0">
                <a:solidFill>
                  <a:schemeClr val="tx1">
                    <a:lumMod val="95000"/>
                    <a:lumOff val="5000"/>
                  </a:schemeClr>
                </a:solidFill>
              </a:rPr>
              <a:t>Developing a customer base</a:t>
            </a:r>
          </a:p>
          <a:p>
            <a:pPr marL="457200" indent="-457200">
              <a:buAutoNum type="arabicPeriod"/>
            </a:pPr>
            <a:r>
              <a:rPr lang="en-US" sz="2400" dirty="0" smtClean="0">
                <a:solidFill>
                  <a:schemeClr val="tx1">
                    <a:lumMod val="95000"/>
                    <a:lumOff val="5000"/>
                  </a:schemeClr>
                </a:solidFill>
              </a:rPr>
              <a:t>Assembling our team of business leaders</a:t>
            </a:r>
          </a:p>
          <a:p>
            <a:pPr marL="0" indent="0">
              <a:buNone/>
            </a:pPr>
            <a:endParaRPr lang="en-US" sz="2400" dirty="0"/>
          </a:p>
        </p:txBody>
      </p:sp>
      <p:sp>
        <p:nvSpPr>
          <p:cNvPr id="3" name="Title 2"/>
          <p:cNvSpPr>
            <a:spLocks noGrp="1"/>
          </p:cNvSpPr>
          <p:nvPr>
            <p:ph type="title"/>
          </p:nvPr>
        </p:nvSpPr>
        <p:spPr>
          <a:xfrm>
            <a:off x="457200" y="563624"/>
            <a:ext cx="8229600" cy="764197"/>
          </a:xfrm>
          <a:ln>
            <a:solidFill>
              <a:schemeClr val="accent5">
                <a:lumMod val="75000"/>
              </a:schemeClr>
            </a:solidFill>
          </a:ln>
        </p:spPr>
        <p:txBody>
          <a:bodyPr>
            <a:normAutofit/>
          </a:bodyPr>
          <a:lstStyle/>
          <a:p>
            <a:r>
              <a:rPr lang="en-US" sz="3200" dirty="0">
                <a:solidFill>
                  <a:schemeClr val="tx1">
                    <a:lumMod val="95000"/>
                    <a:lumOff val="5000"/>
                  </a:schemeClr>
                </a:solidFill>
              </a:rPr>
              <a:t>There are 2 aspects of our business </a:t>
            </a:r>
            <a:endParaRPr lang="en-US" sz="3200" dirty="0"/>
          </a:p>
        </p:txBody>
      </p:sp>
      <p:sp>
        <p:nvSpPr>
          <p:cNvPr id="4" name="TextBox 3"/>
          <p:cNvSpPr txBox="1"/>
          <p:nvPr/>
        </p:nvSpPr>
        <p:spPr>
          <a:xfrm>
            <a:off x="457214" y="2790347"/>
            <a:ext cx="7835413" cy="1569660"/>
          </a:xfrm>
          <a:prstGeom prst="rect">
            <a:avLst/>
          </a:prstGeom>
          <a:noFill/>
          <a:ln>
            <a:solidFill>
              <a:schemeClr val="accent5">
                <a:lumMod val="75000"/>
              </a:schemeClr>
            </a:solidFill>
          </a:ln>
        </p:spPr>
        <p:txBody>
          <a:bodyPr wrap="square" rtlCol="0">
            <a:spAutoFit/>
          </a:bodyPr>
          <a:lstStyle/>
          <a:p>
            <a:pPr marL="57150"/>
            <a:r>
              <a:rPr lang="en-US" sz="2400" dirty="0"/>
              <a:t>2</a:t>
            </a:r>
            <a:r>
              <a:rPr lang="en-US" sz="2400" dirty="0" smtClean="0"/>
              <a:t> weeks ago,  we reviewed </a:t>
            </a:r>
            <a:r>
              <a:rPr lang="en-US" sz="2400" b="1" dirty="0" smtClean="0"/>
              <a:t>strategies</a:t>
            </a:r>
            <a:r>
              <a:rPr lang="en-US" sz="2400" dirty="0" smtClean="0"/>
              <a:t> for developing our 				customer base &amp; generating PV 					        and the </a:t>
            </a:r>
            <a:r>
              <a:rPr lang="en-US" sz="2400" b="1" dirty="0" smtClean="0"/>
              <a:t>skills of inviting </a:t>
            </a:r>
            <a:r>
              <a:rPr lang="en-US" sz="2400" dirty="0" smtClean="0"/>
              <a:t>and introducing Shaklee products 			to new members.</a:t>
            </a:r>
            <a:endParaRPr lang="en-US" sz="2400" dirty="0"/>
          </a:p>
        </p:txBody>
      </p:sp>
      <p:sp>
        <p:nvSpPr>
          <p:cNvPr id="5" name="TextBox 4"/>
          <p:cNvSpPr txBox="1"/>
          <p:nvPr/>
        </p:nvSpPr>
        <p:spPr>
          <a:xfrm>
            <a:off x="457200" y="4849439"/>
            <a:ext cx="8229600" cy="1384995"/>
          </a:xfrm>
          <a:prstGeom prst="rect">
            <a:avLst/>
          </a:prstGeom>
          <a:noFill/>
          <a:ln>
            <a:solidFill>
              <a:schemeClr val="accent5">
                <a:lumMod val="75000"/>
              </a:schemeClr>
            </a:solidFill>
          </a:ln>
        </p:spPr>
        <p:txBody>
          <a:bodyPr wrap="square" rtlCol="0">
            <a:spAutoFit/>
          </a:bodyPr>
          <a:lstStyle/>
          <a:p>
            <a:pPr algn="ctr"/>
            <a:r>
              <a:rPr lang="en-US" sz="2800" dirty="0" smtClean="0"/>
              <a:t>This week, we will further discuss the process of identifying our business partners and assembling our business </a:t>
            </a:r>
            <a:r>
              <a:rPr lang="en-US" sz="2800" dirty="0" smtClean="0"/>
              <a:t>team               </a:t>
            </a:r>
            <a:r>
              <a:rPr lang="en-US" sz="2000" dirty="0" err="1" smtClean="0"/>
              <a:t>becky</a:t>
            </a:r>
            <a:endParaRPr lang="en-US" sz="2000" dirty="0"/>
          </a:p>
        </p:txBody>
      </p:sp>
    </p:spTree>
    <p:extLst>
      <p:ext uri="{BB962C8B-B14F-4D97-AF65-F5344CB8AC3E}">
        <p14:creationId xmlns:p14="http://schemas.microsoft.com/office/powerpoint/2010/main" val="3483990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457213" y="275169"/>
            <a:ext cx="8239448" cy="994923"/>
          </a:xfrm>
          <a:solidFill>
            <a:schemeClr val="bg1"/>
          </a:solidFill>
        </p:spPr>
        <p:txBody>
          <a:bodyPr>
            <a:normAutofit/>
          </a:bodyPr>
          <a:lstStyle/>
          <a:p>
            <a:r>
              <a:rPr lang="en-US" sz="2400" dirty="0">
                <a:latin typeface="Calibri" charset="0"/>
                <a:ea typeface="MS PGothic" charset="0"/>
              </a:rPr>
              <a:t>Objectives for Session # 5</a:t>
            </a:r>
            <a:r>
              <a:rPr lang="en-US" sz="2400" dirty="0" smtClean="0">
                <a:latin typeface="Calibri" charset="0"/>
                <a:ea typeface="MS PGothic" charset="0"/>
              </a:rPr>
              <a:t> </a:t>
            </a:r>
            <a:r>
              <a:rPr lang="en-US" sz="2400" dirty="0">
                <a:latin typeface="Calibri" charset="0"/>
                <a:ea typeface="MS PGothic" charset="0"/>
              </a:rPr>
              <a:t>–</a:t>
            </a:r>
            <a:br>
              <a:rPr lang="en-US" sz="2400" dirty="0">
                <a:latin typeface="Calibri" charset="0"/>
                <a:ea typeface="MS PGothic" charset="0"/>
              </a:rPr>
            </a:br>
            <a:r>
              <a:rPr lang="en-US" sz="2400" dirty="0" smtClean="0">
                <a:latin typeface="Calibri" charset="0"/>
                <a:ea typeface="MS PGothic" charset="0"/>
              </a:rPr>
              <a:t>Moving People From Interested to Committed</a:t>
            </a:r>
            <a:endParaRPr lang="en-US" sz="2400" dirty="0">
              <a:latin typeface="Calibri" charset="0"/>
              <a:ea typeface="MS PGothic" charset="0"/>
            </a:endParaRPr>
          </a:p>
        </p:txBody>
      </p:sp>
      <p:sp>
        <p:nvSpPr>
          <p:cNvPr id="8196" name="Content Placeholder 2"/>
          <p:cNvSpPr>
            <a:spLocks noGrp="1"/>
          </p:cNvSpPr>
          <p:nvPr>
            <p:ph idx="1"/>
          </p:nvPr>
        </p:nvSpPr>
        <p:spPr>
          <a:xfrm>
            <a:off x="457207" y="1418176"/>
            <a:ext cx="8239454" cy="5262024"/>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Last week, we  reviewed why home businesses are so important and appealing today to many different age groups.									 ( We recommend reviewing these slides in archive  .. Barb)</a:t>
            </a:r>
          </a:p>
          <a:p>
            <a:pPr>
              <a:defRPr/>
            </a:pPr>
            <a:r>
              <a:rPr lang="en-US" sz="2000" dirty="0" smtClean="0">
                <a:cs typeface="ＭＳ Ｐゴシック" charset="0"/>
              </a:rPr>
              <a:t>We shared ideas and word tracks for initiating and conducting conversations about home businesses</a:t>
            </a:r>
          </a:p>
          <a:p>
            <a:pPr>
              <a:defRPr/>
            </a:pPr>
            <a:r>
              <a:rPr lang="en-US" sz="2000" dirty="0" smtClean="0">
                <a:cs typeface="ＭＳ Ｐゴシック" charset="0"/>
              </a:rPr>
              <a:t>We  reviewed  the simple steps to follow to help us  identify potential  business partners .. Including:</a:t>
            </a:r>
          </a:p>
          <a:p>
            <a:pPr>
              <a:buFont typeface="Arial" charset="0"/>
              <a:buNone/>
              <a:defRPr/>
            </a:pPr>
            <a:r>
              <a:rPr lang="en-US" sz="2000" dirty="0" smtClean="0">
                <a:cs typeface="ＭＳ Ｐゴシック" charset="0"/>
              </a:rPr>
              <a:t>	-- the materials to send people evaluating starting a home business</a:t>
            </a:r>
          </a:p>
          <a:p>
            <a:pPr>
              <a:buFont typeface="Arial" charset="0"/>
              <a:buNone/>
              <a:defRPr/>
            </a:pPr>
            <a:r>
              <a:rPr lang="en-US" sz="2000" dirty="0" smtClean="0">
                <a:cs typeface="ＭＳ Ｐゴシック" charset="0"/>
              </a:rPr>
              <a:t>	-- events to which to invite potential partners</a:t>
            </a:r>
          </a:p>
          <a:p>
            <a:pPr>
              <a:buFont typeface="Arial" charset="0"/>
              <a:buNone/>
              <a:defRPr/>
            </a:pPr>
            <a:r>
              <a:rPr lang="en-US" sz="2000" dirty="0" smtClean="0">
                <a:cs typeface="ＭＳ Ｐゴシック" charset="0"/>
              </a:rPr>
              <a:t>	-- word tracks ( including our vision for our business)</a:t>
            </a:r>
          </a:p>
          <a:p>
            <a:pPr>
              <a:buFont typeface="Arial" charset="0"/>
              <a:buNone/>
              <a:defRPr/>
            </a:pPr>
            <a:r>
              <a:rPr lang="en-US" sz="2400" b="1" dirty="0" smtClean="0">
                <a:cs typeface="ＭＳ Ｐゴシック" charset="0"/>
              </a:rPr>
              <a:t>					So </a:t>
            </a:r>
            <a:r>
              <a:rPr lang="en-US" sz="2400" b="1" dirty="0" smtClean="0">
                <a:cs typeface="ＭＳ Ｐゴシック" charset="0"/>
              </a:rPr>
              <a:t>today – we are going </a:t>
            </a:r>
            <a:r>
              <a:rPr lang="en-US" sz="2400" b="1" dirty="0" smtClean="0">
                <a:cs typeface="ＭＳ Ｐゴシック" charset="0"/>
              </a:rPr>
              <a:t>to …</a:t>
            </a:r>
            <a:r>
              <a:rPr lang="en-US" sz="2000" dirty="0" smtClean="0">
                <a:cs typeface="ＭＳ Ｐゴシック" charset="0"/>
              </a:rPr>
              <a:t>	</a:t>
            </a:r>
          </a:p>
          <a:p>
            <a:pPr marL="0" indent="0">
              <a:buNone/>
              <a:defRPr/>
            </a:pPr>
            <a:r>
              <a:rPr lang="en-US" sz="2000" dirty="0" smtClean="0">
                <a:cs typeface="ＭＳ Ｐゴシック" charset="0"/>
              </a:rPr>
              <a:t>	 </a:t>
            </a:r>
            <a:r>
              <a:rPr lang="en-US" sz="2400" dirty="0" smtClean="0">
                <a:cs typeface="ＭＳ Ｐゴシック" charset="0"/>
              </a:rPr>
              <a:t> </a:t>
            </a:r>
            <a:r>
              <a:rPr lang="en-US" sz="2400" b="1" dirty="0">
                <a:cs typeface="ＭＳ Ｐゴシック" charset="0"/>
              </a:rPr>
              <a:t>D</a:t>
            </a:r>
            <a:r>
              <a:rPr lang="en-US" sz="2400" b="1" dirty="0" smtClean="0">
                <a:cs typeface="ＭＳ Ｐゴシック" charset="0"/>
              </a:rPr>
              <a:t>elve </a:t>
            </a:r>
            <a:r>
              <a:rPr lang="en-US" sz="2400" b="1" dirty="0" smtClean="0">
                <a:cs typeface="ＭＳ Ｐゴシック" charset="0"/>
              </a:rPr>
              <a:t>into the topic of how to help new distributors move from just being “ interested” in a business .. To becoming “committed</a:t>
            </a:r>
            <a:r>
              <a:rPr lang="en-US" sz="2400" b="1" dirty="0" smtClean="0">
                <a:cs typeface="ＭＳ Ｐゴシック" charset="0"/>
              </a:rPr>
              <a:t>”</a:t>
            </a:r>
            <a:r>
              <a:rPr lang="en-US" sz="2400" b="1" dirty="0">
                <a:cs typeface="ＭＳ Ｐゴシック" charset="0"/>
              </a:rPr>
              <a:t> </a:t>
            </a:r>
            <a:r>
              <a:rPr lang="en-US" sz="2400" b="1" dirty="0" smtClean="0">
                <a:cs typeface="ＭＳ Ｐゴシック" charset="0"/>
              </a:rPr>
              <a:t>and to understand our role as a leader</a:t>
            </a:r>
            <a:r>
              <a:rPr lang="en-US" sz="2000" b="1" dirty="0" smtClean="0">
                <a:cs typeface="ＭＳ Ｐゴシック" charset="0"/>
              </a:rPr>
              <a:t>.</a:t>
            </a:r>
            <a:r>
              <a:rPr lang="en-US" sz="2000" b="1" dirty="0" smtClean="0">
                <a:cs typeface="ＭＳ Ｐゴシック" charset="0"/>
              </a:rPr>
              <a:t> </a:t>
            </a:r>
            <a:r>
              <a:rPr lang="en-US" sz="2000" dirty="0" smtClean="0">
                <a:cs typeface="ＭＳ Ｐゴシック" charset="0"/>
              </a:rPr>
              <a:t>	 </a:t>
            </a:r>
            <a:r>
              <a:rPr lang="en-US" sz="2000" dirty="0" smtClean="0">
                <a:cs typeface="ＭＳ Ｐゴシック" charset="0"/>
              </a:rPr>
              <a:t>Lisa</a:t>
            </a:r>
          </a:p>
        </p:txBody>
      </p:sp>
    </p:spTree>
    <p:extLst>
      <p:ext uri="{BB962C8B-B14F-4D97-AF65-F5344CB8AC3E}">
        <p14:creationId xmlns:p14="http://schemas.microsoft.com/office/powerpoint/2010/main" val="3612111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2358"/>
            <a:ext cx="8229600" cy="4291361"/>
          </a:xfrm>
        </p:spPr>
        <p:txBody>
          <a:bodyPr>
            <a:normAutofit/>
          </a:bodyPr>
          <a:lstStyle/>
          <a:p>
            <a:pPr marL="0" indent="0">
              <a:buNone/>
              <a:defRPr/>
            </a:pPr>
            <a:r>
              <a:rPr lang="en-US" sz="2400" dirty="0">
                <a:cs typeface="ＭＳ Ｐゴシック" charset="0"/>
              </a:rPr>
              <a:t>	</a:t>
            </a:r>
          </a:p>
          <a:p>
            <a:pPr>
              <a:defRPr/>
            </a:pPr>
            <a:r>
              <a:rPr lang="en-US" sz="2600" dirty="0" smtClean="0">
                <a:solidFill>
                  <a:schemeClr val="tx1"/>
                </a:solidFill>
                <a:cs typeface="ＭＳ Ｐゴシック" charset="0"/>
              </a:rPr>
              <a:t>Just </a:t>
            </a:r>
            <a:r>
              <a:rPr lang="en-US" sz="2600" dirty="0" smtClean="0">
                <a:solidFill>
                  <a:schemeClr val="tx1"/>
                </a:solidFill>
                <a:cs typeface="ＭＳ Ｐゴシック" charset="0"/>
              </a:rPr>
              <a:t>because we have had a conversation with someone and they have </a:t>
            </a:r>
            <a:r>
              <a:rPr lang="en-US" sz="2600" dirty="0" smtClean="0">
                <a:solidFill>
                  <a:schemeClr val="tx1"/>
                </a:solidFill>
                <a:cs typeface="ＭＳ Ｐゴシック" charset="0"/>
              </a:rPr>
              <a:t>expressed </a:t>
            </a:r>
            <a:r>
              <a:rPr lang="en-US" sz="2600" dirty="0" smtClean="0">
                <a:solidFill>
                  <a:schemeClr val="tx1"/>
                </a:solidFill>
                <a:cs typeface="ＭＳ Ｐゴシック" charset="0"/>
              </a:rPr>
              <a:t>“ interest” </a:t>
            </a:r>
            <a:r>
              <a:rPr lang="en-US" sz="2600" dirty="0" smtClean="0">
                <a:solidFill>
                  <a:schemeClr val="tx1"/>
                </a:solidFill>
                <a:cs typeface="ＭＳ Ｐゴシック" charset="0"/>
              </a:rPr>
              <a:t>… </a:t>
            </a:r>
            <a:r>
              <a:rPr lang="en-US" sz="2600" dirty="0" smtClean="0">
                <a:solidFill>
                  <a:schemeClr val="tx1"/>
                </a:solidFill>
                <a:cs typeface="ＭＳ Ｐゴシック" charset="0"/>
              </a:rPr>
              <a:t>that does not mean that they are ready to make Shaklee their life’s work </a:t>
            </a:r>
            <a:r>
              <a:rPr lang="en-US" sz="2600" dirty="0" smtClean="0">
                <a:solidFill>
                  <a:schemeClr val="tx1"/>
                </a:solidFill>
                <a:cs typeface="ＭＳ Ｐゴシック" charset="0"/>
              </a:rPr>
              <a:t>.</a:t>
            </a:r>
            <a:endParaRPr lang="en-US" sz="2600" dirty="0" smtClean="0">
              <a:solidFill>
                <a:schemeClr val="tx1"/>
              </a:solidFill>
              <a:cs typeface="ＭＳ Ｐゴシック" charset="0"/>
            </a:endParaRPr>
          </a:p>
          <a:p>
            <a:pPr>
              <a:defRPr/>
            </a:pPr>
            <a:r>
              <a:rPr lang="en-US" sz="2600" dirty="0" smtClean="0">
                <a:solidFill>
                  <a:schemeClr val="tx1"/>
                </a:solidFill>
                <a:cs typeface="ＭＳ Ｐゴシック" charset="0"/>
              </a:rPr>
              <a:t>Let’s explore the role of the leader in helping people move from that place of being just interested .. To wanting to </a:t>
            </a:r>
            <a:r>
              <a:rPr lang="en-US" sz="2600" dirty="0" smtClean="0">
                <a:solidFill>
                  <a:schemeClr val="tx1"/>
                </a:solidFill>
                <a:cs typeface="ＭＳ Ｐゴシック" charset="0"/>
              </a:rPr>
              <a:t>dedicate themselves  </a:t>
            </a:r>
            <a:r>
              <a:rPr lang="en-US" sz="2600" dirty="0" smtClean="0">
                <a:solidFill>
                  <a:schemeClr val="tx1"/>
                </a:solidFill>
                <a:cs typeface="ＭＳ Ｐゴシック" charset="0"/>
              </a:rPr>
              <a:t>to teaching others about health, wellness </a:t>
            </a:r>
            <a:r>
              <a:rPr lang="en-US" sz="2600" dirty="0" smtClean="0">
                <a:solidFill>
                  <a:schemeClr val="tx1"/>
                </a:solidFill>
                <a:cs typeface="ＭＳ Ｐゴシック" charset="0"/>
              </a:rPr>
              <a:t> and </a:t>
            </a:r>
            <a:r>
              <a:rPr lang="en-US" sz="2600" dirty="0" smtClean="0">
                <a:solidFill>
                  <a:schemeClr val="tx1"/>
                </a:solidFill>
                <a:cs typeface="ＭＳ Ｐゴシック" charset="0"/>
              </a:rPr>
              <a:t>financial independence and </a:t>
            </a:r>
            <a:r>
              <a:rPr lang="en-US" sz="2400" dirty="0" smtClean="0">
                <a:solidFill>
                  <a:schemeClr val="tx1"/>
                </a:solidFill>
                <a:cs typeface="ＭＳ Ｐゴシック" charset="0"/>
              </a:rPr>
              <a:t>freedom .and developing a Shaklee business.       </a:t>
            </a:r>
            <a:r>
              <a:rPr lang="en-US" sz="2400" dirty="0" err="1" smtClean="0">
                <a:solidFill>
                  <a:schemeClr val="tx1"/>
                </a:solidFill>
                <a:cs typeface="ＭＳ Ｐゴシック" charset="0"/>
              </a:rPr>
              <a:t>lisa</a:t>
            </a:r>
            <a:endParaRPr lang="en-US" sz="2400" dirty="0" smtClean="0">
              <a:solidFill>
                <a:schemeClr val="tx1"/>
              </a:solidFill>
              <a:cs typeface="ＭＳ Ｐゴシック" charset="0"/>
            </a:endParaRPr>
          </a:p>
          <a:p>
            <a:endParaRPr lang="en-US" sz="2400" dirty="0"/>
          </a:p>
        </p:txBody>
      </p:sp>
      <p:sp>
        <p:nvSpPr>
          <p:cNvPr id="2" name="Title 1"/>
          <p:cNvSpPr>
            <a:spLocks noGrp="1"/>
          </p:cNvSpPr>
          <p:nvPr>
            <p:ph type="title"/>
          </p:nvPr>
        </p:nvSpPr>
        <p:spPr>
          <a:xfrm>
            <a:off x="457201" y="230925"/>
            <a:ext cx="6565546" cy="1308578"/>
          </a:xfrm>
          <a:ln>
            <a:solidFill>
              <a:schemeClr val="accent5">
                <a:lumMod val="75000"/>
              </a:schemeClr>
            </a:solidFill>
          </a:ln>
        </p:spPr>
        <p:txBody>
          <a:bodyPr>
            <a:normAutofit/>
          </a:bodyPr>
          <a:lstStyle/>
          <a:p>
            <a:r>
              <a:rPr lang="en-US" sz="3600" dirty="0" smtClean="0">
                <a:cs typeface="ＭＳ Ｐゴシック" charset="0"/>
              </a:rPr>
              <a:t>From Interested to Committed</a:t>
            </a:r>
            <a:endParaRPr lang="en-US" sz="3200" dirty="0"/>
          </a:p>
        </p:txBody>
      </p:sp>
      <p:sp>
        <p:nvSpPr>
          <p:cNvPr id="5" name="Rectangle 4"/>
          <p:cNvSpPr/>
          <p:nvPr/>
        </p:nvSpPr>
        <p:spPr>
          <a:xfrm>
            <a:off x="688086" y="5572736"/>
            <a:ext cx="7700729" cy="830997"/>
          </a:xfrm>
          <a:prstGeom prst="rect">
            <a:avLst/>
          </a:prstGeom>
          <a:ln>
            <a:solidFill>
              <a:schemeClr val="accent5">
                <a:lumMod val="50000"/>
              </a:schemeClr>
            </a:solidFill>
          </a:ln>
        </p:spPr>
        <p:txBody>
          <a:bodyPr wrap="square">
            <a:spAutoFit/>
          </a:bodyPr>
          <a:lstStyle/>
          <a:p>
            <a:pPr>
              <a:defRPr/>
            </a:pPr>
            <a:r>
              <a:rPr lang="en-US" sz="3600" b="1" dirty="0">
                <a:cs typeface="ＭＳ Ｐゴシック" charset="0"/>
              </a:rPr>
              <a:t>Being a leader is not a passive position.         </a:t>
            </a:r>
            <a:r>
              <a:rPr lang="en-US" sz="1200" dirty="0">
                <a:cs typeface="ＭＳ Ｐゴシック" charset="0"/>
              </a:rPr>
              <a:t>Lisa</a:t>
            </a:r>
            <a:endParaRPr lang="en-US" sz="1200" dirty="0">
              <a:cs typeface="ＭＳ Ｐゴシック" charset="0"/>
            </a:endParaRPr>
          </a:p>
        </p:txBody>
      </p:sp>
    </p:spTree>
    <p:extLst>
      <p:ext uri="{BB962C8B-B14F-4D97-AF65-F5344CB8AC3E}">
        <p14:creationId xmlns:p14="http://schemas.microsoft.com/office/powerpoint/2010/main" val="15946732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50376" y="2072255"/>
            <a:ext cx="7676919" cy="1949694"/>
          </a:xfrm>
          <a:ln>
            <a:solidFill>
              <a:schemeClr val="accent5">
                <a:lumMod val="75000"/>
              </a:schemeClr>
            </a:solidFill>
          </a:ln>
        </p:spPr>
        <p:txBody>
          <a:bodyPr>
            <a:normAutofit/>
          </a:bodyPr>
          <a:lstStyle/>
          <a:p>
            <a:pPr marL="0" indent="0" algn="ctr">
              <a:buNone/>
            </a:pPr>
            <a:r>
              <a:rPr lang="en-US" sz="2400" dirty="0" smtClean="0"/>
              <a:t>While a leader is not entirely responsible for the motivation and commitment level of their distributors, there </a:t>
            </a:r>
            <a:r>
              <a:rPr lang="en-US" sz="2400" dirty="0"/>
              <a:t> </a:t>
            </a:r>
            <a:r>
              <a:rPr lang="en-US" sz="2400" dirty="0" smtClean="0"/>
              <a:t>are some actions we can take to help guide new business partners to feeling a deeper connection to Shaklee and their business</a:t>
            </a:r>
            <a:r>
              <a:rPr lang="en-US" dirty="0" smtClean="0"/>
              <a:t>.</a:t>
            </a:r>
          </a:p>
          <a:p>
            <a:pPr marL="0" indent="0">
              <a:buNone/>
            </a:pPr>
            <a:endParaRPr lang="en-US" dirty="0"/>
          </a:p>
        </p:txBody>
      </p:sp>
      <p:sp>
        <p:nvSpPr>
          <p:cNvPr id="4" name="Title 3"/>
          <p:cNvSpPr>
            <a:spLocks noGrp="1"/>
          </p:cNvSpPr>
          <p:nvPr>
            <p:ph type="title"/>
          </p:nvPr>
        </p:nvSpPr>
        <p:spPr>
          <a:xfrm>
            <a:off x="457200" y="346388"/>
            <a:ext cx="8229600" cy="1725867"/>
          </a:xfrm>
        </p:spPr>
        <p:txBody>
          <a:bodyPr>
            <a:normAutofit/>
          </a:bodyPr>
          <a:lstStyle/>
          <a:p>
            <a:r>
              <a:rPr lang="en-US" sz="3200" dirty="0" smtClean="0"/>
              <a:t>The Role of the Leader in Guiding New Distributors From Interested … to </a:t>
            </a:r>
            <a:br>
              <a:rPr lang="en-US" sz="3200" dirty="0" smtClean="0"/>
            </a:br>
            <a:r>
              <a:rPr lang="en-US" sz="3200" dirty="0" smtClean="0"/>
              <a:t>COMMITTED !</a:t>
            </a:r>
            <a:endParaRPr lang="en-US" sz="3200" dirty="0"/>
          </a:p>
        </p:txBody>
      </p:sp>
      <p:sp>
        <p:nvSpPr>
          <p:cNvPr id="6" name="TextBox 5"/>
          <p:cNvSpPr txBox="1"/>
          <p:nvPr/>
        </p:nvSpPr>
        <p:spPr>
          <a:xfrm>
            <a:off x="750376" y="4426068"/>
            <a:ext cx="7936424" cy="1569660"/>
          </a:xfrm>
          <a:prstGeom prst="rect">
            <a:avLst/>
          </a:prstGeom>
          <a:noFill/>
          <a:ln>
            <a:solidFill>
              <a:schemeClr val="accent5">
                <a:lumMod val="75000"/>
              </a:schemeClr>
            </a:solidFill>
          </a:ln>
        </p:spPr>
        <p:txBody>
          <a:bodyPr wrap="square" rtlCol="0">
            <a:spAutoFit/>
          </a:bodyPr>
          <a:lstStyle/>
          <a:p>
            <a:r>
              <a:rPr lang="en-US" sz="2400" dirty="0" smtClean="0"/>
              <a:t>So let’s examine </a:t>
            </a:r>
            <a:r>
              <a:rPr lang="en-US" sz="2400" dirty="0" smtClean="0"/>
              <a:t>how</a:t>
            </a:r>
            <a:r>
              <a:rPr lang="en-US" sz="2400" dirty="0" smtClean="0"/>
              <a:t> we, as leaders, can guide new  distributors through their Shaklee experience until they know this is the right place for them to build a strong Shaklee business and organization.				</a:t>
            </a:r>
            <a:r>
              <a:rPr lang="en-US" sz="2400" dirty="0" err="1" smtClean="0"/>
              <a:t>becky</a:t>
            </a:r>
            <a:endParaRPr lang="en-US" sz="2400" dirty="0"/>
          </a:p>
        </p:txBody>
      </p:sp>
    </p:spTree>
    <p:extLst>
      <p:ext uri="{BB962C8B-B14F-4D97-AF65-F5344CB8AC3E}">
        <p14:creationId xmlns:p14="http://schemas.microsoft.com/office/powerpoint/2010/main" val="40803246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457200"/>
            <a:ext cx="8534400" cy="523220"/>
          </a:xfrm>
          <a:prstGeom prst="rect">
            <a:avLst/>
          </a:prstGeom>
          <a:noFill/>
          <a:ln>
            <a:solidFill>
              <a:schemeClr val="accent3">
                <a:lumMod val="50000"/>
              </a:schemeClr>
            </a:solidFill>
          </a:ln>
        </p:spPr>
        <p:txBody>
          <a:bodyPr wrap="square" rtlCol="0">
            <a:spAutoFit/>
          </a:bodyPr>
          <a:lstStyle/>
          <a:p>
            <a:r>
              <a:rPr lang="en-US" sz="2800" b="1" dirty="0" smtClean="0"/>
              <a:t>A New Distributor </a:t>
            </a:r>
            <a:r>
              <a:rPr lang="en-US" sz="2800" b="1" dirty="0" smtClean="0"/>
              <a:t>Starts Out in</a:t>
            </a:r>
            <a:r>
              <a:rPr lang="en-US" sz="2800" b="1" dirty="0" smtClean="0"/>
              <a:t> an “ Evaluation Period”  </a:t>
            </a:r>
            <a:endParaRPr lang="en-US" sz="2800" b="1" dirty="0"/>
          </a:p>
        </p:txBody>
      </p:sp>
      <p:sp>
        <p:nvSpPr>
          <p:cNvPr id="3" name="TextBox 2"/>
          <p:cNvSpPr txBox="1"/>
          <p:nvPr/>
        </p:nvSpPr>
        <p:spPr>
          <a:xfrm>
            <a:off x="304800" y="1216875"/>
            <a:ext cx="8534400" cy="6247864"/>
          </a:xfrm>
          <a:prstGeom prst="rect">
            <a:avLst/>
          </a:prstGeom>
          <a:noFill/>
        </p:spPr>
        <p:txBody>
          <a:bodyPr wrap="square" rtlCol="0">
            <a:spAutoFit/>
          </a:bodyPr>
          <a:lstStyle/>
          <a:p>
            <a:r>
              <a:rPr lang="en-US" sz="2400" dirty="0" smtClean="0"/>
              <a:t> </a:t>
            </a:r>
            <a:r>
              <a:rPr lang="en-US" sz="2400" dirty="0" smtClean="0"/>
              <a:t>It is in this Evaluation Period that people learn about the skills that will make them successful,  how a Shaklee business works</a:t>
            </a:r>
            <a:r>
              <a:rPr lang="en-US" sz="2400" dirty="0"/>
              <a:t>.</a:t>
            </a:r>
            <a:r>
              <a:rPr lang="en-US" sz="2400" dirty="0" smtClean="0"/>
              <a:t> They experience the support and training we provide … and best of all , the joy of being a part of a team.. and a greater purpose.</a:t>
            </a:r>
            <a:endParaRPr lang="en-US" sz="2400" b="1" dirty="0" smtClean="0"/>
          </a:p>
          <a:p>
            <a:endParaRPr lang="en-US" sz="2400" b="1" dirty="0"/>
          </a:p>
          <a:p>
            <a:r>
              <a:rPr lang="en-US" sz="2400" dirty="0" smtClean="0"/>
              <a:t>We will want to be familiar with the best resources to send them … and know the best events to which to invite them.</a:t>
            </a:r>
          </a:p>
          <a:p>
            <a:r>
              <a:rPr lang="en-US" sz="2400" dirty="0"/>
              <a:t>	</a:t>
            </a:r>
            <a:r>
              <a:rPr lang="en-US" sz="2000" dirty="0" smtClean="0"/>
              <a:t>-- </a:t>
            </a:r>
            <a:r>
              <a:rPr lang="en-US" sz="2000" dirty="0" err="1"/>
              <a:t>S</a:t>
            </a:r>
            <a:r>
              <a:rPr lang="en-US" sz="2000" dirty="0" err="1" smtClean="0"/>
              <a:t>haklee.tv</a:t>
            </a:r>
            <a:endParaRPr lang="en-US" sz="2000" dirty="0" smtClean="0"/>
          </a:p>
          <a:p>
            <a:r>
              <a:rPr lang="en-US" sz="2000" dirty="0"/>
              <a:t>	</a:t>
            </a:r>
            <a:r>
              <a:rPr lang="en-US" sz="2000" dirty="0" smtClean="0"/>
              <a:t>--BetterHealthin31Days.com/______ your name</a:t>
            </a:r>
          </a:p>
          <a:p>
            <a:r>
              <a:rPr lang="en-US" sz="2000" dirty="0"/>
              <a:t>	</a:t>
            </a:r>
            <a:r>
              <a:rPr lang="en-US" sz="2000" dirty="0" smtClean="0"/>
              <a:t>--Better Future Starts Today/______ your name</a:t>
            </a:r>
          </a:p>
          <a:p>
            <a:r>
              <a:rPr lang="en-US" sz="2000" dirty="0"/>
              <a:t>	</a:t>
            </a:r>
            <a:r>
              <a:rPr lang="en-US" sz="2000" dirty="0" smtClean="0"/>
              <a:t>-- 3-way calls with </a:t>
            </a:r>
            <a:r>
              <a:rPr lang="en-US" sz="2000" dirty="0" err="1" smtClean="0"/>
              <a:t>uplines</a:t>
            </a:r>
            <a:r>
              <a:rPr lang="en-US" sz="2000" dirty="0" smtClean="0"/>
              <a:t> to hear their stories and know they have a 			</a:t>
            </a:r>
            <a:r>
              <a:rPr lang="en-US" sz="2000" dirty="0" smtClean="0"/>
              <a:t>	team </a:t>
            </a:r>
            <a:r>
              <a:rPr lang="en-US" sz="2000" dirty="0" smtClean="0"/>
              <a:t>of people to help them</a:t>
            </a:r>
          </a:p>
          <a:p>
            <a:r>
              <a:rPr lang="en-US" sz="2000" dirty="0"/>
              <a:t>	</a:t>
            </a:r>
            <a:r>
              <a:rPr lang="en-US" sz="2000" dirty="0" smtClean="0"/>
              <a:t>-- Attending area conferences</a:t>
            </a:r>
          </a:p>
          <a:p>
            <a:r>
              <a:rPr lang="en-US" sz="2000" dirty="0"/>
              <a:t>	</a:t>
            </a:r>
            <a:r>
              <a:rPr lang="en-US" sz="2000" dirty="0" smtClean="0"/>
              <a:t>-- Sharing stories </a:t>
            </a:r>
          </a:p>
          <a:p>
            <a:r>
              <a:rPr lang="en-US" sz="2000" dirty="0"/>
              <a:t>	</a:t>
            </a:r>
            <a:r>
              <a:rPr lang="en-US" sz="2000" dirty="0" smtClean="0"/>
              <a:t>--Connecting them to the team   </a:t>
            </a:r>
            <a:r>
              <a:rPr lang="en-US" sz="2000" dirty="0" smtClean="0"/>
              <a:t>              </a:t>
            </a:r>
            <a:r>
              <a:rPr lang="en-US" sz="2000" dirty="0" err="1" smtClean="0"/>
              <a:t>becky</a:t>
            </a:r>
            <a:endParaRPr lang="en-US" sz="2000" dirty="0" smtClean="0"/>
          </a:p>
          <a:p>
            <a:endParaRPr lang="en-US" sz="2000" dirty="0" smtClean="0"/>
          </a:p>
          <a:p>
            <a:endParaRPr lang="en-US" sz="2400" dirty="0" smtClean="0"/>
          </a:p>
          <a:p>
            <a:pPr marL="342900" indent="-342900">
              <a:buFont typeface="Arial"/>
              <a:buChar char="•"/>
            </a:pPr>
            <a:endParaRPr lang="en-US" sz="2400" dirty="0"/>
          </a:p>
        </p:txBody>
      </p:sp>
      <p:pic>
        <p:nvPicPr>
          <p:cNvPr id="4" name="Picture 3"/>
          <p:cNvPicPr>
            <a:picLocks noChangeAspect="1"/>
          </p:cNvPicPr>
          <p:nvPr/>
        </p:nvPicPr>
        <p:blipFill>
          <a:blip r:embed="rId3"/>
          <a:stretch>
            <a:fillRect/>
          </a:stretch>
        </p:blipFill>
        <p:spPr>
          <a:xfrm>
            <a:off x="6714900" y="5180589"/>
            <a:ext cx="2124300" cy="1397566"/>
          </a:xfrm>
          <a:prstGeom prst="rect">
            <a:avLst/>
          </a:prstGeom>
        </p:spPr>
      </p:pic>
    </p:spTree>
    <p:extLst>
      <p:ext uri="{BB962C8B-B14F-4D97-AF65-F5344CB8AC3E}">
        <p14:creationId xmlns:p14="http://schemas.microsoft.com/office/powerpoint/2010/main" val="96997334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446250"/>
            <a:ext cx="8305800" cy="892552"/>
          </a:xfrm>
          <a:prstGeom prst="rect">
            <a:avLst/>
          </a:prstGeom>
          <a:noFill/>
          <a:ln>
            <a:solidFill>
              <a:schemeClr val="accent3">
                <a:lumMod val="50000"/>
              </a:schemeClr>
            </a:solidFill>
          </a:ln>
        </p:spPr>
        <p:txBody>
          <a:bodyPr wrap="square" rtlCol="0">
            <a:spAutoFit/>
          </a:bodyPr>
          <a:lstStyle/>
          <a:p>
            <a:r>
              <a:rPr lang="en-US" sz="2400" dirty="0" smtClean="0"/>
              <a:t>1____2____3_____4_____5_____6_____7____8_____9_____10</a:t>
            </a:r>
            <a:r>
              <a:rPr lang="en-US" dirty="0" smtClean="0"/>
              <a:t> </a:t>
            </a:r>
            <a:r>
              <a:rPr lang="en-US" sz="2800" dirty="0" smtClean="0"/>
              <a:t>Interested 						Committed </a:t>
            </a:r>
            <a:endParaRPr lang="en-US" sz="2800" dirty="0"/>
          </a:p>
        </p:txBody>
      </p:sp>
      <p:sp>
        <p:nvSpPr>
          <p:cNvPr id="4" name="TextBox 3"/>
          <p:cNvSpPr txBox="1"/>
          <p:nvPr/>
        </p:nvSpPr>
        <p:spPr>
          <a:xfrm>
            <a:off x="381000" y="304800"/>
            <a:ext cx="8153400" cy="954107"/>
          </a:xfrm>
          <a:prstGeom prst="rect">
            <a:avLst/>
          </a:prstGeom>
          <a:noFill/>
          <a:ln>
            <a:solidFill>
              <a:schemeClr val="accent3">
                <a:lumMod val="50000"/>
              </a:schemeClr>
            </a:solidFill>
          </a:ln>
        </p:spPr>
        <p:txBody>
          <a:bodyPr wrap="square" rtlCol="0">
            <a:spAutoFit/>
          </a:bodyPr>
          <a:lstStyle/>
          <a:p>
            <a:r>
              <a:rPr lang="en-US" sz="2800" dirty="0" smtClean="0"/>
              <a:t>The Evaluation Period –</a:t>
            </a:r>
          </a:p>
          <a:p>
            <a:r>
              <a:rPr lang="en-US" sz="2800" dirty="0" smtClean="0"/>
              <a:t>Helping People Move From Interested to Committed</a:t>
            </a:r>
            <a:endParaRPr lang="en-US" sz="2800" dirty="0"/>
          </a:p>
        </p:txBody>
      </p:sp>
      <p:sp>
        <p:nvSpPr>
          <p:cNvPr id="5" name="TextBox 4"/>
          <p:cNvSpPr txBox="1"/>
          <p:nvPr/>
        </p:nvSpPr>
        <p:spPr>
          <a:xfrm>
            <a:off x="457200" y="2482542"/>
            <a:ext cx="6248400" cy="4431983"/>
          </a:xfrm>
          <a:prstGeom prst="rect">
            <a:avLst/>
          </a:prstGeom>
          <a:noFill/>
        </p:spPr>
        <p:txBody>
          <a:bodyPr wrap="square" rtlCol="0">
            <a:spAutoFit/>
          </a:bodyPr>
          <a:lstStyle/>
          <a:p>
            <a:r>
              <a:rPr lang="en-US" sz="2400" dirty="0" smtClean="0"/>
              <a:t>How to determine how interested they are in developing a business</a:t>
            </a:r>
            <a:r>
              <a:rPr lang="en-US" sz="2400" dirty="0" smtClean="0"/>
              <a:t>…</a:t>
            </a:r>
            <a:endParaRPr lang="en-US" sz="2400" dirty="0" smtClean="0"/>
          </a:p>
          <a:p>
            <a:pPr marL="285750" indent="-285750">
              <a:buFont typeface="Arial"/>
              <a:buChar char="•"/>
            </a:pPr>
            <a:r>
              <a:rPr lang="en-US" sz="2400" dirty="0" smtClean="0"/>
              <a:t>Are you calling them or are they calling you?</a:t>
            </a:r>
          </a:p>
          <a:p>
            <a:pPr marL="285750" indent="-285750">
              <a:buFont typeface="Arial"/>
              <a:buChar char="•"/>
            </a:pPr>
            <a:r>
              <a:rPr lang="en-US" sz="2400" dirty="0" smtClean="0"/>
              <a:t>Attending training sessions and conference calls and events</a:t>
            </a:r>
          </a:p>
          <a:p>
            <a:pPr marL="285750" indent="-285750">
              <a:buFont typeface="Arial"/>
              <a:buChar char="•"/>
            </a:pPr>
            <a:r>
              <a:rPr lang="en-US" sz="2400" dirty="0" smtClean="0"/>
              <a:t>Are they making contacts and taking action</a:t>
            </a:r>
          </a:p>
          <a:p>
            <a:pPr marL="285750" indent="-285750">
              <a:buFont typeface="Arial"/>
              <a:buChar char="•"/>
            </a:pPr>
            <a:r>
              <a:rPr lang="en-US" sz="2400" dirty="0" smtClean="0"/>
              <a:t>Blocking time for their business and making it a priority .. Not a </a:t>
            </a:r>
            <a:r>
              <a:rPr lang="en-US" sz="2400" dirty="0" smtClean="0"/>
              <a:t>hobby</a:t>
            </a:r>
          </a:p>
          <a:p>
            <a:pPr marL="285750" indent="-285750">
              <a:buFont typeface="Arial"/>
              <a:buChar char="•"/>
            </a:pPr>
            <a:r>
              <a:rPr lang="en-US" sz="2400" dirty="0" smtClean="0"/>
              <a:t>Most of all, have they expressed a compelling reason why they want to develop a Shaklee business						</a:t>
            </a:r>
            <a:r>
              <a:rPr lang="en-US" sz="2400" dirty="0" err="1" smtClean="0"/>
              <a:t>becky</a:t>
            </a:r>
            <a:endParaRPr lang="en-US" sz="2400" dirty="0" smtClean="0"/>
          </a:p>
          <a:p>
            <a:endParaRPr lang="en-US" dirty="0"/>
          </a:p>
        </p:txBody>
      </p:sp>
      <p:sp>
        <p:nvSpPr>
          <p:cNvPr id="6" name="TextBox 5"/>
          <p:cNvSpPr txBox="1"/>
          <p:nvPr/>
        </p:nvSpPr>
        <p:spPr>
          <a:xfrm>
            <a:off x="6705600" y="2743200"/>
            <a:ext cx="1981200" cy="3785652"/>
          </a:xfrm>
          <a:prstGeom prst="rect">
            <a:avLst/>
          </a:prstGeom>
          <a:solidFill>
            <a:schemeClr val="accent3">
              <a:lumMod val="40000"/>
              <a:lumOff val="60000"/>
            </a:schemeClr>
          </a:solidFill>
          <a:ln>
            <a:solidFill>
              <a:schemeClr val="accent3">
                <a:lumMod val="50000"/>
              </a:schemeClr>
            </a:solidFill>
          </a:ln>
        </p:spPr>
        <p:txBody>
          <a:bodyPr wrap="square" rtlCol="0">
            <a:spAutoFit/>
          </a:bodyPr>
          <a:lstStyle/>
          <a:p>
            <a:pPr algn="ctr"/>
            <a:r>
              <a:rPr lang="en-US" sz="2400" dirty="0" smtClean="0"/>
              <a:t>When you are interested, you do what is convenient …</a:t>
            </a:r>
          </a:p>
          <a:p>
            <a:pPr algn="ctr"/>
            <a:r>
              <a:rPr lang="en-US" sz="2400" dirty="0" smtClean="0"/>
              <a:t>When you are committed , you do whatever it takes</a:t>
            </a:r>
          </a:p>
          <a:p>
            <a:pPr algn="ctr"/>
            <a:r>
              <a:rPr lang="en-US" dirty="0" smtClean="0"/>
              <a:t>Ken Blanchard</a:t>
            </a:r>
            <a:endParaRPr lang="en-US" dirty="0"/>
          </a:p>
        </p:txBody>
      </p:sp>
    </p:spTree>
    <p:extLst>
      <p:ext uri="{BB962C8B-B14F-4D97-AF65-F5344CB8AC3E}">
        <p14:creationId xmlns:p14="http://schemas.microsoft.com/office/powerpoint/2010/main" val="3992881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23780"/>
            <a:ext cx="8229600" cy="1597234"/>
          </a:xfrm>
        </p:spPr>
        <p:txBody>
          <a:bodyPr>
            <a:normAutofit/>
          </a:bodyPr>
          <a:lstStyle/>
          <a:p>
            <a:r>
              <a:rPr lang="en-US" dirty="0" smtClean="0"/>
              <a:t>____ years to become an Associate</a:t>
            </a:r>
          </a:p>
          <a:p>
            <a:r>
              <a:rPr lang="en-US" dirty="0" smtClean="0"/>
              <a:t>An associate for ____  years</a:t>
            </a:r>
          </a:p>
          <a:p>
            <a:r>
              <a:rPr lang="en-US" dirty="0" smtClean="0"/>
              <a:t>THEN   in 1 year to Director.. Then Senior Director .. And soon Coordinator</a:t>
            </a:r>
          </a:p>
          <a:p>
            <a:pPr marL="0" indent="0">
              <a:buNone/>
            </a:pPr>
            <a:endParaRPr lang="en-US" dirty="0" smtClean="0"/>
          </a:p>
        </p:txBody>
      </p:sp>
      <p:sp>
        <p:nvSpPr>
          <p:cNvPr id="3" name="Title 2"/>
          <p:cNvSpPr>
            <a:spLocks noGrp="1"/>
          </p:cNvSpPr>
          <p:nvPr>
            <p:ph type="title"/>
          </p:nvPr>
        </p:nvSpPr>
        <p:spPr>
          <a:xfrm>
            <a:off x="457200" y="242292"/>
            <a:ext cx="5488084" cy="1143000"/>
          </a:xfrm>
        </p:spPr>
        <p:txBody>
          <a:bodyPr>
            <a:normAutofit/>
          </a:bodyPr>
          <a:lstStyle/>
          <a:p>
            <a:r>
              <a:rPr lang="en-US" sz="3200" dirty="0" smtClean="0"/>
              <a:t>Angie </a:t>
            </a:r>
            <a:r>
              <a:rPr lang="en-US" sz="3200" dirty="0" smtClean="0"/>
              <a:t>Thomas’ </a:t>
            </a:r>
            <a:r>
              <a:rPr lang="en-US" sz="3200" dirty="0" smtClean="0"/>
              <a:t>Journey</a:t>
            </a:r>
            <a:br>
              <a:rPr lang="en-US" sz="3200" dirty="0" smtClean="0"/>
            </a:br>
            <a:r>
              <a:rPr lang="en-US" sz="3200" dirty="0" smtClean="0"/>
              <a:t>From Interested to  Committed</a:t>
            </a:r>
            <a:endParaRPr lang="en-US" sz="3200" dirty="0"/>
          </a:p>
        </p:txBody>
      </p:sp>
      <p:pic>
        <p:nvPicPr>
          <p:cNvPr id="4" name="Picture 3"/>
          <p:cNvPicPr>
            <a:picLocks noChangeAspect="1"/>
          </p:cNvPicPr>
          <p:nvPr/>
        </p:nvPicPr>
        <p:blipFill>
          <a:blip r:embed="rId2"/>
          <a:stretch>
            <a:fillRect/>
          </a:stretch>
        </p:blipFill>
        <p:spPr>
          <a:xfrm>
            <a:off x="6238460" y="389950"/>
            <a:ext cx="2448340" cy="1836255"/>
          </a:xfrm>
          <a:prstGeom prst="rect">
            <a:avLst/>
          </a:prstGeom>
        </p:spPr>
      </p:pic>
      <p:sp>
        <p:nvSpPr>
          <p:cNvPr id="5" name="Rectangle 4"/>
          <p:cNvSpPr/>
          <p:nvPr/>
        </p:nvSpPr>
        <p:spPr>
          <a:xfrm>
            <a:off x="1822733" y="2528418"/>
            <a:ext cx="3945636" cy="523220"/>
          </a:xfrm>
          <a:prstGeom prst="rect">
            <a:avLst/>
          </a:prstGeom>
        </p:spPr>
        <p:txBody>
          <a:bodyPr wrap="none">
            <a:spAutoFit/>
          </a:bodyPr>
          <a:lstStyle/>
          <a:p>
            <a:r>
              <a:rPr lang="en-US" sz="2800" u="sng" dirty="0" smtClean="0"/>
              <a:t>What  Caused the Change</a:t>
            </a:r>
            <a:endParaRPr lang="en-US" sz="2800" u="sng" dirty="0"/>
          </a:p>
        </p:txBody>
      </p:sp>
      <p:sp>
        <p:nvSpPr>
          <p:cNvPr id="6" name="TextBox 5"/>
          <p:cNvSpPr txBox="1"/>
          <p:nvPr/>
        </p:nvSpPr>
        <p:spPr>
          <a:xfrm>
            <a:off x="457200" y="3082262"/>
            <a:ext cx="8686800" cy="3539430"/>
          </a:xfrm>
          <a:prstGeom prst="rect">
            <a:avLst/>
          </a:prstGeom>
          <a:noFill/>
        </p:spPr>
        <p:txBody>
          <a:bodyPr wrap="square" rtlCol="0">
            <a:spAutoFit/>
          </a:bodyPr>
          <a:lstStyle/>
          <a:p>
            <a:pPr marL="342900" indent="-342900">
              <a:buFont typeface="Arial"/>
              <a:buChar char="•"/>
            </a:pPr>
            <a:r>
              <a:rPr lang="en-US" sz="2000" dirty="0" smtClean="0"/>
              <a:t>Feedback – </a:t>
            </a:r>
          </a:p>
          <a:p>
            <a:r>
              <a:rPr lang="en-US" sz="2000" dirty="0"/>
              <a:t>	</a:t>
            </a:r>
            <a:r>
              <a:rPr lang="en-US" sz="2000" dirty="0" smtClean="0"/>
              <a:t>-- from </a:t>
            </a:r>
            <a:r>
              <a:rPr lang="en-US" sz="2000" dirty="0" err="1" smtClean="0"/>
              <a:t>upline</a:t>
            </a:r>
            <a:r>
              <a:rPr lang="en-US" sz="2000" dirty="0" smtClean="0"/>
              <a:t> who believed in her </a:t>
            </a:r>
          </a:p>
          <a:p>
            <a:r>
              <a:rPr lang="en-US" sz="2000" dirty="0"/>
              <a:t>	</a:t>
            </a:r>
            <a:r>
              <a:rPr lang="en-US" sz="2000" dirty="0" smtClean="0"/>
              <a:t>-- from customers getting great results</a:t>
            </a:r>
          </a:p>
          <a:p>
            <a:r>
              <a:rPr lang="en-US" sz="2000" dirty="0"/>
              <a:t>	</a:t>
            </a:r>
            <a:r>
              <a:rPr lang="en-US" sz="2000" dirty="0" smtClean="0"/>
              <a:t>-- from her peers and Shaklee colleagues and friendships</a:t>
            </a:r>
          </a:p>
          <a:p>
            <a:r>
              <a:rPr lang="en-US" sz="2000" dirty="0"/>
              <a:t>	</a:t>
            </a:r>
            <a:r>
              <a:rPr lang="en-US" sz="2000" dirty="0" smtClean="0"/>
              <a:t>-- from her </a:t>
            </a:r>
            <a:r>
              <a:rPr lang="en-US" sz="2000" dirty="0" err="1" smtClean="0"/>
              <a:t>downlines</a:t>
            </a:r>
            <a:r>
              <a:rPr lang="en-US" sz="2000" dirty="0" smtClean="0"/>
              <a:t> </a:t>
            </a:r>
          </a:p>
          <a:p>
            <a:pPr marL="342900" indent="-342900">
              <a:buFont typeface="Arial"/>
              <a:buChar char="•"/>
            </a:pPr>
            <a:r>
              <a:rPr lang="en-US" sz="2000" dirty="0" smtClean="0"/>
              <a:t>Joined Accountability/ Coaching Circle</a:t>
            </a:r>
          </a:p>
          <a:p>
            <a:pPr marL="342900" indent="-342900">
              <a:buFont typeface="Arial"/>
              <a:buChar char="•"/>
            </a:pPr>
            <a:r>
              <a:rPr lang="en-US" sz="2000" dirty="0" smtClean="0"/>
              <a:t>Affirmations</a:t>
            </a:r>
          </a:p>
          <a:p>
            <a:pPr marL="342900" indent="-342900">
              <a:buFont typeface="Arial"/>
              <a:buChar char="•"/>
            </a:pPr>
            <a:r>
              <a:rPr lang="en-US" sz="2000" dirty="0" smtClean="0"/>
              <a:t>Reads every morning-- early before children wake up </a:t>
            </a:r>
            <a:r>
              <a:rPr lang="en-US" sz="2000" dirty="0" smtClean="0"/>
              <a:t>– reinforced her “ why”</a:t>
            </a:r>
            <a:endParaRPr lang="en-US" sz="2000" dirty="0" smtClean="0"/>
          </a:p>
          <a:p>
            <a:pPr marL="342900" indent="-342900">
              <a:buFont typeface="Arial"/>
              <a:buChar char="•"/>
            </a:pPr>
            <a:r>
              <a:rPr lang="en-US" sz="2000" dirty="0"/>
              <a:t>Professional development </a:t>
            </a:r>
            <a:r>
              <a:rPr lang="en-US" sz="2000" dirty="0" smtClean="0"/>
              <a:t>--  BNI</a:t>
            </a:r>
            <a:endParaRPr lang="en-US" sz="2000" dirty="0"/>
          </a:p>
          <a:p>
            <a:endParaRPr lang="en-US" sz="2000" dirty="0"/>
          </a:p>
          <a:p>
            <a:pPr marL="342900" indent="-342900">
              <a:buFont typeface="Arial"/>
              <a:buChar char="•"/>
            </a:pPr>
            <a:endParaRPr lang="en-US" sz="2400" dirty="0"/>
          </a:p>
        </p:txBody>
      </p:sp>
    </p:spTree>
    <p:extLst>
      <p:ext uri="{BB962C8B-B14F-4D97-AF65-F5344CB8AC3E}">
        <p14:creationId xmlns:p14="http://schemas.microsoft.com/office/powerpoint/2010/main" val="257938993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35383"/>
            <a:ext cx="8229600" cy="5407499"/>
          </a:xfrm>
        </p:spPr>
        <p:txBody>
          <a:bodyPr>
            <a:normAutofit lnSpcReduction="10000"/>
          </a:bodyPr>
          <a:lstStyle/>
          <a:p>
            <a:pPr lvl="0"/>
            <a:r>
              <a:rPr lang="en-US" dirty="0"/>
              <a:t>I love being a Senior Executive Coordinator.  I have 5 strong leaders build our organizational volume to 40,000+Pv every month.</a:t>
            </a:r>
            <a:endParaRPr lang="en-US" dirty="0"/>
          </a:p>
          <a:p>
            <a:pPr lvl="0"/>
            <a:r>
              <a:rPr lang="en-US" dirty="0" err="1">
                <a:latin typeface="Wingdings"/>
              </a:rPr>
              <a:t>Ø</a:t>
            </a:r>
            <a:r>
              <a:rPr lang="en-US" dirty="0"/>
              <a:t>  I am a magnet for people looking for a business.  They are highly capable, coachable and organized that they move very quickly to Director and above.</a:t>
            </a:r>
            <a:endParaRPr lang="en-US" dirty="0"/>
          </a:p>
          <a:p>
            <a:pPr lvl="0"/>
            <a:r>
              <a:rPr lang="en-US" dirty="0" err="1">
                <a:latin typeface="Wingdings"/>
              </a:rPr>
              <a:t>Ø</a:t>
            </a:r>
            <a:r>
              <a:rPr lang="en-US" dirty="0"/>
              <a:t>  I surround myself with partners who are totally dedicated to bringing out the greatness in each other.  Every day we mentor each other to unleash our imaginations and realize our ever-expanding potential.</a:t>
            </a:r>
            <a:endParaRPr lang="en-US" dirty="0"/>
          </a:p>
          <a:p>
            <a:pPr lvl="0"/>
            <a:r>
              <a:rPr lang="en-US" dirty="0" err="1">
                <a:latin typeface="Wingdings"/>
              </a:rPr>
              <a:t>Ø</a:t>
            </a:r>
            <a:r>
              <a:rPr lang="en-US" dirty="0"/>
              <a:t>  My business booms with new Directors and business builders on the way to Director.  I love to train my leaders how to do this business and pass on these benefits to others.</a:t>
            </a:r>
            <a:endParaRPr lang="en-US" dirty="0"/>
          </a:p>
          <a:p>
            <a:pPr lvl="0"/>
            <a:r>
              <a:rPr lang="en-US" dirty="0" err="1">
                <a:latin typeface="Wingdings"/>
              </a:rPr>
              <a:t>Ø</a:t>
            </a:r>
            <a:r>
              <a:rPr lang="en-US" dirty="0"/>
              <a:t>  I love to tell people how our Shaklee business was able to bring Greg home early from his career!  What a gift to have Greg home and for him to work in the field that excites him!</a:t>
            </a:r>
            <a:endParaRPr lang="en-US" dirty="0"/>
          </a:p>
          <a:p>
            <a:pPr lvl="0"/>
            <a:r>
              <a:rPr lang="en-US" dirty="0" err="1">
                <a:latin typeface="Wingdings"/>
              </a:rPr>
              <a:t>Ø</a:t>
            </a:r>
            <a:r>
              <a:rPr lang="en-US" dirty="0"/>
              <a:t>  I have a large business with several Directors and Senior leaders that when life happens and someone needs to step back, I love them where they are at and remind them that I am always here for them and that Shaklee will be here for them when they are ready again</a:t>
            </a:r>
            <a:r>
              <a:rPr lang="en-US" dirty="0" smtClean="0"/>
              <a:t>.</a:t>
            </a:r>
            <a:r>
              <a:rPr lang="en-US" dirty="0"/>
              <a:t> </a:t>
            </a:r>
            <a:endParaRPr lang="en-US" dirty="0"/>
          </a:p>
          <a:p>
            <a:endParaRPr lang="en-US" dirty="0"/>
          </a:p>
        </p:txBody>
      </p:sp>
      <p:sp>
        <p:nvSpPr>
          <p:cNvPr id="3" name="Title 2"/>
          <p:cNvSpPr>
            <a:spLocks noGrp="1"/>
          </p:cNvSpPr>
          <p:nvPr>
            <p:ph type="title"/>
          </p:nvPr>
        </p:nvSpPr>
        <p:spPr>
          <a:xfrm>
            <a:off x="457200" y="217428"/>
            <a:ext cx="5430362" cy="676115"/>
          </a:xfrm>
          <a:ln>
            <a:solidFill>
              <a:schemeClr val="accent5">
                <a:lumMod val="75000"/>
              </a:schemeClr>
            </a:solidFill>
          </a:ln>
        </p:spPr>
        <p:txBody>
          <a:bodyPr>
            <a:noAutofit/>
          </a:bodyPr>
          <a:lstStyle/>
          <a:p>
            <a:r>
              <a:rPr lang="en-US" sz="3200" dirty="0" smtClean="0"/>
              <a:t> Becky’s Affirmations</a:t>
            </a:r>
            <a:endParaRPr lang="en-US" sz="3200" dirty="0"/>
          </a:p>
        </p:txBody>
      </p:sp>
    </p:spTree>
    <p:extLst>
      <p:ext uri="{BB962C8B-B14F-4D97-AF65-F5344CB8AC3E}">
        <p14:creationId xmlns:p14="http://schemas.microsoft.com/office/powerpoint/2010/main" val="3696210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7731" r="-27731"/>
          <a:stretch>
            <a:fillRect/>
          </a:stretch>
        </p:blipFill>
        <p:spPr>
          <a:xfrm>
            <a:off x="-1298205" y="1475699"/>
            <a:ext cx="9600197" cy="5382300"/>
          </a:xfrm>
        </p:spPr>
      </p:pic>
      <p:sp>
        <p:nvSpPr>
          <p:cNvPr id="3" name="Title 2"/>
          <p:cNvSpPr>
            <a:spLocks noGrp="1"/>
          </p:cNvSpPr>
          <p:nvPr>
            <p:ph type="title"/>
          </p:nvPr>
        </p:nvSpPr>
        <p:spPr>
          <a:xfrm>
            <a:off x="457200" y="332699"/>
            <a:ext cx="8229600" cy="1143000"/>
          </a:xfrm>
        </p:spPr>
        <p:txBody>
          <a:bodyPr>
            <a:normAutofit/>
          </a:bodyPr>
          <a:lstStyle/>
          <a:p>
            <a:r>
              <a:rPr lang="en-US" sz="3200" dirty="0" smtClean="0"/>
              <a:t>A Popular Event That Results in New Members and New Distributors.. And Sales.</a:t>
            </a:r>
            <a:endParaRPr lang="en-US" sz="3200" dirty="0"/>
          </a:p>
        </p:txBody>
      </p:sp>
      <p:sp>
        <p:nvSpPr>
          <p:cNvPr id="2" name="TextBox 1"/>
          <p:cNvSpPr txBox="1"/>
          <p:nvPr/>
        </p:nvSpPr>
        <p:spPr>
          <a:xfrm>
            <a:off x="6637938" y="1701781"/>
            <a:ext cx="2328088" cy="1569660"/>
          </a:xfrm>
          <a:prstGeom prst="rect">
            <a:avLst/>
          </a:prstGeom>
          <a:noFill/>
          <a:ln>
            <a:solidFill>
              <a:schemeClr val="accent5">
                <a:lumMod val="75000"/>
              </a:schemeClr>
            </a:solidFill>
          </a:ln>
        </p:spPr>
        <p:txBody>
          <a:bodyPr wrap="square" rtlCol="0">
            <a:spAutoFit/>
          </a:bodyPr>
          <a:lstStyle/>
          <a:p>
            <a:pPr algn="ctr"/>
            <a:r>
              <a:rPr lang="en-US" sz="3200" dirty="0" smtClean="0"/>
              <a:t>Senior Coordinator Pam Cary</a:t>
            </a:r>
            <a:endParaRPr lang="en-US" sz="3200" dirty="0"/>
          </a:p>
        </p:txBody>
      </p:sp>
    </p:spTree>
    <p:extLst>
      <p:ext uri="{BB962C8B-B14F-4D97-AF65-F5344CB8AC3E}">
        <p14:creationId xmlns:p14="http://schemas.microsoft.com/office/powerpoint/2010/main" val="598638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2517" y="856349"/>
            <a:ext cx="8229600" cy="2540178"/>
          </a:xfrm>
        </p:spPr>
        <p:txBody>
          <a:bodyPr>
            <a:normAutofit fontScale="92500" lnSpcReduction="10000"/>
          </a:bodyPr>
          <a:lstStyle/>
          <a:p>
            <a:pPr lvl="0"/>
            <a:r>
              <a:rPr lang="en-US" sz="2400" dirty="0" err="1">
                <a:solidFill>
                  <a:schemeClr val="tx1"/>
                </a:solidFill>
              </a:rPr>
              <a:t>Upline’s</a:t>
            </a:r>
            <a:r>
              <a:rPr lang="en-US" sz="2400" dirty="0">
                <a:solidFill>
                  <a:schemeClr val="tx1"/>
                </a:solidFill>
              </a:rPr>
              <a:t> clear vision helped her to create her own vision – the principle that more things are “caught not taught”</a:t>
            </a:r>
          </a:p>
          <a:p>
            <a:pPr lvl="0"/>
            <a:r>
              <a:rPr lang="en-US" sz="2400" dirty="0">
                <a:solidFill>
                  <a:schemeClr val="tx1"/>
                </a:solidFill>
              </a:rPr>
              <a:t>      Strong vision for herself to be able to move wherever her husband’s job took them.  She wanted to be supportive of him, supportive to their college children, and for her to not have to get another job once they moved.</a:t>
            </a:r>
          </a:p>
          <a:p>
            <a:pPr lvl="0"/>
            <a:r>
              <a:rPr lang="en-US" sz="2400" dirty="0">
                <a:solidFill>
                  <a:schemeClr val="tx1"/>
                </a:solidFill>
              </a:rPr>
              <a:t>       Action after the vision</a:t>
            </a:r>
          </a:p>
          <a:p>
            <a:endParaRPr lang="en-US" dirty="0"/>
          </a:p>
        </p:txBody>
      </p:sp>
      <p:sp>
        <p:nvSpPr>
          <p:cNvPr id="3" name="Title 2"/>
          <p:cNvSpPr>
            <a:spLocks noGrp="1"/>
          </p:cNvSpPr>
          <p:nvPr>
            <p:ph type="title"/>
          </p:nvPr>
        </p:nvSpPr>
        <p:spPr>
          <a:xfrm>
            <a:off x="322517" y="298278"/>
            <a:ext cx="8229600" cy="596557"/>
          </a:xfrm>
        </p:spPr>
        <p:txBody>
          <a:bodyPr>
            <a:normAutofit/>
          </a:bodyPr>
          <a:lstStyle/>
          <a:p>
            <a:r>
              <a:rPr lang="en-US" sz="2800" dirty="0" smtClean="0"/>
              <a:t>From Francine </a:t>
            </a:r>
            <a:r>
              <a:rPr lang="en-US" sz="2800" dirty="0" err="1" smtClean="0"/>
              <a:t>Roling</a:t>
            </a:r>
            <a:r>
              <a:rPr lang="en-US" sz="2800" dirty="0" smtClean="0"/>
              <a:t> – New Director</a:t>
            </a:r>
            <a:endParaRPr lang="en-US" sz="2800" dirty="0"/>
          </a:p>
        </p:txBody>
      </p:sp>
      <p:sp>
        <p:nvSpPr>
          <p:cNvPr id="4" name="TextBox 3"/>
          <p:cNvSpPr txBox="1"/>
          <p:nvPr/>
        </p:nvSpPr>
        <p:spPr>
          <a:xfrm>
            <a:off x="1342258" y="3134917"/>
            <a:ext cx="6079967" cy="523220"/>
          </a:xfrm>
          <a:prstGeom prst="rect">
            <a:avLst/>
          </a:prstGeom>
          <a:noFill/>
        </p:spPr>
        <p:txBody>
          <a:bodyPr wrap="square" rtlCol="0">
            <a:spAutoFit/>
          </a:bodyPr>
          <a:lstStyle/>
          <a:p>
            <a:r>
              <a:rPr lang="en-US" sz="2800" dirty="0" smtClean="0"/>
              <a:t>From New Director Cassie Anderson</a:t>
            </a:r>
            <a:endParaRPr lang="en-US" sz="2800" dirty="0"/>
          </a:p>
        </p:txBody>
      </p:sp>
      <p:sp>
        <p:nvSpPr>
          <p:cNvPr id="5" name="Rectangle 4"/>
          <p:cNvSpPr/>
          <p:nvPr/>
        </p:nvSpPr>
        <p:spPr>
          <a:xfrm>
            <a:off x="322517" y="3662767"/>
            <a:ext cx="8364283" cy="2862322"/>
          </a:xfrm>
          <a:prstGeom prst="rect">
            <a:avLst/>
          </a:prstGeom>
        </p:spPr>
        <p:txBody>
          <a:bodyPr wrap="square">
            <a:spAutoFit/>
          </a:bodyPr>
          <a:lstStyle/>
          <a:p>
            <a:pPr lvl="1"/>
            <a:r>
              <a:rPr lang="en-US" sz="2000" dirty="0" smtClean="0"/>
              <a:t> Her health – she wanted her business to work so she could continue to feel like herself and help others to do the same</a:t>
            </a:r>
          </a:p>
          <a:p>
            <a:pPr lvl="1"/>
            <a:r>
              <a:rPr lang="en-US" sz="2000" dirty="0" smtClean="0"/>
              <a:t>·         Inspired by others – </a:t>
            </a:r>
            <a:r>
              <a:rPr lang="en-US" sz="2000" dirty="0" err="1" smtClean="0"/>
              <a:t>uplines</a:t>
            </a:r>
            <a:r>
              <a:rPr lang="en-US" sz="2000" dirty="0" smtClean="0"/>
              <a:t> that have been in the business for a long time, but also women who are at her same life stage.</a:t>
            </a:r>
          </a:p>
          <a:p>
            <a:pPr lvl="1"/>
            <a:r>
              <a:rPr lang="en-US" sz="2000" dirty="0" smtClean="0"/>
              <a:t>·         LOVED when the Lagoni Facebook page was started – she felt much more connected – camaraderie</a:t>
            </a:r>
          </a:p>
          <a:p>
            <a:pPr lvl="1"/>
            <a:r>
              <a:rPr lang="en-US" sz="2000" dirty="0" smtClean="0"/>
              <a:t>·         She heard Angel Torres once say that people ask him why he has never quit.  He says that he quits all the time and then starts again 15 minutes later.                      </a:t>
            </a:r>
            <a:r>
              <a:rPr lang="en-US" sz="2000" dirty="0" err="1" smtClean="0"/>
              <a:t>becky</a:t>
            </a:r>
            <a:endParaRPr lang="en-US" sz="2000" dirty="0"/>
          </a:p>
        </p:txBody>
      </p:sp>
    </p:spTree>
    <p:extLst>
      <p:ext uri="{BB962C8B-B14F-4D97-AF65-F5344CB8AC3E}">
        <p14:creationId xmlns:p14="http://schemas.microsoft.com/office/powerpoint/2010/main" val="305777711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24039"/>
            <a:ext cx="8489586" cy="5099599"/>
          </a:xfrm>
        </p:spPr>
        <p:txBody>
          <a:bodyPr>
            <a:normAutofit lnSpcReduction="10000"/>
          </a:bodyPr>
          <a:lstStyle/>
          <a:p>
            <a:r>
              <a:rPr lang="en-US" sz="2400" dirty="0" smtClean="0"/>
              <a:t>Understand that fear is the biggest factor in stopping people … in causing them to back away from their goals . ..		</a:t>
            </a:r>
          </a:p>
          <a:p>
            <a:r>
              <a:rPr lang="en-US" sz="2400" dirty="0" smtClean="0"/>
              <a:t>	 Be ready with books and podcasts and archived webinars on how to overcome our fears and press toward our goals .</a:t>
            </a:r>
          </a:p>
          <a:p>
            <a:pPr marL="0" indent="0">
              <a:buNone/>
            </a:pPr>
            <a:r>
              <a:rPr lang="en-US" sz="2400" dirty="0" smtClean="0"/>
              <a:t>( Our Business Grows as We Grow Session 6 with Margaret </a:t>
            </a:r>
            <a:r>
              <a:rPr lang="en-US" sz="2400" dirty="0" err="1" smtClean="0"/>
              <a:t>Trost</a:t>
            </a:r>
            <a:r>
              <a:rPr lang="en-US" sz="2400" dirty="0" smtClean="0"/>
              <a:t> )</a:t>
            </a:r>
          </a:p>
          <a:p>
            <a:r>
              <a:rPr lang="en-US" sz="2400" dirty="0" smtClean="0"/>
              <a:t>Help keep new and existing business partners connected .. Connected to you .. And to the team .. And to the greater Shaklee family.</a:t>
            </a:r>
          </a:p>
          <a:p>
            <a:r>
              <a:rPr lang="en-US" sz="2400" dirty="0" smtClean="0"/>
              <a:t>Learn what is the compelling reason your business partner wants a Shaklee business .. Discuss their reasons and help expand their vision of what is possible for them .</a:t>
            </a:r>
          </a:p>
          <a:p>
            <a:r>
              <a:rPr lang="en-US" sz="2400" dirty="0" smtClean="0"/>
              <a:t>Paint the picture of the future they seek  so they can move toward it</a:t>
            </a:r>
            <a:r>
              <a:rPr lang="en-US" sz="2400" dirty="0" smtClean="0"/>
              <a:t>.					</a:t>
            </a:r>
            <a:r>
              <a:rPr lang="en-US" sz="2400" dirty="0" err="1" smtClean="0"/>
              <a:t>lisa</a:t>
            </a:r>
            <a:endParaRPr lang="en-US" sz="2400" dirty="0"/>
          </a:p>
        </p:txBody>
      </p:sp>
      <p:sp>
        <p:nvSpPr>
          <p:cNvPr id="3" name="Title 2"/>
          <p:cNvSpPr>
            <a:spLocks noGrp="1"/>
          </p:cNvSpPr>
          <p:nvPr>
            <p:ph type="title"/>
          </p:nvPr>
        </p:nvSpPr>
        <p:spPr>
          <a:xfrm>
            <a:off x="269366" y="511705"/>
            <a:ext cx="8677420" cy="758384"/>
          </a:xfrm>
          <a:ln>
            <a:solidFill>
              <a:schemeClr val="accent5">
                <a:lumMod val="50000"/>
              </a:schemeClr>
            </a:solidFill>
          </a:ln>
        </p:spPr>
        <p:txBody>
          <a:bodyPr>
            <a:noAutofit/>
          </a:bodyPr>
          <a:lstStyle/>
          <a:p>
            <a:pPr algn="l"/>
            <a:r>
              <a:rPr lang="en-US" sz="2800" dirty="0" smtClean="0"/>
              <a:t>How Can A Leader Help People Become More Committed</a:t>
            </a:r>
            <a:endParaRPr lang="en-US" sz="2800" dirty="0"/>
          </a:p>
        </p:txBody>
      </p:sp>
    </p:spTree>
    <p:extLst>
      <p:ext uri="{BB962C8B-B14F-4D97-AF65-F5344CB8AC3E}">
        <p14:creationId xmlns:p14="http://schemas.microsoft.com/office/powerpoint/2010/main" val="25817578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89670"/>
            <a:ext cx="8229600" cy="4830188"/>
          </a:xfrm>
        </p:spPr>
        <p:txBody>
          <a:bodyPr>
            <a:normAutofit/>
          </a:bodyPr>
          <a:lstStyle/>
          <a:p>
            <a:r>
              <a:rPr lang="en-US" sz="2400" dirty="0" smtClean="0">
                <a:solidFill>
                  <a:schemeClr val="tx1"/>
                </a:solidFill>
              </a:rPr>
              <a:t>The role of the leader is to help our distributors identify why they would want to develop a Shaklee business …</a:t>
            </a:r>
          </a:p>
          <a:p>
            <a:r>
              <a:rPr lang="en-US" sz="2400" dirty="0" smtClean="0">
                <a:solidFill>
                  <a:schemeClr val="tx1"/>
                </a:solidFill>
              </a:rPr>
              <a:t>There are many reasons – Our job is to help them find THEIRS.</a:t>
            </a:r>
          </a:p>
          <a:p>
            <a:pPr marL="0" indent="0">
              <a:buNone/>
            </a:pPr>
            <a:r>
              <a:rPr lang="en-US" sz="2400" dirty="0" smtClean="0">
                <a:solidFill>
                  <a:schemeClr val="tx1"/>
                </a:solidFill>
              </a:rPr>
              <a:t>( to be home with their children, to contribute to family income, to save for college, retirement, emergency funds, </a:t>
            </a:r>
            <a:r>
              <a:rPr lang="en-US" sz="2400" dirty="0" err="1" smtClean="0">
                <a:solidFill>
                  <a:schemeClr val="tx1"/>
                </a:solidFill>
              </a:rPr>
              <a:t>etc</a:t>
            </a:r>
            <a:r>
              <a:rPr lang="en-US" sz="2400" dirty="0" smtClean="0">
                <a:solidFill>
                  <a:schemeClr val="tx1"/>
                </a:solidFill>
              </a:rPr>
              <a:t>, to challenge themselves and learn new skills, to be part of a caring and supportive community… </a:t>
            </a:r>
            <a:r>
              <a:rPr lang="en-US" sz="2400" dirty="0" err="1" smtClean="0">
                <a:solidFill>
                  <a:schemeClr val="tx1"/>
                </a:solidFill>
              </a:rPr>
              <a:t>etc</a:t>
            </a:r>
            <a:r>
              <a:rPr lang="en-US" sz="2400" dirty="0" smtClean="0">
                <a:solidFill>
                  <a:schemeClr val="tx1"/>
                </a:solidFill>
              </a:rPr>
              <a:t> ) </a:t>
            </a:r>
          </a:p>
          <a:p>
            <a:pPr marL="0" indent="0">
              <a:buNone/>
            </a:pPr>
            <a:r>
              <a:rPr lang="en-US" sz="2400" dirty="0" smtClean="0">
                <a:solidFill>
                  <a:schemeClr val="tx1"/>
                </a:solidFill>
              </a:rPr>
              <a:t>	Many times they discover their reason by hearing the stories of others and what Shaklee has meant to them. … So be sure we connect them to the stories</a:t>
            </a:r>
            <a:r>
              <a:rPr lang="en-US" sz="2400" dirty="0" smtClean="0">
                <a:solidFill>
                  <a:schemeClr val="tx1"/>
                </a:solidFill>
              </a:rPr>
              <a:t>.					</a:t>
            </a:r>
            <a:r>
              <a:rPr lang="en-US" sz="2400" dirty="0" err="1" smtClean="0">
                <a:solidFill>
                  <a:schemeClr val="tx1"/>
                </a:solidFill>
              </a:rPr>
              <a:t>lisa</a:t>
            </a:r>
            <a:endParaRPr lang="en-US" sz="2400" dirty="0" smtClean="0">
              <a:solidFill>
                <a:schemeClr val="tx1"/>
              </a:solidFill>
            </a:endParaRPr>
          </a:p>
          <a:p>
            <a:pPr marL="0" indent="0">
              <a:buNone/>
            </a:pPr>
            <a:r>
              <a:rPr lang="en-US" sz="2400" dirty="0" smtClean="0">
                <a:solidFill>
                  <a:schemeClr val="tx1"/>
                </a:solidFill>
              </a:rPr>
              <a:t>“Without a compelling reason, any effort is too much.”</a:t>
            </a:r>
            <a:endParaRPr lang="en-US" sz="2400" dirty="0">
              <a:solidFill>
                <a:schemeClr val="tx1"/>
              </a:solidFill>
            </a:endParaRPr>
          </a:p>
        </p:txBody>
      </p:sp>
      <p:sp>
        <p:nvSpPr>
          <p:cNvPr id="3" name="Title 2"/>
          <p:cNvSpPr>
            <a:spLocks noGrp="1"/>
          </p:cNvSpPr>
          <p:nvPr>
            <p:ph type="title"/>
          </p:nvPr>
        </p:nvSpPr>
        <p:spPr>
          <a:xfrm>
            <a:off x="457200" y="467404"/>
            <a:ext cx="8229600" cy="1110585"/>
          </a:xfrm>
        </p:spPr>
        <p:txBody>
          <a:bodyPr>
            <a:normAutofit/>
          </a:bodyPr>
          <a:lstStyle/>
          <a:p>
            <a:r>
              <a:rPr lang="en-US" sz="3200" dirty="0" smtClean="0"/>
              <a:t>People Move from Interested to Committed …</a:t>
            </a:r>
            <a:br>
              <a:rPr lang="en-US" sz="3200" dirty="0" smtClean="0"/>
            </a:br>
            <a:r>
              <a:rPr lang="en-US" sz="3200" dirty="0" smtClean="0"/>
              <a:t>When They Have a Compelling Reason</a:t>
            </a:r>
            <a:endParaRPr lang="en-US" sz="3200" dirty="0"/>
          </a:p>
        </p:txBody>
      </p:sp>
    </p:spTree>
    <p:extLst>
      <p:ext uri="{BB962C8B-B14F-4D97-AF65-F5344CB8AC3E}">
        <p14:creationId xmlns:p14="http://schemas.microsoft.com/office/powerpoint/2010/main" val="414984282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8856" y="1905133"/>
            <a:ext cx="7638439" cy="4195143"/>
          </a:xfrm>
        </p:spPr>
        <p:txBody>
          <a:bodyPr>
            <a:normAutofit/>
          </a:bodyPr>
          <a:lstStyle/>
          <a:p>
            <a:r>
              <a:rPr lang="en-US" sz="2400" dirty="0" smtClean="0"/>
              <a:t>What is it about Shaklee and the business that is attracting you?</a:t>
            </a:r>
          </a:p>
          <a:p>
            <a:r>
              <a:rPr lang="en-US" sz="2400" dirty="0" smtClean="0"/>
              <a:t>What do your biggest dreams and goals look like?</a:t>
            </a:r>
          </a:p>
          <a:p>
            <a:r>
              <a:rPr lang="en-US" sz="2400" dirty="0" smtClean="0"/>
              <a:t>How can Shaklee fit in to your dreams and goals?</a:t>
            </a:r>
          </a:p>
          <a:p>
            <a:r>
              <a:rPr lang="en-US" sz="2400" dirty="0" smtClean="0"/>
              <a:t>What would you like a Shaklee business to offer you?			--Long term</a:t>
            </a:r>
          </a:p>
          <a:p>
            <a:pPr marL="0" indent="0">
              <a:buNone/>
            </a:pPr>
            <a:r>
              <a:rPr lang="en-US" sz="2400" dirty="0" smtClean="0"/>
              <a:t>			--1 year from now</a:t>
            </a:r>
          </a:p>
          <a:p>
            <a:pPr marL="0" indent="0">
              <a:buNone/>
            </a:pPr>
            <a:r>
              <a:rPr lang="en-US" sz="2400" dirty="0" smtClean="0"/>
              <a:t>			-- In next few months</a:t>
            </a:r>
          </a:p>
          <a:p>
            <a:pPr>
              <a:buFont typeface="Arial"/>
              <a:buChar char="•"/>
            </a:pPr>
            <a:r>
              <a:rPr lang="en-US" sz="2400" dirty="0" smtClean="0"/>
              <a:t>What is your life’s purpose?			</a:t>
            </a:r>
          </a:p>
          <a:p>
            <a:endParaRPr lang="en-US" sz="2400" dirty="0"/>
          </a:p>
        </p:txBody>
      </p:sp>
      <p:sp>
        <p:nvSpPr>
          <p:cNvPr id="3" name="Title 2"/>
          <p:cNvSpPr>
            <a:spLocks noGrp="1"/>
          </p:cNvSpPr>
          <p:nvPr>
            <p:ph type="title"/>
          </p:nvPr>
        </p:nvSpPr>
        <p:spPr>
          <a:xfrm>
            <a:off x="457200" y="511705"/>
            <a:ext cx="8229600" cy="1143000"/>
          </a:xfrm>
          <a:ln>
            <a:solidFill>
              <a:schemeClr val="accent5">
                <a:lumMod val="75000"/>
              </a:schemeClr>
            </a:solidFill>
          </a:ln>
        </p:spPr>
        <p:txBody>
          <a:bodyPr>
            <a:normAutofit/>
          </a:bodyPr>
          <a:lstStyle/>
          <a:p>
            <a:r>
              <a:rPr lang="en-US" sz="3200" dirty="0" smtClean="0"/>
              <a:t>Lisa’s Questions to Guide New Business Partners Along the Journey to Commitment</a:t>
            </a:r>
            <a:endParaRPr lang="en-US" sz="3200" dirty="0"/>
          </a:p>
        </p:txBody>
      </p:sp>
    </p:spTree>
    <p:extLst>
      <p:ext uri="{BB962C8B-B14F-4D97-AF65-F5344CB8AC3E}">
        <p14:creationId xmlns:p14="http://schemas.microsoft.com/office/powerpoint/2010/main" val="2721582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00500" y="1672244"/>
            <a:ext cx="7686299" cy="3645431"/>
          </a:xfrm>
        </p:spPr>
        <p:txBody>
          <a:bodyPr/>
          <a:lstStyle/>
          <a:p>
            <a:endParaRPr lang="en-US" dirty="0" smtClean="0"/>
          </a:p>
          <a:p>
            <a:pPr marL="0" indent="0">
              <a:buNone/>
            </a:pPr>
            <a:r>
              <a:rPr lang="en-US" sz="2800" dirty="0" smtClean="0">
                <a:solidFill>
                  <a:schemeClr val="tx1"/>
                </a:solidFill>
              </a:rPr>
              <a:t>From the Rick Seymour Great Expectations Seminar</a:t>
            </a:r>
            <a:endParaRPr lang="en-US" sz="2800" dirty="0">
              <a:solidFill>
                <a:schemeClr val="tx1"/>
              </a:solidFill>
            </a:endParaRPr>
          </a:p>
          <a:p>
            <a:endParaRPr lang="en-US" dirty="0" smtClean="0"/>
          </a:p>
          <a:p>
            <a:pPr marL="0" indent="0">
              <a:buNone/>
            </a:pPr>
            <a:r>
              <a:rPr lang="en-US" dirty="0" smtClean="0"/>
              <a:t>							Becky</a:t>
            </a:r>
            <a:endParaRPr lang="en-US" dirty="0"/>
          </a:p>
        </p:txBody>
      </p:sp>
      <p:sp>
        <p:nvSpPr>
          <p:cNvPr id="3" name="Title 2"/>
          <p:cNvSpPr>
            <a:spLocks noGrp="1"/>
          </p:cNvSpPr>
          <p:nvPr>
            <p:ph type="title"/>
          </p:nvPr>
        </p:nvSpPr>
        <p:spPr>
          <a:xfrm>
            <a:off x="1223837" y="511705"/>
            <a:ext cx="6549286" cy="1143000"/>
          </a:xfrm>
          <a:ln>
            <a:solidFill>
              <a:schemeClr val="accent5">
                <a:lumMod val="50000"/>
              </a:schemeClr>
            </a:solidFill>
          </a:ln>
        </p:spPr>
        <p:txBody>
          <a:bodyPr>
            <a:normAutofit fontScale="90000"/>
          </a:bodyPr>
          <a:lstStyle/>
          <a:p>
            <a:r>
              <a:rPr lang="en-US" sz="3600" dirty="0" smtClean="0"/>
              <a:t>How Cold Does It Have To Get</a:t>
            </a:r>
            <a:br>
              <a:rPr lang="en-US" sz="3600" dirty="0" smtClean="0"/>
            </a:br>
            <a:r>
              <a:rPr lang="en-US" sz="3600" dirty="0" smtClean="0"/>
              <a:t>Before You Get The Blanket…</a:t>
            </a:r>
            <a:endParaRPr lang="en-US" sz="3600" dirty="0"/>
          </a:p>
        </p:txBody>
      </p:sp>
      <p:pic>
        <p:nvPicPr>
          <p:cNvPr id="4" name="Picture 3"/>
          <p:cNvPicPr>
            <a:picLocks noChangeAspect="1"/>
          </p:cNvPicPr>
          <p:nvPr/>
        </p:nvPicPr>
        <p:blipFill>
          <a:blip r:embed="rId2"/>
          <a:stretch>
            <a:fillRect/>
          </a:stretch>
        </p:blipFill>
        <p:spPr>
          <a:xfrm>
            <a:off x="1223837" y="3054970"/>
            <a:ext cx="5356380" cy="3803030"/>
          </a:xfrm>
          <a:prstGeom prst="rect">
            <a:avLst/>
          </a:prstGeom>
        </p:spPr>
      </p:pic>
    </p:spTree>
    <p:extLst>
      <p:ext uri="{BB962C8B-B14F-4D97-AF65-F5344CB8AC3E}">
        <p14:creationId xmlns:p14="http://schemas.microsoft.com/office/powerpoint/2010/main" val="120775662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462267"/>
            <a:ext cx="8547307" cy="5080619"/>
          </a:xfrm>
        </p:spPr>
        <p:txBody>
          <a:bodyPr>
            <a:normAutofit lnSpcReduction="10000"/>
          </a:bodyPr>
          <a:lstStyle/>
          <a:p>
            <a:r>
              <a:rPr lang="en-US" dirty="0" smtClean="0"/>
              <a:t>As a leader, we will want to keep working on our goals for September” up to the last minute of the last hour of the last day.”  Lisa Anderson quote</a:t>
            </a:r>
          </a:p>
          <a:p>
            <a:r>
              <a:rPr lang="en-US" dirty="0" smtClean="0"/>
              <a:t>If you have a leader who is stuck or is  new, it is never too late to begin coaching and supporting and guiding them to their goals  .. And stepping into leadership .</a:t>
            </a:r>
            <a:endParaRPr lang="en-US" sz="900" dirty="0" smtClean="0"/>
          </a:p>
          <a:p>
            <a:r>
              <a:rPr lang="en-US" dirty="0" smtClean="0"/>
              <a:t>For </a:t>
            </a:r>
            <a:r>
              <a:rPr lang="en-US" dirty="0"/>
              <a:t>additional ideas for assembling our business teams ..   See archived sessions at </a:t>
            </a:r>
            <a:r>
              <a:rPr lang="en-US" dirty="0">
                <a:hlinkClick r:id="rId2"/>
              </a:rPr>
              <a:t>www.BetterFutureStartsToday.com</a:t>
            </a:r>
            <a:r>
              <a:rPr lang="en-US" dirty="0"/>
              <a:t> _____  (your address)</a:t>
            </a:r>
          </a:p>
          <a:p>
            <a:pPr marL="0" indent="0">
              <a:buNone/>
            </a:pPr>
            <a:r>
              <a:rPr lang="en-US" dirty="0"/>
              <a:t>	Use the archives – in training your business partners .. So they can   	duplicate what you do  and what you use. </a:t>
            </a:r>
            <a:endParaRPr lang="en-US" dirty="0" smtClean="0"/>
          </a:p>
          <a:p>
            <a:pPr marL="0" indent="0">
              <a:buNone/>
            </a:pPr>
            <a:endParaRPr lang="en-US" sz="900" dirty="0" smtClean="0"/>
          </a:p>
          <a:p>
            <a:r>
              <a:rPr lang="en-US" dirty="0"/>
              <a:t>Our Businesses Grow ..	As We </a:t>
            </a:r>
            <a:r>
              <a:rPr lang="en-US" dirty="0" smtClean="0"/>
              <a:t>Grow	</a:t>
            </a:r>
            <a:r>
              <a:rPr lang="en-US" dirty="0" smtClean="0"/>
              <a:t>Shaklee </a:t>
            </a:r>
            <a:r>
              <a:rPr lang="en-US" dirty="0"/>
              <a:t>Leadership, Coaching and Personal Development Discussions Summer </a:t>
            </a:r>
            <a:r>
              <a:rPr lang="en-US" dirty="0" smtClean="0"/>
              <a:t>2015  </a:t>
            </a:r>
            <a:r>
              <a:rPr lang="en-US" dirty="0"/>
              <a:t># 1 --It Takes a Leader to Build an </a:t>
            </a:r>
            <a:r>
              <a:rPr lang="en-US" dirty="0" smtClean="0"/>
              <a:t>Organization</a:t>
            </a:r>
          </a:p>
          <a:p>
            <a:r>
              <a:rPr lang="en-US" dirty="0"/>
              <a:t> </a:t>
            </a:r>
            <a:r>
              <a:rPr lang="en-US" dirty="0" smtClean="0"/>
              <a:t>100 Days to Amazing Session 4   9-17-15</a:t>
            </a:r>
          </a:p>
          <a:p>
            <a:r>
              <a:rPr lang="en-US" dirty="0" smtClean="0"/>
              <a:t>Legacy and Leadership #5 Identifying Business Partners 2/12/15</a:t>
            </a:r>
          </a:p>
          <a:p>
            <a:r>
              <a:rPr lang="en-US" dirty="0" smtClean="0"/>
              <a:t>Teaming Up Fall 2014 #7 Assembling Our Business Team 	 </a:t>
            </a:r>
            <a:r>
              <a:rPr lang="en-US" dirty="0" err="1" smtClean="0"/>
              <a:t>lis</a:t>
            </a:r>
            <a:r>
              <a:rPr lang="en-US" sz="2400" dirty="0" err="1" smtClean="0"/>
              <a:t>a</a:t>
            </a:r>
            <a:r>
              <a:rPr lang="en-US" dirty="0" smtClean="0"/>
              <a:t>  </a:t>
            </a:r>
            <a:endParaRPr lang="en-US" dirty="0" smtClean="0"/>
          </a:p>
          <a:p>
            <a:pPr marL="0" indent="0">
              <a:buNone/>
            </a:pPr>
            <a:endParaRPr lang="en-US" dirty="0"/>
          </a:p>
        </p:txBody>
      </p:sp>
      <p:sp>
        <p:nvSpPr>
          <p:cNvPr id="3" name="Title 2"/>
          <p:cNvSpPr>
            <a:spLocks noGrp="1"/>
          </p:cNvSpPr>
          <p:nvPr>
            <p:ph type="title"/>
          </p:nvPr>
        </p:nvSpPr>
        <p:spPr>
          <a:xfrm>
            <a:off x="457200" y="319267"/>
            <a:ext cx="8229600" cy="1143000"/>
          </a:xfrm>
        </p:spPr>
        <p:txBody>
          <a:bodyPr>
            <a:normAutofit/>
          </a:bodyPr>
          <a:lstStyle/>
          <a:p>
            <a:r>
              <a:rPr lang="en-US" sz="3200" dirty="0" smtClean="0"/>
              <a:t>Action Steps for Session #5</a:t>
            </a:r>
            <a:br>
              <a:rPr lang="en-US" sz="3200" dirty="0" smtClean="0"/>
            </a:br>
            <a:r>
              <a:rPr lang="en-US" sz="3200" dirty="0" smtClean="0"/>
              <a:t>From Interested to Committed</a:t>
            </a:r>
            <a:endParaRPr lang="en-US" sz="3200" dirty="0"/>
          </a:p>
        </p:txBody>
      </p:sp>
    </p:spTree>
    <p:extLst>
      <p:ext uri="{BB962C8B-B14F-4D97-AF65-F5344CB8AC3E}">
        <p14:creationId xmlns:p14="http://schemas.microsoft.com/office/powerpoint/2010/main" val="30830845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02842"/>
            <a:ext cx="8229600" cy="4355166"/>
          </a:xfrm>
          <a:ln>
            <a:solidFill>
              <a:schemeClr val="accent5">
                <a:lumMod val="50000"/>
              </a:schemeClr>
            </a:solidFill>
          </a:ln>
        </p:spPr>
        <p:txBody>
          <a:bodyPr>
            <a:normAutofit/>
          </a:bodyPr>
          <a:lstStyle/>
          <a:p>
            <a:pPr marL="0" indent="0">
              <a:buNone/>
            </a:pPr>
            <a:endParaRPr lang="en-US" sz="3000" dirty="0" smtClean="0"/>
          </a:p>
          <a:p>
            <a:r>
              <a:rPr lang="en-US" sz="3000" dirty="0" smtClean="0"/>
              <a:t> Session 5 – The Role of the Leader in Moving 		People From Interested to </a:t>
            </a:r>
            <a:r>
              <a:rPr lang="en-US" sz="3000" dirty="0" smtClean="0"/>
              <a:t>Committed</a:t>
            </a:r>
            <a:endParaRPr lang="en-US" sz="3000" dirty="0"/>
          </a:p>
          <a:p>
            <a:r>
              <a:rPr lang="en-US" sz="3000" dirty="0" smtClean="0"/>
              <a:t>Session 6 – Goal Setting and Affirmations</a:t>
            </a:r>
            <a:endParaRPr lang="en-US" sz="3000" dirty="0" smtClean="0"/>
          </a:p>
          <a:p>
            <a:r>
              <a:rPr lang="en-US" sz="3000" dirty="0" smtClean="0"/>
              <a:t> Session </a:t>
            </a:r>
            <a:r>
              <a:rPr lang="en-US" sz="3000" dirty="0" smtClean="0"/>
              <a:t>7 </a:t>
            </a:r>
            <a:r>
              <a:rPr lang="en-US" sz="3000" dirty="0" smtClean="0"/>
              <a:t>--Creating a 2000 PV Plan</a:t>
            </a:r>
          </a:p>
          <a:p>
            <a:r>
              <a:rPr lang="en-US" sz="3000" dirty="0" smtClean="0"/>
              <a:t>Session </a:t>
            </a:r>
            <a:r>
              <a:rPr lang="en-US" sz="3000" dirty="0" smtClean="0"/>
              <a:t>8 </a:t>
            </a:r>
            <a:r>
              <a:rPr lang="en-US" sz="3000" dirty="0" smtClean="0"/>
              <a:t>--Follow Up and Customer Service</a:t>
            </a:r>
          </a:p>
          <a:p>
            <a:r>
              <a:rPr lang="en-US" sz="3000" dirty="0" smtClean="0"/>
              <a:t>Session </a:t>
            </a:r>
            <a:r>
              <a:rPr lang="en-US" sz="3000" dirty="0" smtClean="0"/>
              <a:t>9 </a:t>
            </a:r>
            <a:r>
              <a:rPr lang="en-US" sz="3000" dirty="0" smtClean="0"/>
              <a:t>– Incentives That Grow Our Business</a:t>
            </a:r>
            <a:endParaRPr lang="en-US" sz="3000" dirty="0"/>
          </a:p>
        </p:txBody>
      </p:sp>
      <p:sp>
        <p:nvSpPr>
          <p:cNvPr id="3" name="Title 2"/>
          <p:cNvSpPr>
            <a:spLocks noGrp="1"/>
          </p:cNvSpPr>
          <p:nvPr>
            <p:ph type="title"/>
          </p:nvPr>
        </p:nvSpPr>
        <p:spPr>
          <a:xfrm>
            <a:off x="457200" y="659842"/>
            <a:ext cx="5699728" cy="1143000"/>
          </a:xfrm>
        </p:spPr>
        <p:txBody>
          <a:bodyPr/>
          <a:lstStyle/>
          <a:p>
            <a:r>
              <a:rPr lang="en-US" dirty="0" smtClean="0"/>
              <a:t>Coming Up </a:t>
            </a:r>
            <a:endParaRPr lang="en-US" dirty="0"/>
          </a:p>
        </p:txBody>
      </p:sp>
    </p:spTree>
    <p:extLst>
      <p:ext uri="{BB962C8B-B14F-4D97-AF65-F5344CB8AC3E}">
        <p14:creationId xmlns:p14="http://schemas.microsoft.com/office/powerpoint/2010/main" val="26426024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08" y="211683"/>
            <a:ext cx="8561978" cy="1825744"/>
          </a:xfrm>
          <a:ln>
            <a:solidFill>
              <a:schemeClr val="accent3">
                <a:lumMod val="75000"/>
              </a:schemeClr>
            </a:solidFill>
          </a:ln>
        </p:spPr>
        <p:txBody>
          <a:bodyPr/>
          <a:lstStyle/>
          <a:p>
            <a:pPr algn="ctr"/>
            <a:r>
              <a:rPr lang="en-US" cap="none" dirty="0" smtClean="0"/>
              <a:t> Importance of Using Archived Training  Sessions</a:t>
            </a:r>
            <a:br>
              <a:rPr lang="en-US" cap="none" dirty="0" smtClean="0"/>
            </a:br>
            <a:r>
              <a:rPr lang="en-US" cap="none" dirty="0" smtClean="0"/>
              <a:t>Key Objective of Our Business is …</a:t>
            </a:r>
            <a:r>
              <a:rPr lang="en-US" cap="none" dirty="0"/>
              <a:t/>
            </a:r>
            <a:br>
              <a:rPr lang="en-US" cap="none" dirty="0"/>
            </a:br>
            <a:r>
              <a:rPr lang="en-US" sz="4000" cap="none" dirty="0" smtClean="0"/>
              <a:t>Duplication</a:t>
            </a:r>
            <a:endParaRPr lang="en-US" sz="4000" cap="none" dirty="0"/>
          </a:p>
        </p:txBody>
      </p:sp>
      <p:sp>
        <p:nvSpPr>
          <p:cNvPr id="5" name="Rectangle 4"/>
          <p:cNvSpPr/>
          <p:nvPr/>
        </p:nvSpPr>
        <p:spPr>
          <a:xfrm>
            <a:off x="384808" y="4184507"/>
            <a:ext cx="8561978" cy="2246769"/>
          </a:xfrm>
          <a:prstGeom prst="rect">
            <a:avLst/>
          </a:prstGeom>
        </p:spPr>
        <p:txBody>
          <a:bodyPr wrap="square">
            <a:spAutoFit/>
          </a:bodyPr>
          <a:lstStyle/>
          <a:p>
            <a:pPr marL="342900" indent="-342900">
              <a:buFont typeface="Arial"/>
              <a:buChar char="•"/>
            </a:pPr>
            <a:r>
              <a:rPr lang="en-US" sz="2000" dirty="0"/>
              <a:t>Legacy and Leadership 2015 :  Session #3 -- Getting your Distributors Started and Teaching Them How to Talk to People  (January 29th</a:t>
            </a:r>
            <a:r>
              <a:rPr lang="en-US" sz="2000" dirty="0" smtClean="0"/>
              <a:t>)   </a:t>
            </a:r>
            <a:endParaRPr lang="en-US" sz="2000" dirty="0"/>
          </a:p>
          <a:p>
            <a:endParaRPr lang="en-US" sz="2000" dirty="0"/>
          </a:p>
          <a:p>
            <a:pPr marL="342900" indent="-342900">
              <a:buFont typeface="Arial"/>
              <a:buChar char="•"/>
            </a:pPr>
            <a:r>
              <a:rPr lang="en-US" sz="2000" dirty="0"/>
              <a:t>Teaming UP 2014:  Session #9 -- Strategies to Generate 1000 PV (October </a:t>
            </a:r>
            <a:r>
              <a:rPr lang="en-US" sz="2000" dirty="0" smtClean="0"/>
              <a:t>30)</a:t>
            </a:r>
            <a:endParaRPr lang="en-US" sz="2000" dirty="0"/>
          </a:p>
          <a:p>
            <a:endParaRPr lang="en-US" sz="2000" dirty="0"/>
          </a:p>
          <a:p>
            <a:pPr marL="342900" indent="-342900">
              <a:buFont typeface="Arial"/>
              <a:buChar char="•"/>
            </a:pPr>
            <a:r>
              <a:rPr lang="en-US" sz="2000" dirty="0"/>
              <a:t>Skilling Up  2014:  Session #10  March 4, 2014</a:t>
            </a:r>
          </a:p>
          <a:p>
            <a:r>
              <a:rPr lang="en-US" sz="2000" dirty="0"/>
              <a:t>Getting Started  (This has some good business inviting dialogs)</a:t>
            </a:r>
          </a:p>
        </p:txBody>
      </p:sp>
      <p:sp>
        <p:nvSpPr>
          <p:cNvPr id="6" name="Rectangle 5"/>
          <p:cNvSpPr/>
          <p:nvPr/>
        </p:nvSpPr>
        <p:spPr>
          <a:xfrm>
            <a:off x="519496" y="2245515"/>
            <a:ext cx="8157929" cy="1938992"/>
          </a:xfrm>
          <a:prstGeom prst="rect">
            <a:avLst/>
          </a:prstGeom>
          <a:ln>
            <a:solidFill>
              <a:schemeClr val="accent5">
                <a:lumMod val="75000"/>
              </a:schemeClr>
            </a:solidFill>
          </a:ln>
        </p:spPr>
        <p:txBody>
          <a:bodyPr wrap="square">
            <a:spAutoFit/>
          </a:bodyPr>
          <a:lstStyle/>
          <a:p>
            <a:r>
              <a:rPr lang="en-US" sz="2000" dirty="0" smtClean="0"/>
              <a:t>Shaklee Summer School </a:t>
            </a:r>
            <a:r>
              <a:rPr lang="en-US" sz="2000" dirty="0"/>
              <a:t>2014:  8 Weeks to </a:t>
            </a:r>
            <a:r>
              <a:rPr lang="en-US" sz="2000" dirty="0" smtClean="0"/>
              <a:t>Director</a:t>
            </a:r>
            <a:endParaRPr lang="en-US" sz="2000" dirty="0"/>
          </a:p>
          <a:p>
            <a:r>
              <a:rPr lang="en-US" sz="2000" dirty="0"/>
              <a:t>   #2 - Getting Started 101 </a:t>
            </a:r>
          </a:p>
          <a:p>
            <a:r>
              <a:rPr lang="en-US" sz="2000" dirty="0"/>
              <a:t>   #3 - Communication Skills to Master for Connecting with </a:t>
            </a:r>
            <a:r>
              <a:rPr lang="en-US" sz="2000" dirty="0" smtClean="0"/>
              <a:t>People</a:t>
            </a:r>
            <a:endParaRPr lang="en-US" sz="2000" dirty="0"/>
          </a:p>
          <a:p>
            <a:r>
              <a:rPr lang="en-US" sz="2000" dirty="0"/>
              <a:t>   #4 - Inviting and </a:t>
            </a:r>
            <a:r>
              <a:rPr lang="en-US" sz="2000" dirty="0" smtClean="0"/>
              <a:t>Closing</a:t>
            </a:r>
            <a:endParaRPr lang="en-US" sz="2000" dirty="0"/>
          </a:p>
          <a:p>
            <a:r>
              <a:rPr lang="en-US" sz="2000" dirty="0"/>
              <a:t>   #5 - </a:t>
            </a:r>
            <a:r>
              <a:rPr lang="en-US" sz="2000" dirty="0" smtClean="0"/>
              <a:t>Identifying </a:t>
            </a:r>
            <a:r>
              <a:rPr lang="en-US" sz="2000" dirty="0"/>
              <a:t>Business </a:t>
            </a:r>
            <a:r>
              <a:rPr lang="en-US" sz="2000" dirty="0" smtClean="0"/>
              <a:t>Partners</a:t>
            </a:r>
            <a:endParaRPr lang="en-US" sz="2000" dirty="0"/>
          </a:p>
          <a:p>
            <a:r>
              <a:rPr lang="en-US" sz="2000" dirty="0"/>
              <a:t>   #6 - </a:t>
            </a:r>
            <a:r>
              <a:rPr lang="en-US" sz="2000" dirty="0" smtClean="0"/>
              <a:t>Presenting </a:t>
            </a:r>
            <a:r>
              <a:rPr lang="en-US" sz="2000" dirty="0" smtClean="0"/>
              <a:t>Business</a:t>
            </a:r>
            <a:endParaRPr lang="en-US" sz="2000" dirty="0"/>
          </a:p>
        </p:txBody>
      </p:sp>
    </p:spTree>
    <p:extLst>
      <p:ext uri="{BB962C8B-B14F-4D97-AF65-F5344CB8AC3E}">
        <p14:creationId xmlns:p14="http://schemas.microsoft.com/office/powerpoint/2010/main" val="1146528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0066"/>
            <a:ext cx="8229600" cy="3061465"/>
          </a:xfrm>
          <a:ln>
            <a:solidFill>
              <a:schemeClr val="accent5">
                <a:lumMod val="75000"/>
              </a:schemeClr>
            </a:solidFill>
          </a:ln>
        </p:spPr>
        <p:txBody>
          <a:bodyPr/>
          <a:lstStyle/>
          <a:p>
            <a:r>
              <a:rPr lang="en-US" sz="2400" dirty="0"/>
              <a:t> </a:t>
            </a:r>
            <a:r>
              <a:rPr lang="en-US" sz="2400" dirty="0" smtClean="0"/>
              <a:t>Last Sunday --4 </a:t>
            </a:r>
            <a:r>
              <a:rPr lang="en-US" sz="2400" dirty="0" smtClean="0"/>
              <a:t>people </a:t>
            </a:r>
            <a:r>
              <a:rPr lang="en-US" sz="2400" dirty="0"/>
              <a:t>attended including the host. </a:t>
            </a:r>
            <a:endParaRPr lang="en-US" sz="2400" dirty="0" smtClean="0"/>
          </a:p>
          <a:p>
            <a:pPr marL="0" indent="0">
              <a:buNone/>
            </a:pPr>
            <a:r>
              <a:rPr lang="en-US" sz="2400" dirty="0"/>
              <a:t>	</a:t>
            </a:r>
            <a:r>
              <a:rPr lang="en-US" sz="2400" dirty="0" smtClean="0"/>
              <a:t> </a:t>
            </a:r>
            <a:r>
              <a:rPr lang="en-US" sz="2400" dirty="0"/>
              <a:t>2 bought 14 smoothies for $50 and 1 bought 7 for $25. </a:t>
            </a:r>
            <a:endParaRPr lang="en-US" sz="2400" dirty="0" smtClean="0"/>
          </a:p>
          <a:p>
            <a:pPr marL="0" indent="0">
              <a:buNone/>
            </a:pPr>
            <a:r>
              <a:rPr lang="en-US" sz="2400" dirty="0"/>
              <a:t>	</a:t>
            </a:r>
            <a:r>
              <a:rPr lang="en-US" sz="2400" dirty="0" smtClean="0"/>
              <a:t> </a:t>
            </a:r>
            <a:r>
              <a:rPr lang="en-US" sz="2400" dirty="0"/>
              <a:t>I gave the host her 14 smoothies for $25 for hosting the </a:t>
            </a:r>
            <a:r>
              <a:rPr lang="en-US" sz="2400" dirty="0" smtClean="0"/>
              <a:t>	event</a:t>
            </a:r>
            <a:r>
              <a:rPr lang="en-US" sz="2400" dirty="0"/>
              <a:t>. </a:t>
            </a:r>
            <a:endParaRPr lang="en-US" sz="2400" dirty="0" smtClean="0"/>
          </a:p>
          <a:p>
            <a:pPr marL="0" indent="0">
              <a:buNone/>
            </a:pPr>
            <a:r>
              <a:rPr lang="en-US" sz="2400" dirty="0"/>
              <a:t>	</a:t>
            </a:r>
            <a:r>
              <a:rPr lang="en-US" sz="2400" dirty="0" smtClean="0"/>
              <a:t> </a:t>
            </a:r>
            <a:r>
              <a:rPr lang="en-US" sz="2400" dirty="0"/>
              <a:t>The host became a member with the Life Plan and her mom </a:t>
            </a:r>
            <a:r>
              <a:rPr lang="en-US" sz="2400" dirty="0" smtClean="0"/>
              <a:t>	became </a:t>
            </a:r>
            <a:r>
              <a:rPr lang="en-US" sz="2400" dirty="0"/>
              <a:t>a member with the Vitalizing Plan.  Not too bad!</a:t>
            </a:r>
            <a:r>
              <a:rPr lang="en-US" sz="2400" dirty="0" smtClean="0"/>
              <a:t>!</a:t>
            </a:r>
            <a:r>
              <a:rPr lang="en-US" dirty="0" smtClean="0"/>
              <a:t>  </a:t>
            </a:r>
            <a:r>
              <a:rPr lang="en-US" dirty="0" smtClean="0"/>
              <a:t>									Andrea </a:t>
            </a:r>
            <a:r>
              <a:rPr lang="en-US" dirty="0" err="1" smtClean="0"/>
              <a:t>Opalewski</a:t>
            </a:r>
            <a:endParaRPr lang="en-US" dirty="0"/>
          </a:p>
        </p:txBody>
      </p:sp>
      <p:sp>
        <p:nvSpPr>
          <p:cNvPr id="3" name="Title 2"/>
          <p:cNvSpPr>
            <a:spLocks noGrp="1"/>
          </p:cNvSpPr>
          <p:nvPr>
            <p:ph type="title"/>
          </p:nvPr>
        </p:nvSpPr>
        <p:spPr>
          <a:xfrm>
            <a:off x="457200" y="313454"/>
            <a:ext cx="8229600" cy="1166612"/>
          </a:xfrm>
        </p:spPr>
        <p:txBody>
          <a:bodyPr>
            <a:normAutofit fontScale="90000"/>
          </a:bodyPr>
          <a:lstStyle/>
          <a:p>
            <a:r>
              <a:rPr lang="en-US" sz="3200" dirty="0" smtClean="0"/>
              <a:t/>
            </a:r>
            <a:br>
              <a:rPr lang="en-US" sz="3200" dirty="0" smtClean="0"/>
            </a:br>
            <a:r>
              <a:rPr lang="en-US" sz="3200" dirty="0" smtClean="0"/>
              <a:t>Results from Pam’s and Andrea </a:t>
            </a:r>
            <a:r>
              <a:rPr lang="en-US" sz="3200" dirty="0" err="1" smtClean="0"/>
              <a:t>Opalewski’s</a:t>
            </a:r>
            <a:r>
              <a:rPr lang="en-US" sz="3200" dirty="0" smtClean="0"/>
              <a:t> Events</a:t>
            </a:r>
            <a:endParaRPr lang="en-US" sz="3200" dirty="0"/>
          </a:p>
        </p:txBody>
      </p:sp>
    </p:spTree>
    <p:extLst>
      <p:ext uri="{BB962C8B-B14F-4D97-AF65-F5344CB8AC3E}">
        <p14:creationId xmlns:p14="http://schemas.microsoft.com/office/powerpoint/2010/main" val="288268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492314" y="1710419"/>
            <a:ext cx="8208546" cy="1753461"/>
          </a:xfrm>
          <a:ln>
            <a:solidFill>
              <a:schemeClr val="accent5">
                <a:lumMod val="50000"/>
              </a:schemeClr>
            </a:solidFill>
          </a:ln>
        </p:spPr>
        <p:txBody>
          <a:bodyPr>
            <a:normAutofit/>
          </a:bodyPr>
          <a:lstStyle/>
          <a:p>
            <a:r>
              <a:rPr lang="en-US" sz="3200" dirty="0" smtClean="0">
                <a:solidFill>
                  <a:schemeClr val="tx1"/>
                </a:solidFill>
              </a:rPr>
              <a:t>						Session #5</a:t>
            </a:r>
          </a:p>
          <a:p>
            <a:pPr algn="ctr"/>
            <a:r>
              <a:rPr lang="en-US" sz="3200" dirty="0" smtClean="0">
                <a:solidFill>
                  <a:schemeClr val="tx1"/>
                </a:solidFill>
              </a:rPr>
              <a:t>The Role of the Leader in Moving People 		From Interested to Committed</a:t>
            </a:r>
            <a:endParaRPr lang="en-US" sz="3200" dirty="0">
              <a:solidFill>
                <a:schemeClr val="tx1"/>
              </a:solidFill>
            </a:endParaRPr>
          </a:p>
        </p:txBody>
      </p:sp>
      <p:pic>
        <p:nvPicPr>
          <p:cNvPr id="5" name="Picture 4" descr="Lisa Anderson 2013.jpg"/>
          <p:cNvPicPr>
            <a:picLocks noChangeAspect="1"/>
          </p:cNvPicPr>
          <p:nvPr/>
        </p:nvPicPr>
        <p:blipFill>
          <a:blip r:embed="rId3" cstate="print"/>
          <a:stretch>
            <a:fillRect/>
          </a:stretch>
        </p:blipFill>
        <p:spPr>
          <a:xfrm>
            <a:off x="6966096" y="4628038"/>
            <a:ext cx="1312479" cy="1948655"/>
          </a:xfrm>
          <a:prstGeom prst="rect">
            <a:avLst/>
          </a:prstGeom>
        </p:spPr>
      </p:pic>
      <p:sp>
        <p:nvSpPr>
          <p:cNvPr id="7" name="TextBox 6"/>
          <p:cNvSpPr txBox="1"/>
          <p:nvPr/>
        </p:nvSpPr>
        <p:spPr>
          <a:xfrm>
            <a:off x="6643197"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313"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71"/>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611165"/>
            <a:ext cx="1894999" cy="646331"/>
          </a:xfrm>
          <a:prstGeom prst="rect">
            <a:avLst/>
          </a:prstGeom>
        </p:spPr>
        <p:txBody>
          <a:bodyPr wrap="square">
            <a:spAutoFit/>
          </a:bodyPr>
          <a:lstStyle/>
          <a:p>
            <a:pPr algn="ctr"/>
            <a:endParaRPr lang="en-US" dirty="0"/>
          </a:p>
          <a:p>
            <a:pPr algn="ctr"/>
            <a:endParaRPr lang="en-US" dirty="0"/>
          </a:p>
        </p:txBody>
      </p:sp>
      <p:pic>
        <p:nvPicPr>
          <p:cNvPr id="11" name="Content Placeholder 3" descr="Becky choate.JPG"/>
          <p:cNvPicPr>
            <a:picLocks noChangeAspect="1"/>
          </p:cNvPicPr>
          <p:nvPr/>
        </p:nvPicPr>
        <p:blipFill>
          <a:blip r:embed="rId6" cstate="print"/>
          <a:stretch>
            <a:fillRect/>
          </a:stretch>
        </p:blipFill>
        <p:spPr>
          <a:xfrm>
            <a:off x="4890147" y="4607000"/>
            <a:ext cx="1314521" cy="1971782"/>
          </a:xfrm>
          <a:prstGeom prst="rect">
            <a:avLst/>
          </a:prstGeom>
        </p:spPr>
      </p:pic>
      <p:sp>
        <p:nvSpPr>
          <p:cNvPr id="6" name="TextBox 5"/>
          <p:cNvSpPr txBox="1"/>
          <p:nvPr/>
        </p:nvSpPr>
        <p:spPr>
          <a:xfrm>
            <a:off x="4347812" y="3708313"/>
            <a:ext cx="1983176" cy="646331"/>
          </a:xfrm>
          <a:prstGeom prst="rect">
            <a:avLst/>
          </a:prstGeom>
          <a:noFill/>
        </p:spPr>
        <p:txBody>
          <a:bodyPr wrap="square" rtlCol="0">
            <a:spAutoFit/>
          </a:bodyPr>
          <a:lstStyle/>
          <a:p>
            <a:r>
              <a:rPr lang="en-US" dirty="0" smtClean="0"/>
              <a:t>Senior Coordinator</a:t>
            </a:r>
          </a:p>
          <a:p>
            <a:r>
              <a:rPr lang="en-US" dirty="0" smtClean="0"/>
              <a:t>Becky Choate</a:t>
            </a:r>
            <a:endParaRPr lang="en-US" dirty="0"/>
          </a:p>
        </p:txBody>
      </p:sp>
    </p:spTree>
    <p:custDataLst>
      <p:tags r:id="rId1"/>
    </p:custDataLst>
    <p:extLst>
      <p:ext uri="{BB962C8B-B14F-4D97-AF65-F5344CB8AC3E}">
        <p14:creationId xmlns:p14="http://schemas.microsoft.com/office/powerpoint/2010/main" val="14631952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01014"/>
            <a:ext cx="8026400" cy="5102987"/>
          </a:xfrm>
        </p:spPr>
        <p:txBody>
          <a:bodyPr>
            <a:normAutofit/>
          </a:bodyPr>
          <a:lstStyle/>
          <a:p>
            <a:pPr marL="0" indent="0">
              <a:buNone/>
            </a:pPr>
            <a:r>
              <a:rPr lang="en-US" dirty="0" smtClean="0"/>
              <a:t>September is a pivotal month :</a:t>
            </a:r>
          </a:p>
          <a:p>
            <a:pPr marL="0" indent="0">
              <a:buNone/>
            </a:pPr>
            <a:endParaRPr lang="en-US" sz="900" dirty="0" smtClean="0"/>
          </a:p>
          <a:p>
            <a:r>
              <a:rPr lang="en-US" dirty="0" smtClean="0"/>
              <a:t>For trip qualifications – we must achieve rank of Coordinator to qualify for  Los </a:t>
            </a:r>
            <a:r>
              <a:rPr lang="en-US" dirty="0" err="1" smtClean="0"/>
              <a:t>Cabos</a:t>
            </a:r>
            <a:r>
              <a:rPr lang="en-US" dirty="0" smtClean="0"/>
              <a:t> trip  and Executive Coordinator to qualify for Tuscany trip and HOLD the rank for 4 months .. Which takes us to December and the end of qualification period.</a:t>
            </a:r>
          </a:p>
          <a:p>
            <a:r>
              <a:rPr lang="en-US" dirty="0" smtClean="0"/>
              <a:t>Chairman’s Retreat – to accumulate 10,000 additional PGV ( plus PV of newly appointed Directors ), </a:t>
            </a:r>
          </a:p>
          <a:p>
            <a:pPr lvl="1"/>
            <a:r>
              <a:rPr lang="en-US" dirty="0"/>
              <a:t>W</a:t>
            </a:r>
            <a:r>
              <a:rPr lang="en-US" dirty="0" smtClean="0"/>
              <a:t>e will want to generate an additional 2000 PV a month until December…</a:t>
            </a:r>
          </a:p>
          <a:p>
            <a:pPr marL="57150" lvl="1" indent="400050"/>
            <a:r>
              <a:rPr lang="en-US" dirty="0" smtClean="0"/>
              <a:t> So we will </a:t>
            </a:r>
            <a:r>
              <a:rPr lang="en-US" dirty="0" smtClean="0"/>
              <a:t>continue to review </a:t>
            </a:r>
            <a:r>
              <a:rPr lang="en-US" dirty="0" smtClean="0"/>
              <a:t>a variety of ways to generate 1000 PV …to help </a:t>
            </a:r>
            <a:r>
              <a:rPr lang="en-US" dirty="0" smtClean="0"/>
              <a:t>distributors</a:t>
            </a:r>
            <a:r>
              <a:rPr lang="en-US" dirty="0"/>
              <a:t> </a:t>
            </a:r>
            <a:r>
              <a:rPr lang="en-US" dirty="0" smtClean="0"/>
              <a:t>reach </a:t>
            </a:r>
            <a:r>
              <a:rPr lang="en-US" dirty="0" smtClean="0"/>
              <a:t>rank of Director … and to increase our customer base.</a:t>
            </a:r>
          </a:p>
          <a:p>
            <a:pPr marL="57150" lvl="1" indent="400050"/>
            <a:r>
              <a:rPr lang="en-US" dirty="0" smtClean="0"/>
              <a:t> </a:t>
            </a:r>
            <a:r>
              <a:rPr lang="en-US" sz="2000" dirty="0"/>
              <a:t>September is prime time for people starting new </a:t>
            </a:r>
            <a:r>
              <a:rPr lang="en-US" sz="2000" dirty="0" smtClean="0"/>
              <a:t>ventures</a:t>
            </a:r>
            <a:endParaRPr lang="en-US" sz="2000" dirty="0"/>
          </a:p>
          <a:p>
            <a:pPr marL="285750" lvl="1"/>
            <a:r>
              <a:rPr lang="en-US" sz="2000" dirty="0" smtClean="0"/>
              <a:t>We have been challenged by Roger Barnett to reach within and create something AMAZING by Nov 21 …. About </a:t>
            </a:r>
            <a:r>
              <a:rPr lang="en-US" sz="2000" dirty="0" smtClean="0"/>
              <a:t>59</a:t>
            </a:r>
            <a:r>
              <a:rPr lang="en-US" sz="2000" dirty="0" smtClean="0"/>
              <a:t> </a:t>
            </a:r>
            <a:r>
              <a:rPr lang="en-US" sz="2000" dirty="0" smtClean="0"/>
              <a:t>days left … </a:t>
            </a:r>
            <a:r>
              <a:rPr lang="en-US" sz="2000" dirty="0" smtClean="0"/>
              <a:t>WE have one more week  </a:t>
            </a:r>
            <a:r>
              <a:rPr lang="en-US" sz="2000" dirty="0" smtClean="0"/>
              <a:t>to  make </a:t>
            </a:r>
            <a:r>
              <a:rPr lang="en-US" sz="2000" b="1" dirty="0" smtClean="0"/>
              <a:t>September amazing                          </a:t>
            </a:r>
            <a:r>
              <a:rPr lang="en-US" sz="2000" b="1" dirty="0" err="1" smtClean="0"/>
              <a:t>becky</a:t>
            </a:r>
            <a:endParaRPr lang="en-US" sz="2000" b="1" dirty="0" smtClean="0"/>
          </a:p>
        </p:txBody>
      </p:sp>
      <p:sp>
        <p:nvSpPr>
          <p:cNvPr id="3" name="Title 2"/>
          <p:cNvSpPr>
            <a:spLocks noGrp="1"/>
          </p:cNvSpPr>
          <p:nvPr>
            <p:ph type="title"/>
          </p:nvPr>
        </p:nvSpPr>
        <p:spPr>
          <a:xfrm>
            <a:off x="457200" y="377001"/>
            <a:ext cx="8229600" cy="1277707"/>
          </a:xfrm>
          <a:prstGeom prst="wedgeRoundRectCallout">
            <a:avLst/>
          </a:prstGeom>
        </p:spPr>
        <p:txBody>
          <a:bodyPr>
            <a:normAutofit/>
          </a:bodyPr>
          <a:lstStyle/>
          <a:p>
            <a:pPr algn="l"/>
            <a:r>
              <a:rPr lang="en-US" sz="2400" dirty="0" smtClean="0"/>
              <a:t>   </a:t>
            </a:r>
            <a:r>
              <a:rPr lang="en-US" sz="2800" dirty="0" smtClean="0"/>
              <a:t/>
            </a:r>
            <a:br>
              <a:rPr lang="en-US" sz="2800" dirty="0" smtClean="0"/>
            </a:br>
            <a:r>
              <a:rPr lang="en-US" sz="2800" dirty="0" smtClean="0"/>
              <a:t>			September Strategies for     Growth</a:t>
            </a:r>
            <a:endParaRPr lang="en-US" sz="2800" dirty="0"/>
          </a:p>
        </p:txBody>
      </p:sp>
      <p:sp>
        <p:nvSpPr>
          <p:cNvPr id="5" name="Oval Callout 4"/>
          <p:cNvSpPr/>
          <p:nvPr/>
        </p:nvSpPr>
        <p:spPr>
          <a:xfrm>
            <a:off x="4870614" y="201095"/>
            <a:ext cx="2036690" cy="774700"/>
          </a:xfrm>
          <a:prstGeom prst="wedgeEllipseCallout">
            <a:avLst>
              <a:gd name="adj1" fmla="val -1140"/>
              <a:gd name="adj2" fmla="val 7725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Amazingaaamangmazing</a:t>
            </a:r>
            <a:r>
              <a:rPr lang="en-US" dirty="0" smtClean="0"/>
              <a:t>  </a:t>
            </a:r>
            <a:endParaRPr lang="en-US" dirty="0"/>
          </a:p>
        </p:txBody>
      </p:sp>
      <p:sp>
        <p:nvSpPr>
          <p:cNvPr id="7" name="TextBox 6"/>
          <p:cNvSpPr txBox="1"/>
          <p:nvPr/>
        </p:nvSpPr>
        <p:spPr>
          <a:xfrm>
            <a:off x="5160836" y="375300"/>
            <a:ext cx="1422400" cy="523220"/>
          </a:xfrm>
          <a:prstGeom prst="rect">
            <a:avLst/>
          </a:prstGeom>
          <a:solidFill>
            <a:schemeClr val="bg1"/>
          </a:solidFill>
        </p:spPr>
        <p:txBody>
          <a:bodyPr wrap="square" rtlCol="0">
            <a:spAutoFit/>
          </a:bodyPr>
          <a:lstStyle/>
          <a:p>
            <a:r>
              <a:rPr lang="en-US" sz="2800" dirty="0"/>
              <a:t>A</a:t>
            </a:r>
            <a:r>
              <a:rPr lang="en-US" sz="2800" dirty="0" smtClean="0"/>
              <a:t>mazing</a:t>
            </a:r>
            <a:endParaRPr lang="en-US" sz="2800" dirty="0"/>
          </a:p>
        </p:txBody>
      </p:sp>
    </p:spTree>
    <p:extLst>
      <p:ext uri="{BB962C8B-B14F-4D97-AF65-F5344CB8AC3E}">
        <p14:creationId xmlns:p14="http://schemas.microsoft.com/office/powerpoint/2010/main" val="3609498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923" y="442608"/>
            <a:ext cx="7700170" cy="1520259"/>
          </a:xfrm>
          <a:ln>
            <a:solidFill>
              <a:schemeClr val="accent5">
                <a:lumMod val="50000"/>
              </a:schemeClr>
            </a:solidFill>
          </a:ln>
        </p:spPr>
        <p:txBody>
          <a:bodyPr/>
          <a:lstStyle/>
          <a:p>
            <a:r>
              <a:rPr lang="en-US" b="0" dirty="0" smtClean="0"/>
              <a:t>1000 PV</a:t>
            </a:r>
            <a:r>
              <a:rPr lang="en-US" b="0" dirty="0"/>
              <a:t> </a:t>
            </a:r>
            <a:r>
              <a:rPr lang="en-US" b="0" cap="none" dirty="0" smtClean="0"/>
              <a:t>Generating Idea This Week</a:t>
            </a:r>
            <a:br>
              <a:rPr lang="en-US" b="0" cap="none" dirty="0" smtClean="0"/>
            </a:br>
            <a:r>
              <a:rPr lang="en-US" sz="2800" b="0" dirty="0" smtClean="0"/>
              <a:t>1. </a:t>
            </a:r>
            <a:r>
              <a:rPr lang="en-US" sz="2800" b="0" cap="none" dirty="0" smtClean="0"/>
              <a:t>To Help Develop New Directors 			</a:t>
            </a:r>
            <a:br>
              <a:rPr lang="en-US" sz="2800" b="0" cap="none" dirty="0" smtClean="0"/>
            </a:br>
            <a:r>
              <a:rPr lang="en-US" sz="2800" b="0" cap="none" dirty="0" smtClean="0"/>
              <a:t>2. 	To Increase O</a:t>
            </a:r>
            <a:r>
              <a:rPr lang="en-US" sz="2800" b="0" cap="none" dirty="0"/>
              <a:t>u</a:t>
            </a:r>
            <a:r>
              <a:rPr lang="en-US" sz="2800" b="0" cap="none" dirty="0" smtClean="0"/>
              <a:t>r Customer Base</a:t>
            </a:r>
            <a:endParaRPr lang="en-US" sz="2800" b="0" cap="none" dirty="0"/>
          </a:p>
        </p:txBody>
      </p:sp>
      <p:sp>
        <p:nvSpPr>
          <p:cNvPr id="3" name="Text Placeholder 2"/>
          <p:cNvSpPr>
            <a:spLocks noGrp="1"/>
          </p:cNvSpPr>
          <p:nvPr>
            <p:ph type="body" idx="1"/>
          </p:nvPr>
        </p:nvSpPr>
        <p:spPr>
          <a:xfrm>
            <a:off x="630925" y="2213034"/>
            <a:ext cx="8065739" cy="2540177"/>
          </a:xfrm>
        </p:spPr>
        <p:txBody>
          <a:bodyPr>
            <a:normAutofit lnSpcReduction="10000"/>
          </a:bodyPr>
          <a:lstStyle/>
          <a:p>
            <a:r>
              <a:rPr lang="en-US" sz="2400" dirty="0" smtClean="0"/>
              <a:t>This week   -- Stephanie Bruce and Meredith Coleman </a:t>
            </a:r>
          </a:p>
          <a:p>
            <a:r>
              <a:rPr lang="en-US" sz="2400" dirty="0"/>
              <a:t>	</a:t>
            </a:r>
            <a:r>
              <a:rPr lang="en-US" sz="2400" dirty="0" smtClean="0"/>
              <a:t>-- Parent Meeting at Day Care Center      500 PV</a:t>
            </a:r>
          </a:p>
          <a:p>
            <a:r>
              <a:rPr lang="en-US" sz="2400" dirty="0"/>
              <a:t>	</a:t>
            </a:r>
            <a:r>
              <a:rPr lang="en-US" sz="2400" dirty="0" smtClean="0"/>
              <a:t>-- Neighborhood Shaklee Bunco Party  </a:t>
            </a:r>
          </a:p>
          <a:p>
            <a:r>
              <a:rPr lang="en-US" sz="2400" dirty="0" smtClean="0"/>
              <a:t>     </a:t>
            </a:r>
            <a:endParaRPr lang="en-US" sz="2400" dirty="0" smtClean="0"/>
          </a:p>
          <a:p>
            <a:r>
              <a:rPr lang="en-US" sz="2400" dirty="0" smtClean="0"/>
              <a:t>From Lisa Anderson’s group	-- Health </a:t>
            </a:r>
            <a:r>
              <a:rPr lang="en-US" sz="2400" dirty="0" smtClean="0"/>
              <a:t>Stories </a:t>
            </a:r>
            <a:r>
              <a:rPr lang="en-US" sz="2400" dirty="0" smtClean="0"/>
              <a:t>Conference Calls</a:t>
            </a:r>
          </a:p>
          <a:p>
            <a:endParaRPr lang="en-US" sz="2400" dirty="0"/>
          </a:p>
          <a:p>
            <a:r>
              <a:rPr lang="en-US" sz="2400" dirty="0" err="1" smtClean="0"/>
              <a:t>lisa</a:t>
            </a:r>
            <a:r>
              <a:rPr lang="en-US" sz="2400" dirty="0" smtClean="0"/>
              <a:t> </a:t>
            </a:r>
            <a:endParaRPr lang="en-US" sz="2400" dirty="0" smtClean="0"/>
          </a:p>
        </p:txBody>
      </p:sp>
      <p:sp>
        <p:nvSpPr>
          <p:cNvPr id="5" name="TextBox 4"/>
          <p:cNvSpPr txBox="1"/>
          <p:nvPr/>
        </p:nvSpPr>
        <p:spPr>
          <a:xfrm>
            <a:off x="388818" y="4964895"/>
            <a:ext cx="8461765" cy="1569660"/>
          </a:xfrm>
          <a:prstGeom prst="rect">
            <a:avLst/>
          </a:prstGeom>
          <a:noFill/>
          <a:ln>
            <a:solidFill>
              <a:schemeClr val="accent5">
                <a:lumMod val="75000"/>
              </a:schemeClr>
            </a:solidFill>
          </a:ln>
        </p:spPr>
        <p:txBody>
          <a:bodyPr wrap="square" rtlCol="0">
            <a:spAutoFit/>
          </a:bodyPr>
          <a:lstStyle/>
          <a:p>
            <a:r>
              <a:rPr lang="en-US" sz="2400" dirty="0" smtClean="0"/>
              <a:t>Director Development Strategy – </a:t>
            </a:r>
          </a:p>
          <a:p>
            <a:r>
              <a:rPr lang="en-US" sz="2400" dirty="0" smtClean="0"/>
              <a:t>Most leaders can generate 1000 PV through their circle of friends .. But to extend to 2000 PV, we will want to meet the friends of our members and distributors.</a:t>
            </a:r>
            <a:endParaRPr lang="en-US" sz="2400" dirty="0"/>
          </a:p>
        </p:txBody>
      </p:sp>
    </p:spTree>
    <p:extLst>
      <p:ext uri="{BB962C8B-B14F-4D97-AF65-F5344CB8AC3E}">
        <p14:creationId xmlns:p14="http://schemas.microsoft.com/office/powerpoint/2010/main" val="3120361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73195"/>
            <a:ext cx="8229600" cy="706536"/>
          </a:xfrm>
          <a:ln>
            <a:solidFill>
              <a:schemeClr val="accent5">
                <a:lumMod val="75000"/>
              </a:schemeClr>
            </a:solidFill>
          </a:ln>
        </p:spPr>
        <p:txBody>
          <a:bodyPr>
            <a:normAutofit fontScale="90000"/>
          </a:bodyPr>
          <a:lstStyle/>
          <a:p>
            <a:r>
              <a:rPr lang="en-US" sz="3200" dirty="0" smtClean="0"/>
              <a:t>Stephanie </a:t>
            </a:r>
            <a:r>
              <a:rPr lang="en-US" sz="3200" dirty="0" smtClean="0"/>
              <a:t>Bruce, Jennifer Lee </a:t>
            </a:r>
            <a:r>
              <a:rPr lang="en-US" sz="3200" dirty="0" smtClean="0"/>
              <a:t>and Meredith Coleman</a:t>
            </a:r>
            <a:endParaRPr lang="en-US" sz="3200" dirty="0"/>
          </a:p>
        </p:txBody>
      </p:sp>
      <p:sp>
        <p:nvSpPr>
          <p:cNvPr id="2" name="Content Placeholder 1"/>
          <p:cNvSpPr>
            <a:spLocks noGrp="1"/>
          </p:cNvSpPr>
          <p:nvPr>
            <p:ph idx="1"/>
          </p:nvPr>
        </p:nvSpPr>
        <p:spPr>
          <a:xfrm>
            <a:off x="457200" y="3175223"/>
            <a:ext cx="8229600" cy="2950950"/>
          </a:xfrm>
        </p:spPr>
        <p:txBody>
          <a:bodyPr/>
          <a:lstStyle/>
          <a:p>
            <a:pPr marL="0" indent="0">
              <a:buNone/>
            </a:pPr>
            <a:r>
              <a:rPr lang="en-US" dirty="0" smtClean="0"/>
              <a:t> </a:t>
            </a:r>
            <a:endParaRPr lang="en-US" dirty="0" smtClean="0"/>
          </a:p>
          <a:p>
            <a:endParaRPr lang="en-US" dirty="0"/>
          </a:p>
        </p:txBody>
      </p:sp>
      <p:pic>
        <p:nvPicPr>
          <p:cNvPr id="4" name="Picture 3"/>
          <p:cNvPicPr>
            <a:picLocks noChangeAspect="1"/>
          </p:cNvPicPr>
          <p:nvPr/>
        </p:nvPicPr>
        <p:blipFill>
          <a:blip r:embed="rId2"/>
          <a:stretch>
            <a:fillRect/>
          </a:stretch>
        </p:blipFill>
        <p:spPr>
          <a:xfrm flipH="1">
            <a:off x="201362" y="4195143"/>
            <a:ext cx="3293890" cy="2470418"/>
          </a:xfrm>
          <a:prstGeom prst="rect">
            <a:avLst/>
          </a:prstGeom>
        </p:spPr>
      </p:pic>
      <p:pic>
        <p:nvPicPr>
          <p:cNvPr id="5" name="Picture 4"/>
          <p:cNvPicPr>
            <a:picLocks noChangeAspect="1"/>
          </p:cNvPicPr>
          <p:nvPr/>
        </p:nvPicPr>
        <p:blipFill>
          <a:blip r:embed="rId3"/>
          <a:stretch>
            <a:fillRect/>
          </a:stretch>
        </p:blipFill>
        <p:spPr>
          <a:xfrm>
            <a:off x="5689779" y="3694241"/>
            <a:ext cx="3242576" cy="2431932"/>
          </a:xfrm>
          <a:prstGeom prst="rect">
            <a:avLst/>
          </a:prstGeom>
        </p:spPr>
      </p:pic>
      <p:pic>
        <p:nvPicPr>
          <p:cNvPr id="6" name="Picture 5"/>
          <p:cNvPicPr>
            <a:picLocks noChangeAspect="1"/>
          </p:cNvPicPr>
          <p:nvPr/>
        </p:nvPicPr>
        <p:blipFill>
          <a:blip r:embed="rId4"/>
          <a:stretch>
            <a:fillRect/>
          </a:stretch>
        </p:blipFill>
        <p:spPr>
          <a:xfrm>
            <a:off x="1404549" y="879729"/>
            <a:ext cx="6079966" cy="2814512"/>
          </a:xfrm>
          <a:prstGeom prst="rect">
            <a:avLst/>
          </a:prstGeom>
        </p:spPr>
      </p:pic>
    </p:spTree>
    <p:extLst>
      <p:ext uri="{BB962C8B-B14F-4D97-AF65-F5344CB8AC3E}">
        <p14:creationId xmlns:p14="http://schemas.microsoft.com/office/powerpoint/2010/main" val="715741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0473" b="20473"/>
          <a:stretch>
            <a:fillRect/>
          </a:stretch>
        </p:blipFill>
        <p:spPr>
          <a:xfrm>
            <a:off x="3636436" y="4167014"/>
            <a:ext cx="5310168" cy="2460060"/>
          </a:xfrm>
        </p:spPr>
      </p:pic>
      <p:sp>
        <p:nvSpPr>
          <p:cNvPr id="3" name="Title 2"/>
          <p:cNvSpPr>
            <a:spLocks noGrp="1"/>
          </p:cNvSpPr>
          <p:nvPr>
            <p:ph type="title"/>
          </p:nvPr>
        </p:nvSpPr>
        <p:spPr>
          <a:xfrm>
            <a:off x="3932308" y="511705"/>
            <a:ext cx="4927655" cy="1143000"/>
          </a:xfrm>
          <a:ln>
            <a:solidFill>
              <a:schemeClr val="accent5">
                <a:lumMod val="75000"/>
              </a:schemeClr>
            </a:solidFill>
          </a:ln>
        </p:spPr>
        <p:txBody>
          <a:bodyPr>
            <a:noAutofit/>
          </a:bodyPr>
          <a:lstStyle/>
          <a:p>
            <a:r>
              <a:rPr lang="en-US" sz="3600" dirty="0" smtClean="0"/>
              <a:t>Day Care Children’s Health Presentation</a:t>
            </a:r>
            <a:endParaRPr lang="en-US" sz="3600" dirty="0"/>
          </a:p>
        </p:txBody>
      </p:sp>
      <p:pic>
        <p:nvPicPr>
          <p:cNvPr id="5" name="Picture 4"/>
          <p:cNvPicPr>
            <a:picLocks noChangeAspect="1"/>
          </p:cNvPicPr>
          <p:nvPr/>
        </p:nvPicPr>
        <p:blipFill>
          <a:blip r:embed="rId3"/>
          <a:stretch>
            <a:fillRect/>
          </a:stretch>
        </p:blipFill>
        <p:spPr>
          <a:xfrm>
            <a:off x="339646" y="731262"/>
            <a:ext cx="3053346" cy="5272795"/>
          </a:xfrm>
          <a:prstGeom prst="rect">
            <a:avLst/>
          </a:prstGeom>
        </p:spPr>
      </p:pic>
    </p:spTree>
    <p:extLst>
      <p:ext uri="{BB962C8B-B14F-4D97-AF65-F5344CB8AC3E}">
        <p14:creationId xmlns:p14="http://schemas.microsoft.com/office/powerpoint/2010/main" val="2750516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64" y="456278"/>
            <a:ext cx="6047769" cy="938375"/>
          </a:xfrm>
        </p:spPr>
        <p:txBody>
          <a:bodyPr>
            <a:normAutofit/>
          </a:bodyPr>
          <a:lstStyle/>
          <a:p>
            <a:r>
              <a:rPr lang="en-US" sz="3600" b="1" dirty="0" smtClean="0"/>
              <a:t>Back to School Packages</a:t>
            </a:r>
            <a:endParaRPr lang="en-US" sz="3600" b="1" dirty="0"/>
          </a:p>
        </p:txBody>
      </p:sp>
      <p:sp>
        <p:nvSpPr>
          <p:cNvPr id="3" name="Content Placeholder 2"/>
          <p:cNvSpPr>
            <a:spLocks noGrp="1"/>
          </p:cNvSpPr>
          <p:nvPr>
            <p:ph idx="1"/>
          </p:nvPr>
        </p:nvSpPr>
        <p:spPr>
          <a:xfrm>
            <a:off x="628650" y="1962865"/>
            <a:ext cx="7886700" cy="4214099"/>
          </a:xfrm>
        </p:spPr>
        <p:txBody>
          <a:bodyPr>
            <a:noAutofit/>
          </a:bodyPr>
          <a:lstStyle/>
          <a:p>
            <a:pPr marL="0" indent="0">
              <a:buNone/>
            </a:pPr>
            <a:r>
              <a:rPr lang="en-US" sz="2400" dirty="0" smtClean="0"/>
              <a:t>There are typically two things that parents are concerned about when it comes to their children starting school:</a:t>
            </a:r>
          </a:p>
          <a:p>
            <a:pPr marL="457200" indent="-457200">
              <a:buAutoNum type="arabicPeriod"/>
            </a:pPr>
            <a:r>
              <a:rPr lang="en-US" sz="2400" dirty="0" smtClean="0"/>
              <a:t>Their ability to stay healthy and not miss school days.</a:t>
            </a:r>
          </a:p>
          <a:p>
            <a:pPr marL="457200" indent="-457200">
              <a:buAutoNum type="arabicPeriod"/>
            </a:pPr>
            <a:r>
              <a:rPr lang="en-US" sz="2400" dirty="0" smtClean="0"/>
              <a:t>Their ability to stay focused, engaged and ready to learn during the school day.</a:t>
            </a:r>
          </a:p>
          <a:p>
            <a:pPr marL="0" indent="0">
              <a:buNone/>
            </a:pPr>
            <a:endParaRPr lang="en-US" dirty="0" smtClean="0"/>
          </a:p>
          <a:p>
            <a:pPr marL="0" indent="0">
              <a:buNone/>
            </a:pPr>
            <a:r>
              <a:rPr lang="en-US" sz="2400" dirty="0" smtClean="0"/>
              <a:t>Shaklee can help with both of these issues.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00935" y="240055"/>
            <a:ext cx="1937707" cy="1722812"/>
          </a:xfrm>
          <a:prstGeom prst="rect">
            <a:avLst/>
          </a:prstGeom>
        </p:spPr>
      </p:pic>
    </p:spTree>
    <p:extLst>
      <p:ext uri="{BB962C8B-B14F-4D97-AF65-F5344CB8AC3E}">
        <p14:creationId xmlns:p14="http://schemas.microsoft.com/office/powerpoint/2010/main" val="22151598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19025</TotalTime>
  <Words>1453</Words>
  <Application>Microsoft Macintosh PowerPoint</Application>
  <PresentationFormat>On-screen Show (4:3)</PresentationFormat>
  <Paragraphs>230</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Monday Wellness Webinars </vt:lpstr>
      <vt:lpstr>A Popular Event That Results in New Members and New Distributors.. And Sales.</vt:lpstr>
      <vt:lpstr> Results from Pam’s and Andrea Opalewski’s Events</vt:lpstr>
      <vt:lpstr>100 Days to Amazing Fall Business Training 2015</vt:lpstr>
      <vt:lpstr>       September Strategies for     Growth</vt:lpstr>
      <vt:lpstr>1000 PV Generating Idea This Week 1. To Help Develop New Directors     2.  To Increase Our Customer Base</vt:lpstr>
      <vt:lpstr>Stephanie Bruce, Jennifer Lee and Meredith Coleman</vt:lpstr>
      <vt:lpstr>Day Care Children’s Health Presentation</vt:lpstr>
      <vt:lpstr>Back to School Packages</vt:lpstr>
      <vt:lpstr>Back to School Collections</vt:lpstr>
      <vt:lpstr>1000 PV on Back- to- School Collections</vt:lpstr>
      <vt:lpstr>There are 2 aspects of our business </vt:lpstr>
      <vt:lpstr>Objectives for Session # 5 – Moving People From Interested to Committed</vt:lpstr>
      <vt:lpstr>From Interested to Committed</vt:lpstr>
      <vt:lpstr>The Role of the Leader in Guiding New Distributors From Interested … to  COMMITTED !</vt:lpstr>
      <vt:lpstr>PowerPoint Presentation</vt:lpstr>
      <vt:lpstr>PowerPoint Presentation</vt:lpstr>
      <vt:lpstr>Angie Thomas’ Journey From Interested to  Committed</vt:lpstr>
      <vt:lpstr> Becky’s Affirmations</vt:lpstr>
      <vt:lpstr>From Francine Roling – New Director</vt:lpstr>
      <vt:lpstr>How Can A Leader Help People Become More Committed</vt:lpstr>
      <vt:lpstr>People Move from Interested to Committed … When They Have a Compelling Reason</vt:lpstr>
      <vt:lpstr>Lisa’s Questions to Guide New Business Partners Along the Journey to Commitment</vt:lpstr>
      <vt:lpstr>How Cold Does It Have To Get Before You Get The Blanket…</vt:lpstr>
      <vt:lpstr>Action Steps for Session #5 From Interested to Committed</vt:lpstr>
      <vt:lpstr>Coming Up </vt:lpstr>
      <vt:lpstr> Importance of Using Archived Training  Sessions Key Objective of Our Business is … Duplication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Barbara Lagoni</cp:lastModifiedBy>
  <cp:revision>239</cp:revision>
  <cp:lastPrinted>2015-09-24T02:54:47Z</cp:lastPrinted>
  <dcterms:created xsi:type="dcterms:W3CDTF">2015-07-16T02:03:17Z</dcterms:created>
  <dcterms:modified xsi:type="dcterms:W3CDTF">2015-09-24T03:07:56Z</dcterms:modified>
</cp:coreProperties>
</file>