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handoutMasterIdLst>
    <p:handoutMasterId r:id="rId39"/>
  </p:handoutMasterIdLst>
  <p:sldIdLst>
    <p:sldId id="317" r:id="rId2"/>
    <p:sldId id="383" r:id="rId3"/>
    <p:sldId id="386" r:id="rId4"/>
    <p:sldId id="357" r:id="rId5"/>
    <p:sldId id="384" r:id="rId6"/>
    <p:sldId id="342" r:id="rId7"/>
    <p:sldId id="341" r:id="rId8"/>
    <p:sldId id="345" r:id="rId9"/>
    <p:sldId id="340" r:id="rId10"/>
    <p:sldId id="374" r:id="rId11"/>
    <p:sldId id="375" r:id="rId12"/>
    <p:sldId id="378" r:id="rId13"/>
    <p:sldId id="376" r:id="rId14"/>
    <p:sldId id="377" r:id="rId15"/>
    <p:sldId id="358" r:id="rId16"/>
    <p:sldId id="359" r:id="rId17"/>
    <p:sldId id="360" r:id="rId18"/>
    <p:sldId id="361" r:id="rId19"/>
    <p:sldId id="362" r:id="rId20"/>
    <p:sldId id="385" r:id="rId21"/>
    <p:sldId id="363" r:id="rId22"/>
    <p:sldId id="364" r:id="rId23"/>
    <p:sldId id="366" r:id="rId24"/>
    <p:sldId id="367" r:id="rId25"/>
    <p:sldId id="365" r:id="rId26"/>
    <p:sldId id="369" r:id="rId27"/>
    <p:sldId id="379" r:id="rId28"/>
    <p:sldId id="380" r:id="rId29"/>
    <p:sldId id="382" r:id="rId30"/>
    <p:sldId id="381" r:id="rId31"/>
    <p:sldId id="334" r:id="rId32"/>
    <p:sldId id="336" r:id="rId33"/>
    <p:sldId id="314" r:id="rId34"/>
    <p:sldId id="297" r:id="rId35"/>
    <p:sldId id="277" r:id="rId36"/>
    <p:sldId id="278" r:id="rId37"/>
  </p:sldIdLst>
  <p:sldSz cx="9144000" cy="6858000" type="screen4x3"/>
  <p:notesSz cx="6858000" cy="9083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p:scale>
          <a:sx n="66" d="100"/>
          <a:sy n="66" d="100"/>
        </p:scale>
        <p:origin x="-1116" y="-28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FF20783-3226-7642-A738-6F9F72B494FE}" type="datetimeFigureOut">
              <a:rPr lang="en-US" smtClean="0"/>
              <a:t>9/17/2015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E2EAEA2-C396-0D46-8861-B7B277687D4E}" type="datetimeFigureOut">
              <a:rPr lang="en-US" smtClean="0"/>
              <a:t>9/17/2015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9/17/2015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9/17/2015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9/17/2015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9/17/2015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9/17/2015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9/17/2015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networkingtimes.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BetterFutureStartsToday.com" TargetMode="Externa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3322" b="23322"/>
          <a:stretch>
            <a:fillRect/>
          </a:stretch>
        </p:blipFill>
        <p:spPr>
          <a:xfrm>
            <a:off x="457200" y="1137992"/>
            <a:ext cx="8229600" cy="4667722"/>
          </a:xfrm>
        </p:spPr>
      </p:pic>
      <p:sp>
        <p:nvSpPr>
          <p:cNvPr id="3" name="Title 2"/>
          <p:cNvSpPr>
            <a:spLocks noGrp="1"/>
          </p:cNvSpPr>
          <p:nvPr>
            <p:ph type="title"/>
          </p:nvPr>
        </p:nvSpPr>
        <p:spPr>
          <a:xfrm>
            <a:off x="457200" y="332699"/>
            <a:ext cx="8229600" cy="1143000"/>
          </a:xfrm>
        </p:spPr>
        <p:txBody>
          <a:bodyPr/>
          <a:lstStyle/>
          <a:p>
            <a:endParaRPr lang="en-US"/>
          </a:p>
        </p:txBody>
      </p:sp>
    </p:spTree>
    <p:extLst>
      <p:ext uri="{BB962C8B-B14F-4D97-AF65-F5344CB8AC3E}">
        <p14:creationId xmlns:p14="http://schemas.microsoft.com/office/powerpoint/2010/main" val="598638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78328"/>
            <a:ext cx="8229600" cy="4387580"/>
          </a:xfrm>
        </p:spPr>
        <p:txBody>
          <a:bodyPr>
            <a:normAutofit/>
          </a:bodyPr>
          <a:lstStyle/>
          <a:p>
            <a:r>
              <a:rPr lang="en-US" sz="2400" dirty="0" smtClean="0">
                <a:solidFill>
                  <a:schemeClr val="tx1"/>
                </a:solidFill>
              </a:rPr>
              <a:t>Helps people develop immediate income  while they are working on creating residual income.</a:t>
            </a:r>
          </a:p>
          <a:p>
            <a:r>
              <a:rPr lang="en-US" sz="2400" dirty="0" smtClean="0">
                <a:solidFill>
                  <a:schemeClr val="tx1"/>
                </a:solidFill>
              </a:rPr>
              <a:t>It is never too late to participate in </a:t>
            </a:r>
            <a:r>
              <a:rPr lang="en-US" sz="2400" dirty="0">
                <a:solidFill>
                  <a:schemeClr val="tx1"/>
                </a:solidFill>
              </a:rPr>
              <a:t>F</a:t>
            </a:r>
            <a:r>
              <a:rPr lang="en-US" sz="2400" dirty="0" smtClean="0">
                <a:solidFill>
                  <a:schemeClr val="tx1"/>
                </a:solidFill>
              </a:rPr>
              <a:t>ast Track .. Because there are 2 WAYS TO EARN REWARDS…</a:t>
            </a:r>
          </a:p>
          <a:p>
            <a:pPr marL="0" indent="0">
              <a:buNone/>
            </a:pPr>
            <a:r>
              <a:rPr lang="en-US" sz="2800" dirty="0" smtClean="0">
                <a:solidFill>
                  <a:schemeClr val="tx1"/>
                </a:solidFill>
              </a:rPr>
              <a:t>1. By qualifying for Fast Track Rewards as a new 	Director moving through the ranks at designated 	time frames.</a:t>
            </a:r>
          </a:p>
          <a:p>
            <a:pPr marL="0" indent="0">
              <a:buNone/>
            </a:pPr>
            <a:r>
              <a:rPr lang="en-US" sz="2800" dirty="0" smtClean="0">
                <a:solidFill>
                  <a:schemeClr val="tx1"/>
                </a:solidFill>
              </a:rPr>
              <a:t>2. By earning Fast Track matching bonuses of 50% by 	helping our </a:t>
            </a:r>
            <a:r>
              <a:rPr lang="en-US" sz="2800" dirty="0" err="1" smtClean="0">
                <a:solidFill>
                  <a:schemeClr val="tx1"/>
                </a:solidFill>
              </a:rPr>
              <a:t>downlines</a:t>
            </a:r>
            <a:r>
              <a:rPr lang="en-US" sz="2800" dirty="0" smtClean="0">
                <a:solidFill>
                  <a:schemeClr val="tx1"/>
                </a:solidFill>
              </a:rPr>
              <a:t> qualify for Fast Track </a:t>
            </a:r>
            <a:r>
              <a:rPr lang="en-US" sz="2800" dirty="0" err="1" smtClean="0">
                <a:solidFill>
                  <a:schemeClr val="tx1"/>
                </a:solidFill>
              </a:rPr>
              <a:t>lisa</a:t>
            </a:r>
            <a:r>
              <a:rPr lang="en-US" sz="2800" dirty="0" smtClean="0">
                <a:solidFill>
                  <a:schemeClr val="tx1"/>
                </a:solidFill>
              </a:rPr>
              <a:t>    </a:t>
            </a:r>
            <a:endParaRPr lang="en-US" sz="2800" dirty="0">
              <a:solidFill>
                <a:schemeClr val="tx1"/>
              </a:solidFill>
            </a:endParaRPr>
          </a:p>
        </p:txBody>
      </p:sp>
      <p:sp>
        <p:nvSpPr>
          <p:cNvPr id="3" name="Title 2"/>
          <p:cNvSpPr>
            <a:spLocks noGrp="1"/>
          </p:cNvSpPr>
          <p:nvPr>
            <p:ph type="title"/>
          </p:nvPr>
        </p:nvSpPr>
        <p:spPr>
          <a:xfrm>
            <a:off x="457200" y="288659"/>
            <a:ext cx="8229600" cy="1937548"/>
          </a:xfrm>
        </p:spPr>
        <p:txBody>
          <a:bodyPr>
            <a:normAutofit/>
          </a:bodyPr>
          <a:lstStyle/>
          <a:p>
            <a:r>
              <a:rPr lang="en-US" sz="3200" dirty="0" smtClean="0"/>
              <a:t>Developing Business Partners Helps Us</a:t>
            </a:r>
            <a:br>
              <a:rPr lang="en-US" sz="3200" dirty="0" smtClean="0"/>
            </a:br>
            <a:r>
              <a:rPr lang="en-US" sz="3200" dirty="0" smtClean="0"/>
              <a:t>Qualify for Fast Track Bonuses … 						and they are substantial !</a:t>
            </a:r>
            <a:endParaRPr lang="en-US" sz="3200" dirty="0"/>
          </a:p>
        </p:txBody>
      </p:sp>
    </p:spTree>
    <p:extLst>
      <p:ext uri="{BB962C8B-B14F-4D97-AF65-F5344CB8AC3E}">
        <p14:creationId xmlns:p14="http://schemas.microsoft.com/office/powerpoint/2010/main" val="1492130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1"/>
            <a:ext cx="7893134" cy="745279"/>
          </a:xfrm>
          <a:solidFill>
            <a:schemeClr val="accent5">
              <a:lumMod val="40000"/>
              <a:lumOff val="60000"/>
            </a:schemeClr>
          </a:solidFill>
          <a:ln>
            <a:solidFill>
              <a:schemeClr val="accent5">
                <a:lumMod val="50000"/>
              </a:schemeClr>
            </a:solidFill>
          </a:ln>
        </p:spPr>
        <p:txBody>
          <a:bodyPr>
            <a:normAutofit/>
          </a:bodyPr>
          <a:lstStyle/>
          <a:p>
            <a:r>
              <a:rPr lang="en-US" sz="3600" dirty="0" smtClean="0"/>
              <a:t>Fast Track to Senior Coordinator</a:t>
            </a:r>
            <a:endParaRPr lang="en-US" sz="3600" dirty="0"/>
          </a:p>
        </p:txBody>
      </p:sp>
      <p:sp>
        <p:nvSpPr>
          <p:cNvPr id="3" name="Content Placeholder 2"/>
          <p:cNvSpPr>
            <a:spLocks noGrp="1"/>
          </p:cNvSpPr>
          <p:nvPr>
            <p:ph idx="1"/>
          </p:nvPr>
        </p:nvSpPr>
        <p:spPr>
          <a:xfrm>
            <a:off x="457200" y="1343533"/>
            <a:ext cx="8452102" cy="5514467"/>
          </a:xfrm>
        </p:spPr>
        <p:txBody>
          <a:bodyPr>
            <a:normAutofit lnSpcReduction="10000"/>
          </a:bodyPr>
          <a:lstStyle/>
          <a:p>
            <a:r>
              <a:rPr lang="en-US" sz="2400" dirty="0" smtClean="0"/>
              <a:t>Fast Track Bonus Program Time Table begins the month a new Director is appointed.</a:t>
            </a:r>
          </a:p>
          <a:p>
            <a:r>
              <a:rPr lang="en-US" sz="2400" dirty="0" smtClean="0"/>
              <a:t>Significant bonus money is paid when the Director progresses to next ranks at these specified times…</a:t>
            </a:r>
          </a:p>
          <a:p>
            <a:pPr marL="0" indent="0">
              <a:buNone/>
            </a:pPr>
            <a:r>
              <a:rPr lang="en-US" sz="2400" dirty="0"/>
              <a:t>	</a:t>
            </a:r>
            <a:r>
              <a:rPr lang="en-US" sz="2400" dirty="0" smtClean="0"/>
              <a:t>	Senior Director 		within 6 months …</a:t>
            </a:r>
          </a:p>
          <a:p>
            <a:pPr marL="0" indent="0">
              <a:buNone/>
            </a:pPr>
            <a:r>
              <a:rPr lang="en-US" sz="2400" dirty="0"/>
              <a:t>	</a:t>
            </a:r>
            <a:r>
              <a:rPr lang="en-US" sz="2400" dirty="0" smtClean="0"/>
              <a:t>							Hold for </a:t>
            </a:r>
            <a:r>
              <a:rPr lang="en-US" sz="2400" dirty="0"/>
              <a:t>2</a:t>
            </a:r>
            <a:r>
              <a:rPr lang="en-US" sz="2400" dirty="0" smtClean="0"/>
              <a:t> months	</a:t>
            </a:r>
          </a:p>
          <a:p>
            <a:pPr marL="0" indent="0">
              <a:buNone/>
            </a:pPr>
            <a:r>
              <a:rPr lang="en-US" sz="2400" dirty="0"/>
              <a:t>	</a:t>
            </a:r>
            <a:r>
              <a:rPr lang="en-US" sz="2400" dirty="0" smtClean="0"/>
              <a:t>							Receive $1000 over next 10 months</a:t>
            </a:r>
          </a:p>
          <a:p>
            <a:pPr marL="0" indent="0">
              <a:buNone/>
            </a:pPr>
            <a:r>
              <a:rPr lang="en-US" sz="2400" dirty="0"/>
              <a:t>	</a:t>
            </a:r>
            <a:r>
              <a:rPr lang="en-US" sz="2400" dirty="0" smtClean="0"/>
              <a:t>	Coordinator			within 9 months</a:t>
            </a:r>
          </a:p>
          <a:p>
            <a:pPr marL="0" indent="0">
              <a:buNone/>
            </a:pPr>
            <a:r>
              <a:rPr lang="en-US" sz="2400" dirty="0"/>
              <a:t>	</a:t>
            </a:r>
            <a:r>
              <a:rPr lang="en-US" sz="2400" dirty="0" smtClean="0"/>
              <a:t>							Hold for 2 months</a:t>
            </a:r>
          </a:p>
          <a:p>
            <a:pPr marL="0" indent="0">
              <a:buNone/>
            </a:pPr>
            <a:r>
              <a:rPr lang="en-US" sz="2400" dirty="0"/>
              <a:t>	</a:t>
            </a:r>
            <a:r>
              <a:rPr lang="en-US" sz="2400" dirty="0" smtClean="0"/>
              <a:t>							Receive $3000 over next 10 months</a:t>
            </a:r>
          </a:p>
          <a:p>
            <a:pPr marL="0" indent="0">
              <a:buNone/>
            </a:pPr>
            <a:r>
              <a:rPr lang="en-US" sz="2400" dirty="0"/>
              <a:t>	</a:t>
            </a:r>
            <a:r>
              <a:rPr lang="en-US" sz="2400" dirty="0" smtClean="0"/>
              <a:t>	Senior Coordinator  	within 12 months …</a:t>
            </a:r>
          </a:p>
          <a:p>
            <a:pPr marL="0" indent="0">
              <a:buNone/>
            </a:pPr>
            <a:r>
              <a:rPr lang="en-US" sz="2400" dirty="0"/>
              <a:t>	</a:t>
            </a:r>
            <a:r>
              <a:rPr lang="en-US" sz="2400" dirty="0" smtClean="0"/>
              <a:t>							Hold for 2 months</a:t>
            </a:r>
          </a:p>
          <a:p>
            <a:pPr marL="0" indent="0">
              <a:buNone/>
            </a:pPr>
            <a:r>
              <a:rPr lang="en-US" sz="2400" dirty="0"/>
              <a:t>	</a:t>
            </a:r>
            <a:r>
              <a:rPr lang="en-US" sz="2400" dirty="0" smtClean="0"/>
              <a:t>		</a:t>
            </a:r>
            <a:r>
              <a:rPr lang="en-US" sz="2400" dirty="0" err="1" smtClean="0"/>
              <a:t>lisa</a:t>
            </a:r>
            <a:r>
              <a:rPr lang="en-US" sz="2400" dirty="0" smtClean="0"/>
              <a:t>					Receive $5000 over next 10 months</a:t>
            </a:r>
            <a:endParaRPr lang="en-US" sz="2400" dirty="0"/>
          </a:p>
        </p:txBody>
      </p:sp>
    </p:spTree>
    <p:extLst>
      <p:ext uri="{BB962C8B-B14F-4D97-AF65-F5344CB8AC3E}">
        <p14:creationId xmlns:p14="http://schemas.microsoft.com/office/powerpoint/2010/main" val="3231889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5622766" cy="1143000"/>
          </a:xfrm>
          <a:solidFill>
            <a:schemeClr val="accent5">
              <a:lumMod val="40000"/>
              <a:lumOff val="60000"/>
            </a:schemeClr>
          </a:solidFill>
          <a:ln>
            <a:solidFill>
              <a:schemeClr val="accent2">
                <a:lumMod val="50000"/>
              </a:schemeClr>
            </a:solidFill>
          </a:ln>
        </p:spPr>
        <p:txBody>
          <a:bodyPr>
            <a:normAutofit/>
          </a:bodyPr>
          <a:lstStyle/>
          <a:p>
            <a:r>
              <a:rPr lang="en-US" sz="3200" dirty="0" smtClean="0"/>
              <a:t>Mary &amp; Matt Comer</a:t>
            </a:r>
            <a:br>
              <a:rPr lang="en-US" sz="3200" dirty="0" smtClean="0"/>
            </a:br>
            <a:r>
              <a:rPr lang="en-US" sz="3200" dirty="0" smtClean="0"/>
              <a:t>New Fast Track Senior Director  </a:t>
            </a:r>
            <a:endParaRPr lang="en-US" sz="3200" dirty="0"/>
          </a:p>
        </p:txBody>
      </p:sp>
      <p:sp>
        <p:nvSpPr>
          <p:cNvPr id="3" name="Content Placeholder 2"/>
          <p:cNvSpPr>
            <a:spLocks noGrp="1"/>
          </p:cNvSpPr>
          <p:nvPr>
            <p:ph idx="1"/>
          </p:nvPr>
        </p:nvSpPr>
        <p:spPr>
          <a:xfrm>
            <a:off x="457200" y="1847400"/>
            <a:ext cx="8229600" cy="4503043"/>
          </a:xfrm>
        </p:spPr>
        <p:txBody>
          <a:bodyPr>
            <a:normAutofit/>
          </a:bodyPr>
          <a:lstStyle/>
          <a:p>
            <a:r>
              <a:rPr lang="en-US" sz="2400" dirty="0" smtClean="0"/>
              <a:t>New Director in July					barb</a:t>
            </a:r>
          </a:p>
          <a:p>
            <a:r>
              <a:rPr lang="en-US" sz="2400" dirty="0" smtClean="0"/>
              <a:t>Loved the products … wanted to share with friends to pay f or her products</a:t>
            </a:r>
          </a:p>
          <a:p>
            <a:r>
              <a:rPr lang="en-US" sz="2400" dirty="0" smtClean="0"/>
              <a:t>Found she loved being a part of her Shaklee team and the health improvements she could offer others</a:t>
            </a:r>
          </a:p>
          <a:p>
            <a:r>
              <a:rPr lang="en-US" sz="2400" dirty="0" smtClean="0"/>
              <a:t>Appointing first generation Director in September – making her a Fast Track Senior Director and earning $1000!!</a:t>
            </a:r>
          </a:p>
          <a:p>
            <a:r>
              <a:rPr lang="en-US" sz="2400" dirty="0" smtClean="0"/>
              <a:t>Second </a:t>
            </a:r>
            <a:r>
              <a:rPr lang="en-US" sz="2400" dirty="0"/>
              <a:t>D</a:t>
            </a:r>
            <a:r>
              <a:rPr lang="en-US" sz="2400" dirty="0" smtClean="0"/>
              <a:t>irector coming up soon .. Within 9 months .. And will earn her a Fast Track Coordinator Bonus  of $3000!</a:t>
            </a:r>
          </a:p>
          <a:p>
            <a:r>
              <a:rPr lang="en-US" sz="2400" dirty="0" smtClean="0"/>
              <a:t>Next Mary aims for 10,000 OV within 12 months and she earns … the Fast Track Senior Coordinator  bonus of $5000 !</a:t>
            </a:r>
            <a:endParaRPr lang="en-US" sz="2400" dirty="0"/>
          </a:p>
        </p:txBody>
      </p:sp>
      <p:pic>
        <p:nvPicPr>
          <p:cNvPr id="4" name="Picture 3"/>
          <p:cNvPicPr>
            <a:picLocks noChangeAspect="1"/>
          </p:cNvPicPr>
          <p:nvPr/>
        </p:nvPicPr>
        <p:blipFill>
          <a:blip r:embed="rId2"/>
          <a:stretch>
            <a:fillRect/>
          </a:stretch>
        </p:blipFill>
        <p:spPr>
          <a:xfrm>
            <a:off x="6861832" y="234147"/>
            <a:ext cx="1998131" cy="1998131"/>
          </a:xfrm>
          <a:prstGeom prst="rect">
            <a:avLst/>
          </a:prstGeom>
        </p:spPr>
      </p:pic>
    </p:spTree>
    <p:extLst>
      <p:ext uri="{BB962C8B-B14F-4D97-AF65-F5344CB8AC3E}">
        <p14:creationId xmlns:p14="http://schemas.microsoft.com/office/powerpoint/2010/main" val="27803233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147" y="269416"/>
            <a:ext cx="8147512" cy="1250845"/>
          </a:xfrm>
          <a:solidFill>
            <a:schemeClr val="accent5">
              <a:lumMod val="20000"/>
              <a:lumOff val="80000"/>
            </a:schemeClr>
          </a:solidFill>
          <a:ln>
            <a:solidFill>
              <a:schemeClr val="accent5">
                <a:lumMod val="50000"/>
              </a:schemeClr>
            </a:solidFill>
          </a:ln>
        </p:spPr>
        <p:txBody>
          <a:bodyPr/>
          <a:lstStyle/>
          <a:p>
            <a:r>
              <a:rPr lang="en-US" b="0" cap="none" dirty="0" smtClean="0">
                <a:solidFill>
                  <a:schemeClr val="tx1"/>
                </a:solidFill>
              </a:rPr>
              <a:t>Fast Track Strategy – </a:t>
            </a:r>
            <a:br>
              <a:rPr lang="en-US" b="0" cap="none" dirty="0" smtClean="0">
                <a:solidFill>
                  <a:schemeClr val="tx1"/>
                </a:solidFill>
              </a:rPr>
            </a:br>
            <a:r>
              <a:rPr lang="en-US" b="0" cap="none" dirty="0">
                <a:solidFill>
                  <a:schemeClr val="tx1"/>
                </a:solidFill>
              </a:rPr>
              <a:t>	</a:t>
            </a:r>
            <a:r>
              <a:rPr lang="en-US" b="0" cap="none" dirty="0" smtClean="0">
                <a:solidFill>
                  <a:schemeClr val="tx1"/>
                </a:solidFill>
              </a:rPr>
              <a:t>	Building Coordinators…not just Directors</a:t>
            </a:r>
            <a:r>
              <a:rPr lang="en-US" b="0" cap="none" dirty="0" smtClean="0"/>
              <a:t>	</a:t>
            </a:r>
            <a:endParaRPr lang="en-US" b="0" cap="none" dirty="0"/>
          </a:p>
        </p:txBody>
      </p:sp>
      <p:sp>
        <p:nvSpPr>
          <p:cNvPr id="3" name="Text Placeholder 2"/>
          <p:cNvSpPr>
            <a:spLocks noGrp="1"/>
          </p:cNvSpPr>
          <p:nvPr>
            <p:ph type="body" idx="1"/>
          </p:nvPr>
        </p:nvSpPr>
        <p:spPr>
          <a:xfrm>
            <a:off x="549148" y="1731949"/>
            <a:ext cx="8320676" cy="4926407"/>
          </a:xfrm>
        </p:spPr>
        <p:txBody>
          <a:bodyPr>
            <a:normAutofit/>
          </a:bodyPr>
          <a:lstStyle/>
          <a:p>
            <a:r>
              <a:rPr lang="en-US" dirty="0" smtClean="0">
                <a:solidFill>
                  <a:schemeClr val="tx1"/>
                </a:solidFill>
              </a:rPr>
              <a:t>2 Benefits to keep in mind when developing new Directors … and being an advocate for them .. 			</a:t>
            </a:r>
          </a:p>
          <a:p>
            <a:r>
              <a:rPr lang="en-US" dirty="0" smtClean="0">
                <a:solidFill>
                  <a:schemeClr val="tx1"/>
                </a:solidFill>
              </a:rPr>
              <a:t>									</a:t>
            </a:r>
          </a:p>
          <a:p>
            <a:r>
              <a:rPr lang="en-US" dirty="0" smtClean="0">
                <a:solidFill>
                  <a:schemeClr val="tx1"/>
                </a:solidFill>
              </a:rPr>
              <a:t>	First -- </a:t>
            </a:r>
            <a:r>
              <a:rPr lang="en-US" sz="2400" b="1" dirty="0" smtClean="0">
                <a:solidFill>
                  <a:schemeClr val="tx1"/>
                </a:solidFill>
              </a:rPr>
              <a:t>Power Bonuses </a:t>
            </a:r>
            <a:r>
              <a:rPr lang="en-US" dirty="0" smtClean="0">
                <a:solidFill>
                  <a:schemeClr val="tx1"/>
                </a:solidFill>
              </a:rPr>
              <a:t>– which begin the day they become distributors or Gold Members  ( so best to have  a plan in place with names to contact before purchasing any distributor kit ) </a:t>
            </a:r>
          </a:p>
          <a:p>
            <a:endParaRPr lang="en-US" dirty="0" smtClean="0">
              <a:solidFill>
                <a:schemeClr val="tx1"/>
              </a:solidFill>
            </a:endParaRPr>
          </a:p>
          <a:p>
            <a:pPr marL="342900" indent="-342900">
              <a:buFont typeface="Arial"/>
              <a:buChar char="•"/>
            </a:pPr>
            <a:r>
              <a:rPr lang="en-US" sz="2400" b="1" dirty="0" smtClean="0">
                <a:solidFill>
                  <a:schemeClr val="tx1"/>
                </a:solidFill>
              </a:rPr>
              <a:t>Fast Track Rewards </a:t>
            </a:r>
          </a:p>
          <a:p>
            <a:r>
              <a:rPr lang="en-US" dirty="0">
                <a:solidFill>
                  <a:schemeClr val="tx1"/>
                </a:solidFill>
              </a:rPr>
              <a:t>	</a:t>
            </a:r>
            <a:r>
              <a:rPr lang="en-US" dirty="0" smtClean="0">
                <a:solidFill>
                  <a:schemeClr val="tx1"/>
                </a:solidFill>
              </a:rPr>
              <a:t>- FT clock starts the month they become  Directors </a:t>
            </a:r>
          </a:p>
          <a:p>
            <a:r>
              <a:rPr lang="en-US" dirty="0">
                <a:solidFill>
                  <a:schemeClr val="tx1"/>
                </a:solidFill>
              </a:rPr>
              <a:t>	</a:t>
            </a:r>
            <a:r>
              <a:rPr lang="en-US" dirty="0" smtClean="0">
                <a:solidFill>
                  <a:schemeClr val="tx1"/>
                </a:solidFill>
              </a:rPr>
              <a:t>-- They receive:</a:t>
            </a:r>
          </a:p>
          <a:p>
            <a:r>
              <a:rPr lang="en-US" dirty="0">
                <a:solidFill>
                  <a:schemeClr val="tx1"/>
                </a:solidFill>
              </a:rPr>
              <a:t>	</a:t>
            </a:r>
            <a:r>
              <a:rPr lang="en-US" dirty="0" smtClean="0">
                <a:solidFill>
                  <a:schemeClr val="tx1"/>
                </a:solidFill>
              </a:rPr>
              <a:t>-- $1000 when they appoint new Director within first 6 months</a:t>
            </a:r>
          </a:p>
          <a:p>
            <a:r>
              <a:rPr lang="en-US" dirty="0">
                <a:solidFill>
                  <a:schemeClr val="tx1"/>
                </a:solidFill>
              </a:rPr>
              <a:t>	</a:t>
            </a:r>
            <a:r>
              <a:rPr lang="en-US" dirty="0" smtClean="0">
                <a:solidFill>
                  <a:schemeClr val="tx1"/>
                </a:solidFill>
              </a:rPr>
              <a:t>-- $3000  when they appoint 2 1st Generation Directors in first 9 months</a:t>
            </a:r>
          </a:p>
          <a:p>
            <a:r>
              <a:rPr lang="en-US" dirty="0" smtClean="0">
                <a:solidFill>
                  <a:schemeClr val="tx1"/>
                </a:solidFill>
              </a:rPr>
              <a:t>       -- $5000 when they become senior coordinators within  first 12 months</a:t>
            </a:r>
          </a:p>
          <a:p>
            <a:endParaRPr lang="en-US" dirty="0">
              <a:solidFill>
                <a:schemeClr val="tx1"/>
              </a:solidFill>
            </a:endParaRPr>
          </a:p>
          <a:p>
            <a:r>
              <a:rPr lang="en-US" dirty="0" err="1" smtClean="0">
                <a:solidFill>
                  <a:schemeClr val="tx1"/>
                </a:solidFill>
              </a:rPr>
              <a:t>lisa</a:t>
            </a:r>
            <a:endParaRPr lang="en-US" dirty="0" smtClean="0">
              <a:solidFill>
                <a:schemeClr val="tx1"/>
              </a:solidFill>
            </a:endParaRPr>
          </a:p>
        </p:txBody>
      </p:sp>
    </p:spTree>
    <p:extLst>
      <p:ext uri="{BB962C8B-B14F-4D97-AF65-F5344CB8AC3E}">
        <p14:creationId xmlns:p14="http://schemas.microsoft.com/office/powerpoint/2010/main" val="41338075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74416" y="201352"/>
            <a:ext cx="6059550" cy="1764614"/>
          </a:xfrm>
        </p:spPr>
        <p:txBody>
          <a:bodyPr>
            <a:normAutofit/>
          </a:bodyPr>
          <a:lstStyle/>
          <a:p>
            <a:r>
              <a:rPr lang="en-US" sz="3200" dirty="0" smtClean="0"/>
              <a:t>Understanding Why Home Businesses are so Appealing in Today’s Economy</a:t>
            </a:r>
            <a:endParaRPr lang="en-US" sz="3200" dirty="0"/>
          </a:p>
        </p:txBody>
      </p:sp>
      <p:sp>
        <p:nvSpPr>
          <p:cNvPr id="6" name="Content Placeholder 5"/>
          <p:cNvSpPr>
            <a:spLocks noGrp="1"/>
          </p:cNvSpPr>
          <p:nvPr>
            <p:ph idx="1"/>
          </p:nvPr>
        </p:nvSpPr>
        <p:spPr>
          <a:xfrm>
            <a:off x="504366" y="2133404"/>
            <a:ext cx="8229600" cy="4724596"/>
          </a:xfrm>
        </p:spPr>
        <p:txBody>
          <a:bodyPr>
            <a:normAutofit/>
          </a:bodyPr>
          <a:lstStyle/>
          <a:p>
            <a:r>
              <a:rPr lang="en-US" sz="2400" dirty="0"/>
              <a:t>Credit Card </a:t>
            </a:r>
            <a:r>
              <a:rPr lang="en-US" sz="2400" dirty="0" smtClean="0"/>
              <a:t>Debt ( 18% interest, $15,000 average debt owed)</a:t>
            </a:r>
          </a:p>
          <a:p>
            <a:r>
              <a:rPr lang="en-US" sz="2400" dirty="0" smtClean="0"/>
              <a:t>Student Loan Debt ( average $33,000)</a:t>
            </a:r>
          </a:p>
          <a:p>
            <a:r>
              <a:rPr lang="en-US" sz="2400" dirty="0" smtClean="0"/>
              <a:t>Lack of  </a:t>
            </a:r>
            <a:r>
              <a:rPr lang="en-US" sz="2400" dirty="0"/>
              <a:t>Savings</a:t>
            </a:r>
          </a:p>
          <a:p>
            <a:r>
              <a:rPr lang="en-US" sz="2400" dirty="0"/>
              <a:t>Cost of </a:t>
            </a:r>
            <a:r>
              <a:rPr lang="en-US" sz="2400" dirty="0" smtClean="0"/>
              <a:t>College ( $28,000, $51,000 private)</a:t>
            </a:r>
            <a:endParaRPr lang="en-US" sz="2400" dirty="0"/>
          </a:p>
          <a:p>
            <a:r>
              <a:rPr lang="en-US" sz="2400" dirty="0" smtClean="0"/>
              <a:t>Saving for Retirement </a:t>
            </a:r>
            <a:endParaRPr lang="en-US" sz="2400" dirty="0"/>
          </a:p>
          <a:p>
            <a:r>
              <a:rPr lang="en-US" sz="2400" dirty="0" smtClean="0"/>
              <a:t>Dwindling Social Security </a:t>
            </a:r>
          </a:p>
          <a:p>
            <a:r>
              <a:rPr lang="en-US" sz="2400" dirty="0" smtClean="0"/>
              <a:t>Rising </a:t>
            </a:r>
            <a:r>
              <a:rPr lang="en-US" sz="2400" dirty="0"/>
              <a:t>Cost of </a:t>
            </a:r>
            <a:r>
              <a:rPr lang="en-US" sz="2400" dirty="0" smtClean="0"/>
              <a:t>Living</a:t>
            </a:r>
          </a:p>
          <a:p>
            <a:r>
              <a:rPr lang="en-US" sz="2400" dirty="0" smtClean="0"/>
              <a:t>Importance of establishing Emergency Fund					 (to cover 3 to 6 months of expenses )</a:t>
            </a:r>
            <a:endParaRPr lang="en-US" sz="2400" dirty="0"/>
          </a:p>
          <a:p>
            <a:pPr marL="0" indent="0">
              <a:buNone/>
            </a:pPr>
            <a:r>
              <a:rPr lang="en-US" sz="2400" dirty="0" smtClean="0"/>
              <a:t>harper</a:t>
            </a:r>
            <a:endParaRPr lang="en-US" sz="2400" dirty="0"/>
          </a:p>
        </p:txBody>
      </p:sp>
      <p:pic>
        <p:nvPicPr>
          <p:cNvPr id="7" name="Picture 2" descr="http://www.restructuringdebts.com/wp-content/uploads/2013/11/StudentDebt.jpg"/>
          <p:cNvPicPr>
            <a:picLocks noChangeAspect="1" noChangeArrowheads="1"/>
          </p:cNvPicPr>
          <p:nvPr/>
        </p:nvPicPr>
        <p:blipFill>
          <a:blip r:embed="rId2" cstate="print"/>
          <a:srcRect/>
          <a:stretch>
            <a:fillRect/>
          </a:stretch>
        </p:blipFill>
        <p:spPr bwMode="auto">
          <a:xfrm>
            <a:off x="6657178" y="2786042"/>
            <a:ext cx="2182022" cy="2286759"/>
          </a:xfrm>
          <a:prstGeom prst="rect">
            <a:avLst/>
          </a:prstGeom>
          <a:noFill/>
        </p:spPr>
      </p:pic>
      <p:pic>
        <p:nvPicPr>
          <p:cNvPr id="8" name="Picture 4" descr="http://toptenpk.com/wp-content/uploads/2013/01/Switching-From-Credit-Card-To-Debit-Card.jpg"/>
          <p:cNvPicPr>
            <a:picLocks noChangeAspect="1" noChangeArrowheads="1"/>
          </p:cNvPicPr>
          <p:nvPr/>
        </p:nvPicPr>
        <p:blipFill>
          <a:blip r:embed="rId3" cstate="print"/>
          <a:srcRect/>
          <a:stretch>
            <a:fillRect/>
          </a:stretch>
        </p:blipFill>
        <p:spPr bwMode="auto">
          <a:xfrm>
            <a:off x="504366" y="201352"/>
            <a:ext cx="2142526" cy="1427140"/>
          </a:xfrm>
          <a:prstGeom prst="rect">
            <a:avLst/>
          </a:prstGeom>
          <a:noFill/>
        </p:spPr>
      </p:pic>
    </p:spTree>
    <p:extLst>
      <p:ext uri="{BB962C8B-B14F-4D97-AF65-F5344CB8AC3E}">
        <p14:creationId xmlns:p14="http://schemas.microsoft.com/office/powerpoint/2010/main" val="7937459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538731" y="769751"/>
            <a:ext cx="6657179" cy="1622228"/>
          </a:xfrm>
          <a:solidFill>
            <a:schemeClr val="bg1"/>
          </a:solidFill>
        </p:spPr>
        <p:txBody>
          <a:bodyPr/>
          <a:lstStyle/>
          <a:p>
            <a:pPr algn="l"/>
            <a:r>
              <a:rPr lang="en-US" sz="2000" u="sng" dirty="0">
                <a:latin typeface="Calibri" charset="0"/>
                <a:ea typeface="MS PGothic" charset="0"/>
              </a:rPr>
              <a:t>Forbes Magazine Article</a:t>
            </a:r>
            <a:r>
              <a:rPr lang="en-US" sz="2000" dirty="0">
                <a:latin typeface="Calibri" charset="0"/>
                <a:ea typeface="MS PGothic" charset="0"/>
              </a:rPr>
              <a:t/>
            </a:r>
            <a:br>
              <a:rPr lang="en-US" sz="2000" dirty="0">
                <a:latin typeface="Calibri" charset="0"/>
                <a:ea typeface="MS PGothic" charset="0"/>
              </a:rPr>
            </a:br>
            <a:r>
              <a:rPr lang="ja-JP" altLang="en-US" sz="2000" dirty="0">
                <a:latin typeface="Calibri" charset="0"/>
                <a:ea typeface="MS PGothic" charset="0"/>
              </a:rPr>
              <a:t>“</a:t>
            </a:r>
            <a:r>
              <a:rPr lang="en-US" sz="2000" dirty="0">
                <a:latin typeface="Calibri" charset="0"/>
                <a:ea typeface="MS PGothic" charset="0"/>
              </a:rPr>
              <a:t> I believe the concept of starting a business for retirement income will become one of the most significant trends impacting retirement in the 21</a:t>
            </a:r>
            <a:r>
              <a:rPr lang="en-US" sz="2000" baseline="30000" dirty="0">
                <a:latin typeface="Calibri" charset="0"/>
                <a:ea typeface="MS PGothic" charset="0"/>
              </a:rPr>
              <a:t>st</a:t>
            </a:r>
            <a:r>
              <a:rPr lang="en-US" sz="2000" dirty="0">
                <a:latin typeface="Calibri" charset="0"/>
                <a:ea typeface="MS PGothic" charset="0"/>
              </a:rPr>
              <a:t> Century</a:t>
            </a:r>
            <a:r>
              <a:rPr lang="ja-JP" altLang="en-US" sz="2000" dirty="0">
                <a:latin typeface="Calibri" charset="0"/>
                <a:ea typeface="MS PGothic" charset="0"/>
              </a:rPr>
              <a:t>”</a:t>
            </a:r>
            <a:endParaRPr lang="en-US" sz="2000" dirty="0">
              <a:latin typeface="Calibri" charset="0"/>
              <a:ea typeface="MS PGothic" charset="0"/>
            </a:endParaRPr>
          </a:p>
        </p:txBody>
      </p:sp>
      <p:sp>
        <p:nvSpPr>
          <p:cNvPr id="18435" name="Content Placeholder 2"/>
          <p:cNvSpPr>
            <a:spLocks noGrp="1"/>
          </p:cNvSpPr>
          <p:nvPr>
            <p:ph idx="1"/>
          </p:nvPr>
        </p:nvSpPr>
        <p:spPr>
          <a:xfrm>
            <a:off x="265113" y="2451100"/>
            <a:ext cx="8229600" cy="3810000"/>
          </a:xfrm>
          <a:solidFill>
            <a:schemeClr val="bg1"/>
          </a:solidFill>
        </p:spPr>
        <p:txBody>
          <a:bodyPr/>
          <a:lstStyle/>
          <a:p>
            <a:r>
              <a:rPr lang="en-US" sz="2000" dirty="0">
                <a:latin typeface="Calibri" charset="0"/>
                <a:ea typeface="MS PGothic" charset="0"/>
              </a:rPr>
              <a:t>I believe that the entire </a:t>
            </a:r>
            <a:r>
              <a:rPr lang="en-US" sz="2000" dirty="0" smtClean="0">
                <a:latin typeface="Calibri" charset="0"/>
                <a:ea typeface="MS PGothic" charset="0"/>
              </a:rPr>
              <a:t>industry of Network Marketing  </a:t>
            </a:r>
            <a:r>
              <a:rPr lang="en-US" sz="2000" dirty="0">
                <a:latin typeface="Calibri" charset="0"/>
                <a:ea typeface="MS PGothic" charset="0"/>
              </a:rPr>
              <a:t>is poised for explosive growth and can be one of the most significant solutions to America</a:t>
            </a:r>
            <a:r>
              <a:rPr lang="ja-JP" altLang="en-US" sz="2000" dirty="0">
                <a:latin typeface="Calibri" charset="0"/>
                <a:ea typeface="MS PGothic" charset="0"/>
              </a:rPr>
              <a:t>’</a:t>
            </a:r>
            <a:r>
              <a:rPr lang="en-US" sz="2000" dirty="0">
                <a:latin typeface="Calibri" charset="0"/>
                <a:ea typeface="MS PGothic" charset="0"/>
              </a:rPr>
              <a:t>s current retirement savings crisis.    Robert Laura, Retirement Advisor , Forbes Aug </a:t>
            </a:r>
            <a:r>
              <a:rPr lang="en-US" sz="2000" dirty="0" smtClean="0">
                <a:latin typeface="Calibri" charset="0"/>
                <a:ea typeface="MS PGothic" charset="0"/>
              </a:rPr>
              <a:t>2014</a:t>
            </a:r>
          </a:p>
          <a:p>
            <a:pPr marL="0" indent="0">
              <a:buNone/>
            </a:pPr>
            <a:endParaRPr lang="en-US" sz="2000" dirty="0">
              <a:latin typeface="Calibri" charset="0"/>
              <a:ea typeface="MS PGothic" charset="0"/>
            </a:endParaRPr>
          </a:p>
          <a:p>
            <a:r>
              <a:rPr lang="en-US" sz="2000" dirty="0">
                <a:latin typeface="Calibri" charset="0"/>
                <a:ea typeface="MS PGothic" charset="0"/>
              </a:rPr>
              <a:t>AARP estimates that half of all baby boomers (76 million) are interested in starting a business and the makings of a massive trend are in place.</a:t>
            </a:r>
          </a:p>
          <a:p>
            <a:r>
              <a:rPr lang="en-US" sz="2000" dirty="0">
                <a:latin typeface="Calibri" charset="0"/>
                <a:ea typeface="MS PGothic" charset="0"/>
              </a:rPr>
              <a:t>With the average 50 year-old estimated to have less than $50,000 in retirement savings, there is an obvious need to find alternative ways to either save more or generate supplemental income starting now, and continuing throughout retirement				</a:t>
            </a:r>
            <a:r>
              <a:rPr lang="en-US" sz="2000" dirty="0" smtClean="0">
                <a:latin typeface="Calibri" charset="0"/>
                <a:ea typeface="MS PGothic" charset="0"/>
              </a:rPr>
              <a:t>harper</a:t>
            </a:r>
            <a:r>
              <a:rPr lang="en-US" sz="2000" dirty="0">
                <a:latin typeface="Calibri" charset="0"/>
                <a:ea typeface="MS PGothic" charset="0"/>
              </a:rPr>
              <a:t>		</a:t>
            </a:r>
          </a:p>
        </p:txBody>
      </p:sp>
      <p:pic>
        <p:nvPicPr>
          <p:cNvPr id="18436" name="Picture 6" descr="https://encrypted-tbn2.gstatic.com/images?q=tbn:ANd9GcTOqMNunotbrYW7h62vpFWkCvvz0lgRd5FBUXeaBAtR4krunizj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5275" y="275168"/>
            <a:ext cx="1512038" cy="217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65113" y="246531"/>
            <a:ext cx="7354085" cy="523220"/>
          </a:xfrm>
          <a:prstGeom prst="rect">
            <a:avLst/>
          </a:prstGeom>
          <a:noFill/>
          <a:ln>
            <a:solidFill>
              <a:schemeClr val="tx1"/>
            </a:solidFill>
          </a:ln>
        </p:spPr>
        <p:txBody>
          <a:bodyPr wrap="square" rtlCol="0">
            <a:spAutoFit/>
          </a:bodyPr>
          <a:lstStyle/>
          <a:p>
            <a:r>
              <a:rPr lang="en-US" sz="2800" dirty="0" smtClean="0"/>
              <a:t>Network Marketing Ideal for Retirement Income </a:t>
            </a:r>
            <a:endParaRPr lang="en-US" sz="2800" dirty="0"/>
          </a:p>
        </p:txBody>
      </p:sp>
    </p:spTree>
    <p:extLst>
      <p:ext uri="{BB962C8B-B14F-4D97-AF65-F5344CB8AC3E}">
        <p14:creationId xmlns:p14="http://schemas.microsoft.com/office/powerpoint/2010/main" val="14242570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a:xfrm>
            <a:off x="1228724" y="192439"/>
            <a:ext cx="6351993" cy="1244476"/>
          </a:xfrm>
          <a:solidFill>
            <a:schemeClr val="bg1"/>
          </a:solidFill>
          <a:ln w="38100">
            <a:solidFill>
              <a:schemeClr val="accent1">
                <a:lumMod val="75000"/>
              </a:schemeClr>
            </a:solidFill>
          </a:ln>
        </p:spPr>
        <p:txBody>
          <a:bodyPr>
            <a:normAutofit/>
          </a:bodyPr>
          <a:lstStyle/>
          <a:p>
            <a:pPr>
              <a:defRPr/>
            </a:pPr>
            <a:r>
              <a:rPr lang="en-US" sz="2800" dirty="0" smtClean="0">
                <a:cs typeface="ＭＳ Ｐゴシック" charset="0"/>
              </a:rPr>
              <a:t>Increasingly, Workers are Disenchanted with their Current </a:t>
            </a:r>
            <a:r>
              <a:rPr lang="en-US" sz="2800" dirty="0">
                <a:cs typeface="ＭＳ Ｐゴシック" charset="0"/>
              </a:rPr>
              <a:t>C</a:t>
            </a:r>
            <a:r>
              <a:rPr lang="en-US" sz="2800" dirty="0" smtClean="0">
                <a:cs typeface="ＭＳ Ｐゴシック" charset="0"/>
              </a:rPr>
              <a:t>areers.</a:t>
            </a:r>
          </a:p>
        </p:txBody>
      </p:sp>
      <p:sp>
        <p:nvSpPr>
          <p:cNvPr id="19459" name="Content Placeholder 2"/>
          <p:cNvSpPr>
            <a:spLocks noGrp="1"/>
          </p:cNvSpPr>
          <p:nvPr>
            <p:ph idx="1"/>
          </p:nvPr>
        </p:nvSpPr>
        <p:spPr>
          <a:xfrm>
            <a:off x="457200" y="1444174"/>
            <a:ext cx="8229600" cy="4525963"/>
          </a:xfrm>
          <a:solidFill>
            <a:schemeClr val="bg1"/>
          </a:solidFill>
        </p:spPr>
        <p:txBody>
          <a:bodyPr/>
          <a:lstStyle/>
          <a:p>
            <a:r>
              <a:rPr lang="en-US" sz="2400" dirty="0" smtClean="0">
                <a:latin typeface="Calibri" charset="0"/>
                <a:ea typeface="MS PGothic" charset="0"/>
              </a:rPr>
              <a:t>Many people today </a:t>
            </a:r>
            <a:r>
              <a:rPr lang="en-US" sz="2400" dirty="0">
                <a:latin typeface="Calibri" charset="0"/>
                <a:ea typeface="MS PGothic" charset="0"/>
              </a:rPr>
              <a:t>are worn out from years of the corporate grind and don</a:t>
            </a:r>
            <a:r>
              <a:rPr lang="ja-JP" altLang="en-US" sz="2400" dirty="0">
                <a:latin typeface="Calibri" charset="0"/>
                <a:ea typeface="MS PGothic" charset="0"/>
              </a:rPr>
              <a:t>’</a:t>
            </a:r>
            <a:r>
              <a:rPr lang="en-US" sz="2400" dirty="0">
                <a:latin typeface="Calibri" charset="0"/>
                <a:ea typeface="MS PGothic" charset="0"/>
              </a:rPr>
              <a:t>t feel the connection between their job and the people it impacts outside their office walls   </a:t>
            </a:r>
          </a:p>
          <a:p>
            <a:r>
              <a:rPr lang="en-US" sz="2400" dirty="0">
                <a:latin typeface="Calibri" charset="0"/>
                <a:ea typeface="MS PGothic" charset="0"/>
              </a:rPr>
              <a:t>They</a:t>
            </a:r>
            <a:r>
              <a:rPr lang="ja-JP" altLang="en-US" sz="2400" dirty="0">
                <a:latin typeface="Calibri" charset="0"/>
                <a:ea typeface="MS PGothic" charset="0"/>
              </a:rPr>
              <a:t>’</a:t>
            </a:r>
            <a:r>
              <a:rPr lang="en-US" sz="2400" dirty="0">
                <a:latin typeface="Calibri" charset="0"/>
                <a:ea typeface="MS PGothic" charset="0"/>
              </a:rPr>
              <a:t>re shifting their focus from accumulating a giant nest egg to a desire to be part of something bigger and better… to have a positive effect on others… and working in retirement.  	</a:t>
            </a:r>
            <a:r>
              <a:rPr lang="en-US" sz="2000" dirty="0">
                <a:latin typeface="Calibri" charset="0"/>
                <a:ea typeface="MS PGothic" charset="0"/>
              </a:rPr>
              <a:t>			</a:t>
            </a:r>
            <a:r>
              <a:rPr lang="en-US" sz="2000" dirty="0" smtClean="0">
                <a:latin typeface="Calibri" charset="0"/>
                <a:ea typeface="MS PGothic" charset="0"/>
              </a:rPr>
              <a:t>									                             harper</a:t>
            </a:r>
            <a:endParaRPr lang="en-US" sz="2000" dirty="0">
              <a:latin typeface="Calibri" charset="0"/>
              <a:ea typeface="MS PGothic" charset="0"/>
            </a:endParaRPr>
          </a:p>
        </p:txBody>
      </p:sp>
      <p:pic>
        <p:nvPicPr>
          <p:cNvPr id="19460" name="Picture 6" descr="http://sarahmaughan.ca/wp-content/uploads/2014/01/2012_11_do-something-today-that-your-future-self-will-thank-you-for-734277-320-2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013" y="4267566"/>
            <a:ext cx="4081462" cy="226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3674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Content Placeholder 2"/>
          <p:cNvSpPr>
            <a:spLocks noGrp="1"/>
          </p:cNvSpPr>
          <p:nvPr>
            <p:ph idx="1"/>
          </p:nvPr>
        </p:nvSpPr>
        <p:spPr>
          <a:xfrm>
            <a:off x="457200" y="1241575"/>
            <a:ext cx="8229600" cy="3014021"/>
          </a:xfrm>
          <a:solidFill>
            <a:schemeClr val="bg1"/>
          </a:solidFill>
        </p:spPr>
        <p:txBody>
          <a:bodyPr/>
          <a:lstStyle/>
          <a:p>
            <a:r>
              <a:rPr lang="en-US" sz="2000" dirty="0">
                <a:latin typeface="Calibri" charset="0"/>
                <a:ea typeface="MS PGothic" charset="0"/>
              </a:rPr>
              <a:t>Network marketing offers very low barriers into entrepreneurship, often providing training, support, and ample encouragement along the way. </a:t>
            </a:r>
          </a:p>
          <a:p>
            <a:pPr>
              <a:buFont typeface="Arial" charset="0"/>
              <a:buNone/>
            </a:pPr>
            <a:r>
              <a:rPr lang="en-US" sz="2000" dirty="0">
                <a:latin typeface="Calibri" charset="0"/>
                <a:ea typeface="MS PGothic" charset="0"/>
              </a:rPr>
              <a:t>	</a:t>
            </a:r>
            <a:r>
              <a:rPr lang="en-US" sz="2000" dirty="0" smtClean="0">
                <a:latin typeface="Calibri" charset="0"/>
                <a:ea typeface="MS PGothic" charset="0"/>
              </a:rPr>
              <a:t>And for Retirees it provides  </a:t>
            </a:r>
            <a:r>
              <a:rPr lang="en-US" sz="2000" dirty="0">
                <a:latin typeface="Calibri" charset="0"/>
                <a:ea typeface="MS PGothic" charset="0"/>
              </a:rPr>
              <a:t>activities that keep them busy, relevant, in good health, and connected to others,</a:t>
            </a:r>
          </a:p>
          <a:p>
            <a:r>
              <a:rPr lang="en-US" sz="2000" dirty="0">
                <a:latin typeface="Calibri" charset="0"/>
                <a:ea typeface="MS PGothic" charset="0"/>
              </a:rPr>
              <a:t> </a:t>
            </a:r>
            <a:r>
              <a:rPr lang="ja-JP" altLang="en-US" sz="2000" dirty="0">
                <a:latin typeface="Calibri" charset="0"/>
                <a:ea typeface="MS PGothic" charset="0"/>
              </a:rPr>
              <a:t>“</a:t>
            </a:r>
            <a:r>
              <a:rPr lang="en-US" sz="2000" dirty="0">
                <a:latin typeface="Calibri" charset="0"/>
                <a:ea typeface="MS PGothic" charset="0"/>
              </a:rPr>
              <a:t>Many people don</a:t>
            </a:r>
            <a:r>
              <a:rPr lang="ja-JP" altLang="en-US" sz="2000" dirty="0">
                <a:latin typeface="Calibri" charset="0"/>
                <a:ea typeface="MS PGothic" charset="0"/>
              </a:rPr>
              <a:t>’</a:t>
            </a:r>
            <a:r>
              <a:rPr lang="en-US" sz="2000" dirty="0">
                <a:latin typeface="Calibri" charset="0"/>
                <a:ea typeface="MS PGothic" charset="0"/>
              </a:rPr>
              <a:t>t realize that multi-level marketing companies are successful because they help people satisfy a number of important human needs, including </a:t>
            </a:r>
            <a:r>
              <a:rPr lang="en-US" sz="2000" b="1" dirty="0">
                <a:latin typeface="Calibri" charset="0"/>
                <a:ea typeface="MS PGothic" charset="0"/>
              </a:rPr>
              <a:t>feeling significant, having connections, learning something new, and making a difference.		</a:t>
            </a:r>
            <a:r>
              <a:rPr lang="en-US" sz="1800" b="1" dirty="0">
                <a:latin typeface="Calibri" charset="0"/>
                <a:ea typeface="MS PGothic" charset="0"/>
              </a:rPr>
              <a:t>	</a:t>
            </a:r>
            <a:r>
              <a:rPr lang="en-US" sz="1800" dirty="0">
                <a:latin typeface="Calibri" charset="0"/>
                <a:ea typeface="MS PGothic" charset="0"/>
              </a:rPr>
              <a:t>	</a:t>
            </a:r>
            <a:r>
              <a:rPr lang="en-US" sz="1800" dirty="0" smtClean="0">
                <a:latin typeface="Calibri" charset="0"/>
                <a:ea typeface="MS PGothic" charset="0"/>
              </a:rPr>
              <a:t>harper</a:t>
            </a:r>
            <a:r>
              <a:rPr lang="en-US" sz="1800" dirty="0">
                <a:latin typeface="Calibri" charset="0"/>
                <a:ea typeface="MS PGothic" charset="0"/>
              </a:rPr>
              <a:t>	</a:t>
            </a:r>
            <a:r>
              <a:rPr lang="en-US" sz="2000" dirty="0">
                <a:latin typeface="Calibri" charset="0"/>
                <a:ea typeface="MS PGothic" charset="0"/>
              </a:rPr>
              <a:t>				</a:t>
            </a:r>
          </a:p>
        </p:txBody>
      </p:sp>
      <p:pic>
        <p:nvPicPr>
          <p:cNvPr id="20484" name="Picture 5" descr="http://promedic-cb.com/wp-content/uploads/2013/07/Baby_Boomers_with_Thumbs_U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143" y="4255596"/>
            <a:ext cx="3387725" cy="2366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57200" y="500337"/>
            <a:ext cx="8229600" cy="584776"/>
          </a:xfrm>
          <a:prstGeom prst="rect">
            <a:avLst/>
          </a:prstGeom>
          <a:solidFill>
            <a:schemeClr val="bg1"/>
          </a:solidFill>
        </p:spPr>
        <p:txBody>
          <a:bodyPr wrap="square" rtlCol="0">
            <a:spAutoFit/>
          </a:bodyPr>
          <a:lstStyle/>
          <a:p>
            <a:r>
              <a:rPr lang="en-US" sz="3200" dirty="0" smtClean="0"/>
              <a:t>People Want to Make a Contribution to Others</a:t>
            </a:r>
            <a:endParaRPr lang="en-US" sz="3200" dirty="0"/>
          </a:p>
        </p:txBody>
      </p:sp>
    </p:spTree>
    <p:extLst>
      <p:ext uri="{BB962C8B-B14F-4D97-AF65-F5344CB8AC3E}">
        <p14:creationId xmlns:p14="http://schemas.microsoft.com/office/powerpoint/2010/main" val="21618365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038350" y="491070"/>
            <a:ext cx="6565900" cy="1504786"/>
          </a:xfrm>
          <a:solidFill>
            <a:schemeClr val="bg1"/>
          </a:solidFill>
          <a:ln>
            <a:solidFill>
              <a:schemeClr val="accent4">
                <a:lumMod val="75000"/>
              </a:schemeClr>
            </a:solidFill>
          </a:ln>
        </p:spPr>
        <p:txBody>
          <a:bodyPr>
            <a:normAutofit fontScale="90000"/>
          </a:bodyPr>
          <a:lstStyle/>
          <a:p>
            <a:pPr>
              <a:defRPr/>
            </a:pPr>
            <a:r>
              <a:rPr lang="en-US" sz="2400" b="1" dirty="0" smtClean="0">
                <a:cs typeface="ＭＳ Ｐゴシック" charset="0"/>
              </a:rPr>
              <a:t> Network Marketing Offers Special Benefits to Women</a:t>
            </a:r>
            <a:br>
              <a:rPr lang="en-US" sz="2400" b="1" dirty="0" smtClean="0">
                <a:cs typeface="ＭＳ Ｐゴシック" charset="0"/>
              </a:rPr>
            </a:br>
            <a:r>
              <a:rPr lang="en-US" sz="2400" b="1" dirty="0" smtClean="0">
                <a:cs typeface="ＭＳ Ｐゴシック" charset="0"/>
              </a:rPr>
              <a:t> .. Beginning With</a:t>
            </a:r>
            <a:br>
              <a:rPr lang="en-US" sz="2400" b="1" dirty="0" smtClean="0">
                <a:cs typeface="ＭＳ Ｐゴシック" charset="0"/>
              </a:rPr>
            </a:br>
            <a:r>
              <a:rPr lang="en-US" sz="2400" b="1" dirty="0" smtClean="0">
                <a:cs typeface="ＭＳ Ｐゴシック" charset="0"/>
              </a:rPr>
              <a:t> Wealth-Building is a Necessity for Women Today</a:t>
            </a:r>
            <a:endParaRPr lang="en-US" sz="2400" dirty="0" smtClean="0">
              <a:cs typeface="ＭＳ Ｐゴシック" charset="0"/>
            </a:endParaRPr>
          </a:p>
        </p:txBody>
      </p:sp>
      <p:sp>
        <p:nvSpPr>
          <p:cNvPr id="21507" name="Content Placeholder 2"/>
          <p:cNvSpPr>
            <a:spLocks noGrp="1"/>
          </p:cNvSpPr>
          <p:nvPr>
            <p:ph idx="1"/>
          </p:nvPr>
        </p:nvSpPr>
        <p:spPr>
          <a:xfrm>
            <a:off x="1879600" y="1995856"/>
            <a:ext cx="7004050" cy="4566271"/>
          </a:xfrm>
          <a:solidFill>
            <a:schemeClr val="bg1"/>
          </a:solidFill>
        </p:spPr>
        <p:txBody>
          <a:bodyPr/>
          <a:lstStyle/>
          <a:p>
            <a:r>
              <a:rPr lang="en-US" sz="2000" dirty="0">
                <a:latin typeface="Calibri" charset="0"/>
                <a:ea typeface="MS PGothic" charset="0"/>
              </a:rPr>
              <a:t>Statistics prove how much times have changed for women and point out that our need for real-life financial education is no longer a luxury; it</a:t>
            </a:r>
            <a:r>
              <a:rPr lang="ja-JP" altLang="en-US" sz="2000" dirty="0">
                <a:latin typeface="Calibri" charset="0"/>
                <a:ea typeface="MS PGothic" charset="0"/>
              </a:rPr>
              <a:t>’</a:t>
            </a:r>
            <a:r>
              <a:rPr lang="en-US" sz="2000" dirty="0">
                <a:latin typeface="Calibri" charset="0"/>
                <a:ea typeface="MS PGothic" charset="0"/>
              </a:rPr>
              <a:t>s a necessity. </a:t>
            </a:r>
          </a:p>
          <a:p>
            <a:r>
              <a:rPr lang="en-US" sz="2000" dirty="0">
                <a:latin typeface="Calibri" charset="0"/>
                <a:ea typeface="MS PGothic" charset="0"/>
              </a:rPr>
              <a:t> </a:t>
            </a:r>
            <a:r>
              <a:rPr lang="en-US" sz="2000" i="1" dirty="0">
                <a:latin typeface="Calibri" charset="0"/>
                <a:ea typeface="MS PGothic" charset="0"/>
              </a:rPr>
              <a:t>Depending on someone else for your financial future is like rolling the dice.</a:t>
            </a:r>
            <a:r>
              <a:rPr lang="en-US" sz="2000" dirty="0">
                <a:latin typeface="Calibri" charset="0"/>
                <a:ea typeface="MS PGothic" charset="0"/>
              </a:rPr>
              <a:t> The reward may be there in the end, but the risk is steep.</a:t>
            </a:r>
          </a:p>
          <a:p>
            <a:r>
              <a:rPr lang="en-US" sz="2000" dirty="0">
                <a:latin typeface="Calibri" charset="0"/>
                <a:ea typeface="MS PGothic" charset="0"/>
              </a:rPr>
              <a:t>Glass ceilings and limits to income are what so many women have been fighting against for ages.  Both disappear in the world of network marketing.  And then two of the greatest gifts of all—a higher sense of self-worth and time to spend exactly as you want—can be yours.</a:t>
            </a:r>
          </a:p>
          <a:p>
            <a:pPr>
              <a:buFont typeface="Arial" charset="0"/>
              <a:buNone/>
            </a:pPr>
            <a:r>
              <a:rPr lang="en-US" sz="2000" dirty="0">
                <a:latin typeface="Calibri" charset="0"/>
                <a:ea typeface="MS PGothic" charset="0"/>
              </a:rPr>
              <a:t>Kim </a:t>
            </a:r>
            <a:r>
              <a:rPr lang="en-US" sz="2000" dirty="0" err="1">
                <a:latin typeface="Calibri" charset="0"/>
                <a:ea typeface="MS PGothic" charset="0"/>
              </a:rPr>
              <a:t>Kiyosaki</a:t>
            </a:r>
            <a:r>
              <a:rPr lang="en-US" sz="2000" dirty="0">
                <a:latin typeface="Calibri" charset="0"/>
                <a:ea typeface="MS PGothic" charset="0"/>
              </a:rPr>
              <a:t>      Business of the 21</a:t>
            </a:r>
            <a:r>
              <a:rPr lang="en-US" sz="2000" baseline="30000" dirty="0">
                <a:latin typeface="Calibri" charset="0"/>
                <a:ea typeface="MS PGothic" charset="0"/>
              </a:rPr>
              <a:t>st</a:t>
            </a:r>
            <a:r>
              <a:rPr lang="en-US" sz="2000" dirty="0">
                <a:latin typeface="Calibri" charset="0"/>
                <a:ea typeface="MS PGothic" charset="0"/>
              </a:rPr>
              <a:t> Century    Robert </a:t>
            </a:r>
            <a:r>
              <a:rPr lang="en-US" sz="2000" dirty="0" err="1">
                <a:latin typeface="Calibri" charset="0"/>
                <a:ea typeface="MS PGothic" charset="0"/>
              </a:rPr>
              <a:t>Kiyosaki</a:t>
            </a:r>
            <a:r>
              <a:rPr lang="en-US" sz="2000" dirty="0">
                <a:latin typeface="Calibri" charset="0"/>
                <a:ea typeface="MS PGothic" charset="0"/>
              </a:rPr>
              <a:t> </a:t>
            </a:r>
            <a:r>
              <a:rPr lang="en-US" sz="2000" u="sng" dirty="0">
                <a:latin typeface="Calibri" charset="0"/>
                <a:ea typeface="MS PGothic" charset="0"/>
                <a:hlinkClick r:id="rId2"/>
              </a:rPr>
              <a:t>www.networkingtimes.com</a:t>
            </a:r>
            <a:r>
              <a:rPr lang="en-US" sz="2000" dirty="0">
                <a:latin typeface="Calibri" charset="0"/>
                <a:ea typeface="MS PGothic" charset="0"/>
              </a:rPr>
              <a:t>		</a:t>
            </a:r>
            <a:r>
              <a:rPr lang="en-US" sz="1600" dirty="0">
                <a:latin typeface="Calibri" charset="0"/>
                <a:ea typeface="MS PGothic" charset="0"/>
              </a:rPr>
              <a:t>				</a:t>
            </a:r>
            <a:r>
              <a:rPr lang="en-US" sz="1600" dirty="0" err="1">
                <a:latin typeface="Calibri" charset="0"/>
                <a:ea typeface="MS PGothic" charset="0"/>
              </a:rPr>
              <a:t>lisa</a:t>
            </a:r>
            <a:endParaRPr lang="en-US" sz="1600" u="sng" dirty="0">
              <a:latin typeface="Calibri" charset="0"/>
              <a:ea typeface="MS PGothic" charset="0"/>
            </a:endParaRPr>
          </a:p>
        </p:txBody>
      </p:sp>
      <p:pic>
        <p:nvPicPr>
          <p:cNvPr id="21508" name="Picture 6" descr="http://ecx.images-amazon.com/images/I/51jeoQzAHQL._SY344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8" y="491070"/>
            <a:ext cx="1620837" cy="330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37471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itle 1"/>
          <p:cNvSpPr>
            <a:spLocks noGrp="1"/>
          </p:cNvSpPr>
          <p:nvPr>
            <p:ph type="title"/>
          </p:nvPr>
        </p:nvSpPr>
        <p:spPr>
          <a:xfrm>
            <a:off x="457200" y="275166"/>
            <a:ext cx="8229600" cy="855137"/>
          </a:xfrm>
          <a:solidFill>
            <a:schemeClr val="bg1"/>
          </a:solidFill>
          <a:ln>
            <a:solidFill>
              <a:schemeClr val="accent5">
                <a:lumMod val="75000"/>
              </a:schemeClr>
            </a:solidFill>
          </a:ln>
        </p:spPr>
        <p:txBody>
          <a:bodyPr>
            <a:normAutofit/>
          </a:bodyPr>
          <a:lstStyle/>
          <a:p>
            <a:r>
              <a:rPr lang="en-US" sz="2800" dirty="0" smtClean="0">
                <a:latin typeface="Calibri" charset="0"/>
                <a:ea typeface="MS PGothic" charset="0"/>
              </a:rPr>
              <a:t> </a:t>
            </a:r>
            <a:r>
              <a:rPr lang="en-US" sz="3200" dirty="0">
                <a:latin typeface="Calibri" charset="0"/>
                <a:ea typeface="MS PGothic" charset="0"/>
              </a:rPr>
              <a:t>S</a:t>
            </a:r>
            <a:r>
              <a:rPr lang="en-US" sz="3200" dirty="0" smtClean="0">
                <a:latin typeface="Calibri" charset="0"/>
                <a:ea typeface="MS PGothic" charset="0"/>
              </a:rPr>
              <a:t>tatistics </a:t>
            </a:r>
            <a:r>
              <a:rPr lang="en-US" sz="3200" dirty="0">
                <a:latin typeface="Calibri" charset="0"/>
                <a:ea typeface="MS PGothic" charset="0"/>
              </a:rPr>
              <a:t>about women and money are startling</a:t>
            </a:r>
            <a:r>
              <a:rPr lang="en-US" sz="2800" dirty="0">
                <a:latin typeface="Calibri" charset="0"/>
                <a:ea typeface="MS PGothic" charset="0"/>
              </a:rPr>
              <a:t>. </a:t>
            </a:r>
          </a:p>
        </p:txBody>
      </p:sp>
      <p:sp>
        <p:nvSpPr>
          <p:cNvPr id="22532" name="Content Placeholder 2"/>
          <p:cNvSpPr>
            <a:spLocks noGrp="1"/>
          </p:cNvSpPr>
          <p:nvPr>
            <p:ph idx="1"/>
          </p:nvPr>
        </p:nvSpPr>
        <p:spPr>
          <a:xfrm>
            <a:off x="457200" y="1341986"/>
            <a:ext cx="8229600" cy="5287433"/>
          </a:xfrm>
          <a:solidFill>
            <a:schemeClr val="bg1"/>
          </a:solidFill>
        </p:spPr>
        <p:txBody>
          <a:bodyPr>
            <a:normAutofit/>
          </a:bodyPr>
          <a:lstStyle/>
          <a:p>
            <a:r>
              <a:rPr lang="en-US" sz="2000" dirty="0">
                <a:latin typeface="Calibri" charset="0"/>
                <a:ea typeface="MS PGothic" charset="0"/>
              </a:rPr>
              <a:t>47% of women over the age of 50 are single;  they are financially responsible for themselves.								</a:t>
            </a:r>
            <a:r>
              <a:rPr lang="en-US" sz="2000" dirty="0" smtClean="0">
                <a:latin typeface="Calibri" charset="0"/>
                <a:ea typeface="MS PGothic" charset="0"/>
              </a:rPr>
              <a:t>			</a:t>
            </a:r>
            <a:r>
              <a:rPr lang="en-US" sz="2000" b="1" dirty="0" smtClean="0">
                <a:latin typeface="Calibri" charset="0"/>
                <a:ea typeface="MS PGothic" charset="0"/>
              </a:rPr>
              <a:t>Women</a:t>
            </a:r>
            <a:r>
              <a:rPr lang="ja-JP" altLang="en-US" sz="2000" b="1" dirty="0" smtClean="0">
                <a:latin typeface="Calibri" charset="0"/>
                <a:ea typeface="MS PGothic" charset="0"/>
              </a:rPr>
              <a:t>’</a:t>
            </a:r>
            <a:r>
              <a:rPr lang="en-US" sz="2000" b="1" dirty="0" smtClean="0">
                <a:latin typeface="Calibri" charset="0"/>
                <a:ea typeface="MS PGothic" charset="0"/>
              </a:rPr>
              <a:t>s </a:t>
            </a:r>
            <a:r>
              <a:rPr lang="en-US" sz="2000" b="1" dirty="0">
                <a:latin typeface="Calibri" charset="0"/>
                <a:ea typeface="MS PGothic" charset="0"/>
              </a:rPr>
              <a:t>retirement income is less </a:t>
            </a:r>
            <a:r>
              <a:rPr lang="en-US" sz="2000" dirty="0">
                <a:latin typeface="Calibri" charset="0"/>
                <a:ea typeface="MS PGothic" charset="0"/>
              </a:rPr>
              <a:t>than that of men because as the primary caretaker for the home, a woman is away from the work force an average of 15 years, as compared to 1.6 years for men.  Add this fact to the lower salaries women still receive, and you have </a:t>
            </a:r>
            <a:r>
              <a:rPr lang="en-US" sz="2000" b="1" dirty="0">
                <a:latin typeface="Calibri" charset="0"/>
                <a:ea typeface="MS PGothic" charset="0"/>
              </a:rPr>
              <a:t>retirement benefits that are only about one-quarter those of men</a:t>
            </a:r>
            <a:r>
              <a:rPr lang="en-US" sz="2000" dirty="0">
                <a:latin typeface="Calibri" charset="0"/>
                <a:ea typeface="MS PGothic" charset="0"/>
              </a:rPr>
              <a:t>.  (National Center for Women and Retirement Research—NCWRR)</a:t>
            </a:r>
          </a:p>
          <a:p>
            <a:r>
              <a:rPr lang="en-US" sz="2000" dirty="0">
                <a:latin typeface="Calibri" charset="0"/>
                <a:ea typeface="MS PGothic" charset="0"/>
              </a:rPr>
              <a:t>Women are expected to </a:t>
            </a:r>
            <a:r>
              <a:rPr lang="en-US" sz="2000" b="1" dirty="0">
                <a:latin typeface="Calibri" charset="0"/>
                <a:ea typeface="MS PGothic" charset="0"/>
              </a:rPr>
              <a:t>live an average of 7 to 10 years longer than men</a:t>
            </a:r>
            <a:r>
              <a:rPr lang="en-US" sz="2000" dirty="0">
                <a:latin typeface="Calibri" charset="0"/>
                <a:ea typeface="MS PGothic" charset="0"/>
              </a:rPr>
              <a:t>, which means they must provide for those extra years.  However, married women who are baby boomers can expect to outlive their husbands by 15 to 20 years, on average.</a:t>
            </a:r>
          </a:p>
          <a:p>
            <a:r>
              <a:rPr lang="en-US" sz="2000" dirty="0">
                <a:latin typeface="Calibri" charset="0"/>
                <a:ea typeface="MS PGothic" charset="0"/>
              </a:rPr>
              <a:t>Of the elderly living in poverty, 3 out of 4 are women.  (Morningstar Fund Investor)</a:t>
            </a:r>
          </a:p>
          <a:p>
            <a:r>
              <a:rPr lang="en-US" sz="2000" b="1" dirty="0">
                <a:latin typeface="Calibri" charset="0"/>
                <a:ea typeface="MS PGothic" charset="0"/>
              </a:rPr>
              <a:t>Approximately 7 out of 10 women will at some time live in poverty</a:t>
            </a:r>
            <a:r>
              <a:rPr lang="en-US" sz="2000" dirty="0">
                <a:latin typeface="Calibri" charset="0"/>
                <a:ea typeface="MS PGothic" charset="0"/>
              </a:rPr>
              <a:t>.   Kim </a:t>
            </a:r>
            <a:r>
              <a:rPr lang="en-US" sz="2000" dirty="0" err="1" smtClean="0">
                <a:latin typeface="Calibri" charset="0"/>
                <a:ea typeface="MS PGothic" charset="0"/>
              </a:rPr>
              <a:t>Kiyosaki</a:t>
            </a:r>
            <a:r>
              <a:rPr lang="en-US" sz="2000" dirty="0" smtClean="0">
                <a:latin typeface="Calibri" charset="0"/>
                <a:ea typeface="MS PGothic" charset="0"/>
              </a:rPr>
              <a:t>                 </a:t>
            </a:r>
            <a:r>
              <a:rPr lang="en-US" sz="2000" dirty="0" err="1" smtClean="0">
                <a:latin typeface="Calibri" charset="0"/>
                <a:ea typeface="MS PGothic" charset="0"/>
              </a:rPr>
              <a:t>lisa</a:t>
            </a:r>
            <a:endParaRPr lang="en-US" sz="2000" dirty="0">
              <a:latin typeface="Calibri" charset="0"/>
              <a:ea typeface="MS PGothic" charset="0"/>
            </a:endParaRPr>
          </a:p>
          <a:p>
            <a:endParaRPr lang="en-US" sz="2000" dirty="0">
              <a:latin typeface="Calibri" charset="0"/>
              <a:ea typeface="MS PGothic" charset="0"/>
            </a:endParaRPr>
          </a:p>
          <a:p>
            <a:endParaRPr lang="en-US" sz="2000" dirty="0">
              <a:latin typeface="Calibri" charset="0"/>
              <a:ea typeface="MS PGothic" charset="0"/>
            </a:endParaRPr>
          </a:p>
        </p:txBody>
      </p:sp>
    </p:spTree>
    <p:extLst>
      <p:ext uri="{BB962C8B-B14F-4D97-AF65-F5344CB8AC3E}">
        <p14:creationId xmlns:p14="http://schemas.microsoft.com/office/powerpoint/2010/main" val="2099132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31141" y="2535499"/>
            <a:ext cx="6841725" cy="3888956"/>
          </a:xfrm>
        </p:spPr>
        <p:txBody>
          <a:bodyPr>
            <a:normAutofit/>
          </a:bodyPr>
          <a:lstStyle/>
          <a:p>
            <a:pPr marL="0" indent="0">
              <a:buNone/>
            </a:pPr>
            <a:r>
              <a:rPr lang="en-US" sz="2400" u="sng" dirty="0"/>
              <a:t>Your Healthiest School Year Ever!</a:t>
            </a:r>
            <a:r>
              <a:rPr lang="en-US" sz="2400" dirty="0"/>
              <a:t/>
            </a:r>
            <a:br>
              <a:rPr lang="en-US" sz="2400" dirty="0"/>
            </a:br>
            <a:endParaRPr lang="en-US" sz="2400" dirty="0" smtClean="0"/>
          </a:p>
          <a:p>
            <a:pPr marL="0" indent="0">
              <a:buNone/>
            </a:pPr>
            <a:r>
              <a:rPr lang="en-US" dirty="0" smtClean="0"/>
              <a:t>"</a:t>
            </a:r>
            <a:r>
              <a:rPr lang="en-US" dirty="0"/>
              <a:t>Everyone knows back to school means back to germs! </a:t>
            </a:r>
            <a:endParaRPr lang="en-US" dirty="0" smtClean="0"/>
          </a:p>
          <a:p>
            <a:pPr marL="0" indent="0">
              <a:buNone/>
            </a:pPr>
            <a:r>
              <a:rPr lang="en-US" dirty="0" smtClean="0"/>
              <a:t>But </a:t>
            </a:r>
            <a:r>
              <a:rPr lang="en-US" dirty="0"/>
              <a:t>you and your kids absolutely DO NOT have to miss out on the fun that school and fall can bring while fighting off runny nose, after stomach virus, after nagging cough</a:t>
            </a:r>
            <a:r>
              <a:rPr lang="en-US" dirty="0" smtClean="0"/>
              <a:t>!</a:t>
            </a:r>
          </a:p>
          <a:p>
            <a:pPr marL="0" indent="0">
              <a:buNone/>
            </a:pPr>
            <a:r>
              <a:rPr lang="en-US" dirty="0" smtClean="0"/>
              <a:t> </a:t>
            </a:r>
            <a:r>
              <a:rPr lang="en-US" dirty="0"/>
              <a:t>Join us to learn how to keep you and your family healthy and happy this school year! </a:t>
            </a:r>
            <a:endParaRPr lang="en-US" dirty="0" smtClean="0"/>
          </a:p>
          <a:p>
            <a:pPr marL="0" indent="0">
              <a:buNone/>
            </a:pPr>
            <a:r>
              <a:rPr lang="en-US" dirty="0" smtClean="0"/>
              <a:t>BONUS</a:t>
            </a:r>
            <a:r>
              <a:rPr lang="en-US" dirty="0"/>
              <a:t>: Are you a TEACHER!? Sick of getting every snotty nose those kids bring your way! This is for you too!"</a:t>
            </a:r>
          </a:p>
        </p:txBody>
      </p:sp>
      <p:sp>
        <p:nvSpPr>
          <p:cNvPr id="3" name="Title 2"/>
          <p:cNvSpPr>
            <a:spLocks noGrp="1"/>
          </p:cNvSpPr>
          <p:nvPr>
            <p:ph type="title"/>
          </p:nvPr>
        </p:nvSpPr>
        <p:spPr>
          <a:xfrm>
            <a:off x="4444532" y="307901"/>
            <a:ext cx="4464732" cy="2238112"/>
          </a:xfrm>
          <a:ln>
            <a:solidFill>
              <a:schemeClr val="accent5">
                <a:lumMod val="75000"/>
              </a:schemeClr>
            </a:solidFill>
          </a:ln>
        </p:spPr>
        <p:txBody>
          <a:bodyPr>
            <a:normAutofit/>
          </a:bodyPr>
          <a:lstStyle/>
          <a:p>
            <a:r>
              <a:rPr lang="en-US" sz="2800" dirty="0" smtClean="0"/>
              <a:t>Let’s Help Our Kids Have …</a:t>
            </a:r>
            <a:br>
              <a:rPr lang="en-US" sz="2800" dirty="0" smtClean="0"/>
            </a:br>
            <a:r>
              <a:rPr lang="en-US" sz="3200" dirty="0" smtClean="0"/>
              <a:t>Their Healthiest School Year Ever</a:t>
            </a:r>
            <a:endParaRPr lang="en-US" sz="3200" dirty="0"/>
          </a:p>
        </p:txBody>
      </p:sp>
      <p:pic>
        <p:nvPicPr>
          <p:cNvPr id="4" name="Picture 3"/>
          <p:cNvPicPr>
            <a:picLocks noChangeAspect="1"/>
          </p:cNvPicPr>
          <p:nvPr/>
        </p:nvPicPr>
        <p:blipFill>
          <a:blip r:embed="rId2"/>
          <a:stretch>
            <a:fillRect/>
          </a:stretch>
        </p:blipFill>
        <p:spPr>
          <a:xfrm>
            <a:off x="7881763" y="4830188"/>
            <a:ext cx="1027515" cy="1635720"/>
          </a:xfrm>
          <a:prstGeom prst="rect">
            <a:avLst/>
          </a:prstGeom>
        </p:spPr>
      </p:pic>
      <p:pic>
        <p:nvPicPr>
          <p:cNvPr id="5" name="Picture 4"/>
          <p:cNvPicPr>
            <a:picLocks noChangeAspect="1"/>
          </p:cNvPicPr>
          <p:nvPr/>
        </p:nvPicPr>
        <p:blipFill>
          <a:blip r:embed="rId3"/>
          <a:stretch>
            <a:fillRect/>
          </a:stretch>
        </p:blipFill>
        <p:spPr>
          <a:xfrm>
            <a:off x="218458" y="457755"/>
            <a:ext cx="3898988" cy="2079460"/>
          </a:xfrm>
          <a:prstGeom prst="rect">
            <a:avLst/>
          </a:prstGeom>
        </p:spPr>
      </p:pic>
      <p:sp>
        <p:nvSpPr>
          <p:cNvPr id="6" name="TextBox 5"/>
          <p:cNvSpPr txBox="1"/>
          <p:nvPr/>
        </p:nvSpPr>
        <p:spPr>
          <a:xfrm>
            <a:off x="7715401" y="3999199"/>
            <a:ext cx="1193864" cy="830997"/>
          </a:xfrm>
          <a:prstGeom prst="rect">
            <a:avLst/>
          </a:prstGeom>
          <a:noFill/>
        </p:spPr>
        <p:txBody>
          <a:bodyPr wrap="square" rtlCol="0">
            <a:spAutoFit/>
          </a:bodyPr>
          <a:lstStyle/>
          <a:p>
            <a:r>
              <a:rPr lang="en-US" sz="2400" dirty="0" smtClean="0"/>
              <a:t>Caitlin</a:t>
            </a:r>
          </a:p>
          <a:p>
            <a:r>
              <a:rPr lang="en-US" sz="2400" dirty="0" smtClean="0"/>
              <a:t>Burnett</a:t>
            </a:r>
            <a:endParaRPr lang="en-US" sz="2400" dirty="0"/>
          </a:p>
        </p:txBody>
      </p:sp>
    </p:spTree>
    <p:extLst>
      <p:ext uri="{BB962C8B-B14F-4D97-AF65-F5344CB8AC3E}">
        <p14:creationId xmlns:p14="http://schemas.microsoft.com/office/powerpoint/2010/main" val="18811623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53850" r="-53850"/>
          <a:stretch>
            <a:fillRect/>
          </a:stretch>
        </p:blipFill>
        <p:spPr>
          <a:xfrm>
            <a:off x="-222379" y="615801"/>
            <a:ext cx="9269147" cy="5946326"/>
          </a:xfrm>
        </p:spPr>
      </p:pic>
    </p:spTree>
    <p:extLst>
      <p:ext uri="{BB962C8B-B14F-4D97-AF65-F5344CB8AC3E}">
        <p14:creationId xmlns:p14="http://schemas.microsoft.com/office/powerpoint/2010/main" val="41922783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5170"/>
            <a:ext cx="3479800" cy="639233"/>
          </a:xfrm>
          <a:ln w="38100">
            <a:solidFill>
              <a:schemeClr val="tx2">
                <a:lumMod val="60000"/>
                <a:lumOff val="40000"/>
              </a:schemeClr>
            </a:solidFill>
          </a:ln>
        </p:spPr>
        <p:txBody>
          <a:bodyPr/>
          <a:lstStyle/>
          <a:p>
            <a:r>
              <a:rPr lang="en-US" sz="2400" b="1">
                <a:latin typeface="Calibri" charset="0"/>
                <a:ea typeface="MS PGothic" charset="0"/>
              </a:rPr>
              <a:t>No Glass Ceiling</a:t>
            </a:r>
            <a:endParaRPr lang="en-US" sz="2400">
              <a:latin typeface="Calibri" charset="0"/>
              <a:ea typeface="MS PGothic" charset="0"/>
            </a:endParaRPr>
          </a:p>
        </p:txBody>
      </p:sp>
      <p:sp>
        <p:nvSpPr>
          <p:cNvPr id="23555" name="Content Placeholder 2"/>
          <p:cNvSpPr>
            <a:spLocks noGrp="1"/>
          </p:cNvSpPr>
          <p:nvPr>
            <p:ph idx="1"/>
          </p:nvPr>
        </p:nvSpPr>
        <p:spPr>
          <a:xfrm>
            <a:off x="457200" y="914400"/>
            <a:ext cx="6642100" cy="1778000"/>
          </a:xfrm>
        </p:spPr>
        <p:txBody>
          <a:bodyPr/>
          <a:lstStyle/>
          <a:p>
            <a:pPr>
              <a:buFont typeface="Arial" charset="0"/>
              <a:buNone/>
            </a:pPr>
            <a:r>
              <a:rPr lang="en-US" sz="1800">
                <a:latin typeface="Calibri" charset="0"/>
                <a:ea typeface="MS PGothic" charset="0"/>
              </a:rPr>
              <a:t>Yes, it</a:t>
            </a:r>
            <a:r>
              <a:rPr lang="ja-JP" altLang="en-US" sz="1800">
                <a:latin typeface="Calibri" charset="0"/>
                <a:ea typeface="MS PGothic" charset="0"/>
              </a:rPr>
              <a:t>’</a:t>
            </a:r>
            <a:r>
              <a:rPr lang="en-US" sz="1800">
                <a:latin typeface="Calibri" charset="0"/>
                <a:ea typeface="MS PGothic" charset="0"/>
              </a:rPr>
              <a:t>s true, even today:  Because of our gender, women can move only so far up the corporate ladder.  And for women 50 or older, trying to re-enter the world of corporate employment.. Very difficult.</a:t>
            </a:r>
          </a:p>
          <a:p>
            <a:pPr>
              <a:buFont typeface="Arial" charset="0"/>
              <a:buNone/>
            </a:pPr>
            <a:r>
              <a:rPr lang="en-US" sz="1800">
                <a:latin typeface="Calibri" charset="0"/>
                <a:ea typeface="MS PGothic" charset="0"/>
              </a:rPr>
              <a:t>  </a:t>
            </a:r>
          </a:p>
        </p:txBody>
      </p:sp>
      <p:sp>
        <p:nvSpPr>
          <p:cNvPr id="23556" name="Rectangle 3"/>
          <p:cNvSpPr>
            <a:spLocks noChangeArrowheads="1"/>
          </p:cNvSpPr>
          <p:nvPr/>
        </p:nvSpPr>
        <p:spPr bwMode="auto">
          <a:xfrm>
            <a:off x="457200" y="3429002"/>
            <a:ext cx="84074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Because of the glass ceiling and the still-present wage inequality between men and women in the job market, a woman is often limited in the amount of income she can make. </a:t>
            </a:r>
          </a:p>
          <a:p>
            <a:r>
              <a:rPr lang="en-US"/>
              <a:t> Studies show  women with same education and experience as male counterparts earn about 74 cents for every dollar their male peers earn.</a:t>
            </a:r>
          </a:p>
          <a:p>
            <a:r>
              <a:rPr lang="en-US"/>
              <a:t>Regardless of gender, in network marketing, the size of the income stream you can generate by building your network is without limit.			lisa</a:t>
            </a:r>
          </a:p>
        </p:txBody>
      </p:sp>
      <p:sp>
        <p:nvSpPr>
          <p:cNvPr id="23557" name="Rectangle 4"/>
          <p:cNvSpPr>
            <a:spLocks noChangeArrowheads="1"/>
          </p:cNvSpPr>
          <p:nvPr/>
        </p:nvSpPr>
        <p:spPr bwMode="auto">
          <a:xfrm>
            <a:off x="812800" y="2692404"/>
            <a:ext cx="2908300" cy="461665"/>
          </a:xfrm>
          <a:prstGeom prst="rect">
            <a:avLst/>
          </a:prstGeom>
          <a:noFill/>
          <a:ln w="38100">
            <a:solidFill>
              <a:schemeClr val="tx2">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400" b="1"/>
              <a:t>No Limits on Income</a:t>
            </a:r>
            <a:endParaRPr lang="en-US" sz="2400"/>
          </a:p>
        </p:txBody>
      </p:sp>
      <p:pic>
        <p:nvPicPr>
          <p:cNvPr id="23558" name="Picture 5" descr="https://theglobalforum.files.wordpress.com/2012/09/glass_ceil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2600" y="4"/>
            <a:ext cx="2311400" cy="325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5349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75170"/>
            <a:ext cx="3632200" cy="605367"/>
          </a:xfrm>
          <a:solidFill>
            <a:schemeClr val="bg1"/>
          </a:solidFill>
          <a:ln>
            <a:solidFill>
              <a:srgbClr val="FF0000"/>
            </a:solidFill>
            <a:miter lim="800000"/>
            <a:headEnd/>
            <a:tailEnd/>
          </a:ln>
        </p:spPr>
        <p:txBody>
          <a:bodyPr/>
          <a:lstStyle/>
          <a:p>
            <a:r>
              <a:rPr lang="en-US" sz="2400" b="1">
                <a:latin typeface="Calibri" charset="0"/>
                <a:ea typeface="MS PGothic" charset="0"/>
              </a:rPr>
              <a:t>Increased Self-Esteem</a:t>
            </a:r>
            <a:endParaRPr lang="en-US" sz="2400">
              <a:latin typeface="Calibri" charset="0"/>
              <a:ea typeface="MS PGothic" charset="0"/>
            </a:endParaRPr>
          </a:p>
        </p:txBody>
      </p:sp>
      <p:sp>
        <p:nvSpPr>
          <p:cNvPr id="24579" name="Content Placeholder 2"/>
          <p:cNvSpPr>
            <a:spLocks noGrp="1"/>
          </p:cNvSpPr>
          <p:nvPr>
            <p:ph idx="1"/>
          </p:nvPr>
        </p:nvSpPr>
        <p:spPr>
          <a:xfrm>
            <a:off x="457200" y="1083733"/>
            <a:ext cx="8229600" cy="2345267"/>
          </a:xfrm>
          <a:solidFill>
            <a:schemeClr val="bg1"/>
          </a:solidFill>
        </p:spPr>
        <p:txBody>
          <a:bodyPr>
            <a:normAutofit/>
          </a:bodyPr>
          <a:lstStyle/>
          <a:p>
            <a:r>
              <a:rPr lang="en-US" sz="2000" dirty="0">
                <a:latin typeface="Calibri" charset="0"/>
                <a:ea typeface="MS PGothic" charset="0"/>
              </a:rPr>
              <a:t>One of strongest reasons women become involved in home business. Being dependent on anyone for our financial life can  reduce our sense of self-worth.  </a:t>
            </a:r>
          </a:p>
          <a:p>
            <a:r>
              <a:rPr lang="en-US" sz="2000" dirty="0">
                <a:latin typeface="Calibri" charset="0"/>
                <a:ea typeface="MS PGothic" charset="0"/>
              </a:rPr>
              <a:t>Women</a:t>
            </a:r>
            <a:r>
              <a:rPr lang="ja-JP" altLang="en-US" sz="2000" dirty="0">
                <a:latin typeface="Calibri" charset="0"/>
                <a:ea typeface="MS PGothic" charset="0"/>
              </a:rPr>
              <a:t>’</a:t>
            </a:r>
            <a:r>
              <a:rPr lang="en-US" sz="2000" dirty="0">
                <a:latin typeface="Calibri" charset="0"/>
                <a:ea typeface="MS PGothic" charset="0"/>
              </a:rPr>
              <a:t>s self-esteem soars once they know how to make it on their own financially.  And when a woman</a:t>
            </a:r>
            <a:r>
              <a:rPr lang="ja-JP" altLang="en-US" sz="2000" dirty="0">
                <a:latin typeface="Calibri" charset="0"/>
                <a:ea typeface="MS PGothic" charset="0"/>
              </a:rPr>
              <a:t>’</a:t>
            </a:r>
            <a:r>
              <a:rPr lang="en-US" sz="2000" dirty="0">
                <a:latin typeface="Calibri" charset="0"/>
                <a:ea typeface="MS PGothic" charset="0"/>
              </a:rPr>
              <a:t>s self-esteem rises, the relationships around her improve.  Higher self-esteem leads to greater success, which ultimately leads to the greatest gift of all—freedom.</a:t>
            </a:r>
          </a:p>
        </p:txBody>
      </p:sp>
      <p:sp>
        <p:nvSpPr>
          <p:cNvPr id="24580" name="Rectangle 4"/>
          <p:cNvSpPr>
            <a:spLocks noChangeArrowheads="1"/>
          </p:cNvSpPr>
          <p:nvPr/>
        </p:nvSpPr>
        <p:spPr bwMode="auto">
          <a:xfrm>
            <a:off x="457205" y="4112687"/>
            <a:ext cx="6677025" cy="25545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t>To build genuine wealth,  major impediment for women is </a:t>
            </a:r>
            <a:r>
              <a:rPr lang="en-US" sz="2000" i="1" dirty="0"/>
              <a:t>time…</a:t>
            </a:r>
            <a:r>
              <a:rPr lang="en-US" sz="2000" dirty="0"/>
              <a:t> especially working mothers.  They come home from work,  prepare dinner, help kids with homework, clean the house….</a:t>
            </a:r>
          </a:p>
          <a:p>
            <a:r>
              <a:rPr lang="en-US" sz="2000" dirty="0"/>
              <a:t>As a network marketer, you control your time… work part time or full time. .. From home, on the phone and computer, in the evenings, weekends, anytime, anywhere… business can travel with you</a:t>
            </a:r>
            <a:r>
              <a:rPr lang="en-US" dirty="0"/>
              <a:t>.    </a:t>
            </a:r>
            <a:r>
              <a:rPr lang="en-US" dirty="0" err="1"/>
              <a:t>lisa</a:t>
            </a:r>
            <a:endParaRPr lang="en-US" dirty="0"/>
          </a:p>
        </p:txBody>
      </p:sp>
      <p:sp>
        <p:nvSpPr>
          <p:cNvPr id="24581" name="Rectangle 5"/>
          <p:cNvSpPr>
            <a:spLocks noChangeArrowheads="1"/>
          </p:cNvSpPr>
          <p:nvPr/>
        </p:nvSpPr>
        <p:spPr bwMode="auto">
          <a:xfrm>
            <a:off x="457204" y="3429004"/>
            <a:ext cx="2240217" cy="461665"/>
          </a:xfrm>
          <a:prstGeom prst="rect">
            <a:avLst/>
          </a:prstGeom>
          <a:solidFill>
            <a:schemeClr val="bg1"/>
          </a:solidFill>
          <a:ln w="9525">
            <a:solidFill>
              <a:srgbClr val="FF0000"/>
            </a:solidFill>
            <a:miter lim="800000"/>
            <a:headEnd/>
            <a:tailEnd/>
          </a:ln>
        </p:spPr>
        <p:txBody>
          <a:bodyPr wrap="none">
            <a:spAutoFit/>
          </a:bodyPr>
          <a:lstStyle/>
          <a:p>
            <a:r>
              <a:rPr lang="en-US" sz="2400" b="1" dirty="0"/>
              <a:t>Control of </a:t>
            </a:r>
            <a:r>
              <a:rPr lang="en-US" sz="2400" b="1" dirty="0" smtClean="0"/>
              <a:t> </a:t>
            </a:r>
            <a:r>
              <a:rPr lang="en-US" sz="2400" b="1" dirty="0"/>
              <a:t>Time</a:t>
            </a:r>
            <a:endParaRPr lang="en-US" sz="2400" dirty="0"/>
          </a:p>
        </p:txBody>
      </p:sp>
      <p:pic>
        <p:nvPicPr>
          <p:cNvPr id="24582" name="Picture 6" descr="http://www.indymedia.org.uk/images/2011/04/4772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230" y="3217333"/>
            <a:ext cx="1831975" cy="323426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7925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03" name="Title 1"/>
          <p:cNvSpPr>
            <a:spLocks noGrp="1"/>
          </p:cNvSpPr>
          <p:nvPr>
            <p:ph type="title"/>
          </p:nvPr>
        </p:nvSpPr>
        <p:spPr>
          <a:xfrm>
            <a:off x="634933" y="404119"/>
            <a:ext cx="7601017" cy="1033100"/>
          </a:xfrm>
          <a:solidFill>
            <a:schemeClr val="bg1"/>
          </a:solidFill>
          <a:ln>
            <a:solidFill>
              <a:schemeClr val="accent5">
                <a:lumMod val="50000"/>
              </a:schemeClr>
            </a:solidFill>
          </a:ln>
        </p:spPr>
        <p:txBody>
          <a:bodyPr>
            <a:normAutofit fontScale="90000"/>
          </a:bodyPr>
          <a:lstStyle/>
          <a:p>
            <a:r>
              <a:rPr lang="en-US" sz="3200" dirty="0" smtClean="0">
                <a:latin typeface="Calibri" charset="0"/>
                <a:ea typeface="MS PGothic" charset="0"/>
              </a:rPr>
              <a:t>Additional Interests/ Needs for Baby Boomers </a:t>
            </a:r>
            <a:endParaRPr lang="en-US" sz="3200" dirty="0">
              <a:latin typeface="Calibri" charset="0"/>
              <a:ea typeface="MS PGothic" charset="0"/>
            </a:endParaRPr>
          </a:p>
        </p:txBody>
      </p:sp>
      <p:sp>
        <p:nvSpPr>
          <p:cNvPr id="27652" name="Content Placeholder 2"/>
          <p:cNvSpPr>
            <a:spLocks noGrp="1"/>
          </p:cNvSpPr>
          <p:nvPr>
            <p:ph idx="1"/>
          </p:nvPr>
        </p:nvSpPr>
        <p:spPr>
          <a:xfrm>
            <a:off x="634933" y="1617134"/>
            <a:ext cx="7888564" cy="3790368"/>
          </a:xfrm>
          <a:solidFill>
            <a:schemeClr val="bg1"/>
          </a:solidFill>
        </p:spPr>
        <p:txBody>
          <a:bodyPr/>
          <a:lstStyle/>
          <a:p>
            <a:pPr>
              <a:buFont typeface="Arial" charset="0"/>
              <a:buNone/>
            </a:pPr>
            <a:r>
              <a:rPr lang="en-US" sz="2400" dirty="0" smtClean="0">
                <a:latin typeface="Calibri" charset="0"/>
                <a:ea typeface="MS PGothic" charset="0"/>
              </a:rPr>
              <a:t>Financial Needs</a:t>
            </a:r>
            <a:endParaRPr lang="en-US" sz="2400" dirty="0">
              <a:latin typeface="Calibri" charset="0"/>
              <a:ea typeface="MS PGothic" charset="0"/>
            </a:endParaRPr>
          </a:p>
          <a:p>
            <a:r>
              <a:rPr lang="en-US" sz="2400" dirty="0">
                <a:latin typeface="Calibri" charset="0"/>
                <a:ea typeface="MS PGothic" charset="0"/>
              </a:rPr>
              <a:t>May be paying college bills </a:t>
            </a:r>
          </a:p>
          <a:p>
            <a:r>
              <a:rPr lang="en-US" sz="2400" dirty="0">
                <a:latin typeface="Calibri" charset="0"/>
                <a:ea typeface="MS PGothic" charset="0"/>
              </a:rPr>
              <a:t>May have neglected their retirement funding </a:t>
            </a:r>
          </a:p>
          <a:p>
            <a:r>
              <a:rPr lang="en-US" sz="2400" dirty="0">
                <a:latin typeface="Calibri" charset="0"/>
                <a:ea typeface="MS PGothic" charset="0"/>
              </a:rPr>
              <a:t>May be helping children financially</a:t>
            </a:r>
          </a:p>
          <a:p>
            <a:r>
              <a:rPr lang="en-US" sz="2400" dirty="0">
                <a:latin typeface="Calibri" charset="0"/>
                <a:ea typeface="MS PGothic" charset="0"/>
              </a:rPr>
              <a:t>Health issues  and prevention</a:t>
            </a:r>
          </a:p>
          <a:p>
            <a:r>
              <a:rPr lang="en-US" sz="2400" dirty="0">
                <a:latin typeface="Calibri" charset="0"/>
                <a:ea typeface="MS PGothic" charset="0"/>
              </a:rPr>
              <a:t>Generating sufficient income to allow their spouse to leave their current jobs for something they might find more fulfilling.                   </a:t>
            </a:r>
            <a:r>
              <a:rPr lang="en-US" sz="2400" dirty="0" err="1" smtClean="0">
                <a:latin typeface="Calibri" charset="0"/>
                <a:ea typeface="MS PGothic" charset="0"/>
              </a:rPr>
              <a:t>lisa</a:t>
            </a:r>
            <a:r>
              <a:rPr lang="en-US" sz="2400" dirty="0" smtClean="0">
                <a:latin typeface="Calibri" charset="0"/>
                <a:ea typeface="MS PGothic" charset="0"/>
              </a:rPr>
              <a:t>                   </a:t>
            </a:r>
            <a:endParaRPr lang="en-US" sz="2400" dirty="0">
              <a:latin typeface="Calibri" charset="0"/>
              <a:ea typeface="MS PGothic" charset="0"/>
            </a:endParaRPr>
          </a:p>
          <a:p>
            <a:endParaRPr lang="en-US" sz="2000" dirty="0">
              <a:latin typeface="Calibri" charset="0"/>
              <a:ea typeface="MS PGothic" charset="0"/>
            </a:endParaRPr>
          </a:p>
          <a:p>
            <a:endParaRPr lang="en-US" sz="2000" dirty="0">
              <a:latin typeface="Calibri" charset="0"/>
              <a:ea typeface="MS PGothic" charset="0"/>
            </a:endParaRPr>
          </a:p>
          <a:p>
            <a:endParaRPr lang="en-US" sz="2000" dirty="0">
              <a:latin typeface="Calibri" charset="0"/>
              <a:ea typeface="MS PGothic" charset="0"/>
            </a:endParaRPr>
          </a:p>
          <a:p>
            <a:endParaRPr lang="en-US" sz="2000" dirty="0">
              <a:latin typeface="Calibri" charset="0"/>
              <a:ea typeface="MS PGothic" charset="0"/>
            </a:endParaRPr>
          </a:p>
        </p:txBody>
      </p:sp>
    </p:spTree>
    <p:extLst>
      <p:ext uri="{BB962C8B-B14F-4D97-AF65-F5344CB8AC3E}">
        <p14:creationId xmlns:p14="http://schemas.microsoft.com/office/powerpoint/2010/main" val="27068205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03" name="Title 1"/>
          <p:cNvSpPr>
            <a:spLocks noGrp="1"/>
          </p:cNvSpPr>
          <p:nvPr>
            <p:ph type="title"/>
          </p:nvPr>
        </p:nvSpPr>
        <p:spPr>
          <a:xfrm>
            <a:off x="457200" y="365632"/>
            <a:ext cx="8229600" cy="1071587"/>
          </a:xfrm>
          <a:solidFill>
            <a:schemeClr val="bg1"/>
          </a:solidFill>
          <a:ln>
            <a:solidFill>
              <a:schemeClr val="accent5">
                <a:lumMod val="50000"/>
              </a:schemeClr>
            </a:solidFill>
          </a:ln>
        </p:spPr>
        <p:txBody>
          <a:bodyPr>
            <a:noAutofit/>
          </a:bodyPr>
          <a:lstStyle/>
          <a:p>
            <a:r>
              <a:rPr lang="en-US" sz="3200" dirty="0" smtClean="0">
                <a:latin typeface="Calibri" charset="0"/>
                <a:ea typeface="MS PGothic" charset="0"/>
              </a:rPr>
              <a:t>There Are Intangible Needs As Well for Baby Boomers</a:t>
            </a:r>
            <a:endParaRPr lang="en-US" sz="3200" dirty="0">
              <a:latin typeface="Calibri" charset="0"/>
              <a:ea typeface="MS PGothic" charset="0"/>
            </a:endParaRPr>
          </a:p>
        </p:txBody>
      </p:sp>
      <p:sp>
        <p:nvSpPr>
          <p:cNvPr id="28676" name="Content Placeholder 2"/>
          <p:cNvSpPr>
            <a:spLocks noGrp="1"/>
          </p:cNvSpPr>
          <p:nvPr>
            <p:ph idx="1"/>
          </p:nvPr>
        </p:nvSpPr>
        <p:spPr>
          <a:xfrm>
            <a:off x="457200" y="1600200"/>
            <a:ext cx="8229600" cy="4851400"/>
          </a:xfrm>
          <a:solidFill>
            <a:schemeClr val="bg1"/>
          </a:solidFill>
        </p:spPr>
        <p:txBody>
          <a:bodyPr/>
          <a:lstStyle/>
          <a:p>
            <a:r>
              <a:rPr lang="en-US" sz="2000" dirty="0" smtClean="0">
                <a:latin typeface="Calibri" charset="0"/>
                <a:ea typeface="MS PGothic" charset="0"/>
              </a:rPr>
              <a:t>When </a:t>
            </a:r>
            <a:r>
              <a:rPr lang="en-US" sz="2000" dirty="0">
                <a:latin typeface="Calibri" charset="0"/>
                <a:ea typeface="MS PGothic" charset="0"/>
              </a:rPr>
              <a:t>children leave, space opens for them to do something they would like to do … they would like to create .</a:t>
            </a:r>
          </a:p>
          <a:p>
            <a:r>
              <a:rPr lang="en-US" sz="2000" dirty="0">
                <a:latin typeface="Calibri" charset="0"/>
                <a:ea typeface="MS PGothic" charset="0"/>
              </a:rPr>
              <a:t>May be working in jobs that are not fulfilling .. And they are burned out .. And ready for a change.</a:t>
            </a:r>
          </a:p>
          <a:p>
            <a:r>
              <a:rPr lang="en-US" sz="2000" dirty="0">
                <a:latin typeface="Calibri" charset="0"/>
                <a:ea typeface="MS PGothic" charset="0"/>
              </a:rPr>
              <a:t>Appealing to work with other like-minded women  dedicated to  helping one another,  creating something of their own. </a:t>
            </a:r>
          </a:p>
          <a:p>
            <a:r>
              <a:rPr lang="en-US" sz="2000" dirty="0">
                <a:latin typeface="Calibri" charset="0"/>
                <a:ea typeface="MS PGothic" charset="0"/>
              </a:rPr>
              <a:t>Offering an alternative  to the sense of loss some women feel …as children move on to the next chapter of their lives. …  and seeing this as a wonderful time of freedom .. Opportunity and contribution we can make to a world in need.							</a:t>
            </a:r>
            <a:r>
              <a:rPr lang="en-US" sz="2000" dirty="0" err="1" smtClean="0">
                <a:latin typeface="Calibri" charset="0"/>
                <a:ea typeface="MS PGothic" charset="0"/>
              </a:rPr>
              <a:t>lisa</a:t>
            </a:r>
            <a:endParaRPr lang="en-US" sz="2000" dirty="0">
              <a:latin typeface="Calibri" charset="0"/>
              <a:ea typeface="MS PGothic" charset="0"/>
            </a:endParaRPr>
          </a:p>
          <a:p>
            <a:endParaRPr lang="en-US" sz="2000" dirty="0">
              <a:latin typeface="Calibri" charset="0"/>
              <a:ea typeface="MS PGothic" charset="0"/>
            </a:endParaRPr>
          </a:p>
        </p:txBody>
      </p:sp>
    </p:spTree>
    <p:extLst>
      <p:ext uri="{BB962C8B-B14F-4D97-AF65-F5344CB8AC3E}">
        <p14:creationId xmlns:p14="http://schemas.microsoft.com/office/powerpoint/2010/main" val="2913614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4579" name="Title 1"/>
          <p:cNvSpPr>
            <a:spLocks noGrp="1"/>
          </p:cNvSpPr>
          <p:nvPr>
            <p:ph type="title"/>
          </p:nvPr>
        </p:nvSpPr>
        <p:spPr>
          <a:xfrm>
            <a:off x="457200" y="275167"/>
            <a:ext cx="7899400" cy="1143000"/>
          </a:xfrm>
          <a:solidFill>
            <a:schemeClr val="bg1"/>
          </a:solidFill>
          <a:ln>
            <a:solidFill>
              <a:schemeClr val="accent5">
                <a:lumMod val="50000"/>
              </a:schemeClr>
            </a:solidFill>
          </a:ln>
        </p:spPr>
        <p:txBody>
          <a:bodyPr>
            <a:noAutofit/>
          </a:bodyPr>
          <a:lstStyle/>
          <a:p>
            <a:r>
              <a:rPr lang="en-US" sz="3200" dirty="0">
                <a:latin typeface="Calibri" charset="0"/>
                <a:ea typeface="MS PGothic" charset="0"/>
              </a:rPr>
              <a:t>Prospecting Ideas – 									Where to Find Our Business Partners</a:t>
            </a:r>
          </a:p>
        </p:txBody>
      </p:sp>
      <p:sp>
        <p:nvSpPr>
          <p:cNvPr id="24580" name="Content Placeholder 2"/>
          <p:cNvSpPr>
            <a:spLocks noGrp="1"/>
          </p:cNvSpPr>
          <p:nvPr>
            <p:ph idx="1"/>
          </p:nvPr>
        </p:nvSpPr>
        <p:spPr>
          <a:xfrm>
            <a:off x="457200" y="1600201"/>
            <a:ext cx="7899400" cy="4885267"/>
          </a:xfrm>
          <a:solidFill>
            <a:schemeClr val="bg1"/>
          </a:solidFill>
          <a:ln>
            <a:solidFill>
              <a:schemeClr val="accent5">
                <a:lumMod val="50000"/>
              </a:schemeClr>
            </a:solidFill>
          </a:ln>
        </p:spPr>
        <p:txBody>
          <a:bodyPr/>
          <a:lstStyle/>
          <a:p>
            <a:pPr>
              <a:buFont typeface="Arial" charset="0"/>
              <a:buNone/>
            </a:pPr>
            <a:r>
              <a:rPr lang="en-US" sz="2000" dirty="0">
                <a:latin typeface="Calibri" charset="0"/>
                <a:ea typeface="MS PGothic" charset="0"/>
              </a:rPr>
              <a:t>Identify target markets </a:t>
            </a:r>
          </a:p>
          <a:p>
            <a:r>
              <a:rPr lang="en-US" sz="2000" dirty="0">
                <a:latin typeface="Calibri" charset="0"/>
                <a:ea typeface="MS PGothic" charset="0"/>
              </a:rPr>
              <a:t>Young families.. Young moms</a:t>
            </a:r>
          </a:p>
          <a:p>
            <a:r>
              <a:rPr lang="en-US" sz="2000" dirty="0">
                <a:latin typeface="Calibri" charset="0"/>
                <a:ea typeface="MS PGothic" charset="0"/>
              </a:rPr>
              <a:t>Baby </a:t>
            </a:r>
            <a:r>
              <a:rPr lang="en-US" sz="2000" dirty="0" smtClean="0">
                <a:latin typeface="Calibri" charset="0"/>
                <a:ea typeface="MS PGothic" charset="0"/>
              </a:rPr>
              <a:t>Boomer </a:t>
            </a:r>
            <a:r>
              <a:rPr lang="en-US" sz="2000" dirty="0">
                <a:latin typeface="Calibri" charset="0"/>
                <a:ea typeface="MS PGothic" charset="0"/>
              </a:rPr>
              <a:t>Moms whose children have left the house…</a:t>
            </a:r>
          </a:p>
          <a:p>
            <a:r>
              <a:rPr lang="en-US" sz="2000" dirty="0">
                <a:latin typeface="Calibri" charset="0"/>
                <a:ea typeface="MS PGothic" charset="0"/>
              </a:rPr>
              <a:t>Baby Boomers wanting  $ to fund retirement</a:t>
            </a:r>
          </a:p>
          <a:p>
            <a:r>
              <a:rPr lang="en-US" sz="2000" dirty="0">
                <a:latin typeface="Calibri" charset="0"/>
                <a:ea typeface="MS PGothic" charset="0"/>
              </a:rPr>
              <a:t>Baby Boomers burned out on their jobs . Looking for meaningful work. </a:t>
            </a:r>
          </a:p>
          <a:p>
            <a:r>
              <a:rPr lang="en-US" sz="2000" dirty="0">
                <a:latin typeface="Calibri" charset="0"/>
                <a:ea typeface="MS PGothic" charset="0"/>
              </a:rPr>
              <a:t>Musicians, artists, performers, actors</a:t>
            </a:r>
          </a:p>
          <a:p>
            <a:r>
              <a:rPr lang="en-US" sz="2000" dirty="0">
                <a:latin typeface="Calibri" charset="0"/>
                <a:ea typeface="MS PGothic" charset="0"/>
              </a:rPr>
              <a:t>Weight loss interest --- counselors,  overweight, gastric bypass </a:t>
            </a:r>
          </a:p>
          <a:p>
            <a:r>
              <a:rPr lang="en-US" sz="2000" dirty="0">
                <a:latin typeface="Calibri" charset="0"/>
                <a:ea typeface="MS PGothic" charset="0"/>
              </a:rPr>
              <a:t>Teachers</a:t>
            </a:r>
          </a:p>
          <a:p>
            <a:r>
              <a:rPr lang="en-US" sz="2000" dirty="0">
                <a:latin typeface="Calibri" charset="0"/>
                <a:ea typeface="MS PGothic" charset="0"/>
              </a:rPr>
              <a:t>Coaches</a:t>
            </a:r>
          </a:p>
          <a:p>
            <a:r>
              <a:rPr lang="en-US" sz="2000" dirty="0">
                <a:latin typeface="Calibri" charset="0"/>
                <a:ea typeface="MS PGothic" charset="0"/>
              </a:rPr>
              <a:t>Health  coaches ,  Fitness  instructors					</a:t>
            </a:r>
            <a:endParaRPr lang="en-US" sz="2000" dirty="0" smtClean="0">
              <a:latin typeface="Calibri" charset="0"/>
              <a:ea typeface="MS PGothic" charset="0"/>
            </a:endParaRPr>
          </a:p>
          <a:p>
            <a:pPr marL="0" indent="0">
              <a:buNone/>
            </a:pPr>
            <a:r>
              <a:rPr lang="en-US" sz="2000" dirty="0" smtClean="0">
                <a:latin typeface="Calibri" charset="0"/>
                <a:ea typeface="MS PGothic" charset="0"/>
              </a:rPr>
              <a:t>Also can identify partners at in-home events , when servicing current members, at social events and in daily living.          harper</a:t>
            </a:r>
            <a:endParaRPr lang="en-US" sz="2000" dirty="0">
              <a:latin typeface="Calibri" charset="0"/>
              <a:ea typeface="MS PGothic" charset="0"/>
            </a:endParaRPr>
          </a:p>
          <a:p>
            <a:pPr>
              <a:buFont typeface="Arial" charset="0"/>
              <a:buNone/>
            </a:pPr>
            <a:endParaRPr lang="en-US" sz="2000" dirty="0">
              <a:latin typeface="Calibri" charset="0"/>
              <a:ea typeface="MS PGothic" charset="0"/>
            </a:endParaRPr>
          </a:p>
        </p:txBody>
      </p:sp>
    </p:spTree>
    <p:extLst>
      <p:ext uri="{BB962C8B-B14F-4D97-AF65-F5344CB8AC3E}">
        <p14:creationId xmlns:p14="http://schemas.microsoft.com/office/powerpoint/2010/main" val="11947801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2771" name="Title 1"/>
          <p:cNvSpPr>
            <a:spLocks noGrp="1"/>
          </p:cNvSpPr>
          <p:nvPr>
            <p:ph type="title"/>
          </p:nvPr>
        </p:nvSpPr>
        <p:spPr>
          <a:xfrm>
            <a:off x="457199" y="275166"/>
            <a:ext cx="8239461" cy="1437529"/>
          </a:xfrm>
          <a:solidFill>
            <a:schemeClr val="bg1"/>
          </a:solidFill>
        </p:spPr>
        <p:txBody>
          <a:bodyPr>
            <a:normAutofit/>
          </a:bodyPr>
          <a:lstStyle/>
          <a:p>
            <a:r>
              <a:rPr lang="en-US" sz="2400" dirty="0" smtClean="0">
                <a:latin typeface="Calibri" charset="0"/>
                <a:ea typeface="MS PGothic" charset="0"/>
              </a:rPr>
              <a:t>Examples of  Possible  Invitations and Dialogues </a:t>
            </a:r>
            <a:r>
              <a:rPr lang="en-US" sz="2400" dirty="0">
                <a:latin typeface="Calibri" charset="0"/>
                <a:ea typeface="MS PGothic" charset="0"/>
              </a:rPr>
              <a:t>– Inviting </a:t>
            </a:r>
            <a:r>
              <a:rPr lang="en-US" sz="2400" dirty="0" smtClean="0">
                <a:latin typeface="Calibri" charset="0"/>
                <a:ea typeface="MS PGothic" charset="0"/>
              </a:rPr>
              <a:t>People </a:t>
            </a:r>
            <a:r>
              <a:rPr lang="en-US" sz="2400" dirty="0">
                <a:latin typeface="Calibri" charset="0"/>
                <a:ea typeface="MS PGothic" charset="0"/>
              </a:rPr>
              <a:t>To Be Part of Something… </a:t>
            </a:r>
            <a:r>
              <a:rPr lang="en-US" sz="2400" dirty="0" smtClean="0">
                <a:latin typeface="Calibri" charset="0"/>
                <a:ea typeface="MS PGothic" charset="0"/>
              </a:rPr>
              <a:t>										Such </a:t>
            </a:r>
            <a:r>
              <a:rPr lang="en-US" sz="2400" dirty="0">
                <a:latin typeface="Calibri" charset="0"/>
                <a:ea typeface="MS PGothic" charset="0"/>
              </a:rPr>
              <a:t>as …A Community of Like-Minded </a:t>
            </a:r>
            <a:r>
              <a:rPr lang="en-US" sz="2400" dirty="0" smtClean="0">
                <a:latin typeface="Calibri" charset="0"/>
                <a:ea typeface="MS PGothic" charset="0"/>
              </a:rPr>
              <a:t>People</a:t>
            </a:r>
            <a:endParaRPr lang="en-US" sz="2400" dirty="0">
              <a:latin typeface="Calibri" charset="0"/>
              <a:ea typeface="MS PGothic" charset="0"/>
            </a:endParaRPr>
          </a:p>
        </p:txBody>
      </p:sp>
      <p:sp>
        <p:nvSpPr>
          <p:cNvPr id="32772" name="Content Placeholder 2"/>
          <p:cNvSpPr>
            <a:spLocks noGrp="1"/>
          </p:cNvSpPr>
          <p:nvPr>
            <p:ph idx="1"/>
          </p:nvPr>
        </p:nvSpPr>
        <p:spPr>
          <a:xfrm>
            <a:off x="457200" y="1877484"/>
            <a:ext cx="8389938" cy="4440767"/>
          </a:xfrm>
          <a:solidFill>
            <a:schemeClr val="bg1"/>
          </a:solidFill>
        </p:spPr>
        <p:txBody>
          <a:bodyPr/>
          <a:lstStyle/>
          <a:p>
            <a:r>
              <a:rPr lang="en-US" sz="2000">
                <a:latin typeface="Calibri" charset="0"/>
                <a:ea typeface="MS PGothic" charset="0"/>
              </a:rPr>
              <a:t>I am a part of a community of women that is very special to me… </a:t>
            </a:r>
          </a:p>
          <a:p>
            <a:r>
              <a:rPr lang="en-US" sz="2000">
                <a:latin typeface="Calibri" charset="0"/>
                <a:ea typeface="MS PGothic" charset="0"/>
              </a:rPr>
              <a:t>We work together to help one another in our businesses … dedicated to creating healthier lives.. </a:t>
            </a:r>
          </a:p>
          <a:p>
            <a:r>
              <a:rPr lang="en-US" sz="2000">
                <a:latin typeface="Calibri" charset="0"/>
                <a:ea typeface="MS PGothic" charset="0"/>
              </a:rPr>
              <a:t>Paying forward what we are learning about health and prevention  .. </a:t>
            </a:r>
          </a:p>
          <a:p>
            <a:r>
              <a:rPr lang="en-US" sz="2000">
                <a:latin typeface="Calibri" charset="0"/>
                <a:ea typeface="MS PGothic" charset="0"/>
              </a:rPr>
              <a:t>We want to leave a legacy of happy healthy people because of our efforts… </a:t>
            </a:r>
          </a:p>
          <a:p>
            <a:r>
              <a:rPr lang="en-US" sz="2000">
                <a:latin typeface="Calibri" charset="0"/>
                <a:ea typeface="MS PGothic" charset="0"/>
              </a:rPr>
              <a:t>No more knick knacks for us … we are building businesses of substance ..</a:t>
            </a:r>
          </a:p>
          <a:p>
            <a:r>
              <a:rPr lang="en-US" sz="2000">
                <a:latin typeface="Calibri" charset="0"/>
                <a:ea typeface="MS PGothic" charset="0"/>
              </a:rPr>
              <a:t> We are achieving financial  security  through creating greater good.   </a:t>
            </a:r>
          </a:p>
          <a:p>
            <a:r>
              <a:rPr lang="en-US" sz="2000">
                <a:latin typeface="Calibri" charset="0"/>
                <a:ea typeface="MS PGothic" charset="0"/>
              </a:rPr>
              <a:t>We welcome other women who share our values and would like to join us ..</a:t>
            </a:r>
          </a:p>
          <a:p>
            <a:pPr>
              <a:buFont typeface="Arial" charset="0"/>
              <a:buNone/>
            </a:pPr>
            <a:r>
              <a:rPr lang="en-US" sz="2000">
                <a:latin typeface="Calibri" charset="0"/>
                <a:ea typeface="MS PGothic" charset="0"/>
              </a:rPr>
              <a:t>lisa </a:t>
            </a:r>
          </a:p>
        </p:txBody>
      </p:sp>
    </p:spTree>
    <p:extLst>
      <p:ext uri="{BB962C8B-B14F-4D97-AF65-F5344CB8AC3E}">
        <p14:creationId xmlns:p14="http://schemas.microsoft.com/office/powerpoint/2010/main" val="12846143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3775688" cy="706793"/>
          </a:xfrm>
          <a:solidFill>
            <a:schemeClr val="accent5">
              <a:lumMod val="40000"/>
              <a:lumOff val="60000"/>
            </a:schemeClr>
          </a:solidFill>
        </p:spPr>
        <p:txBody>
          <a:bodyPr>
            <a:normAutofit/>
          </a:bodyPr>
          <a:lstStyle/>
          <a:p>
            <a:r>
              <a:rPr lang="en-US" sz="2800" dirty="0" smtClean="0"/>
              <a:t>More dialogues</a:t>
            </a:r>
            <a:endParaRPr lang="en-US" sz="2800" dirty="0"/>
          </a:p>
        </p:txBody>
      </p:sp>
      <p:sp>
        <p:nvSpPr>
          <p:cNvPr id="3" name="Content Placeholder 2"/>
          <p:cNvSpPr>
            <a:spLocks noGrp="1"/>
          </p:cNvSpPr>
          <p:nvPr>
            <p:ph idx="1"/>
          </p:nvPr>
        </p:nvSpPr>
        <p:spPr>
          <a:xfrm>
            <a:off x="457200" y="981432"/>
            <a:ext cx="8229600" cy="5876567"/>
          </a:xfrm>
        </p:spPr>
        <p:txBody>
          <a:bodyPr>
            <a:normAutofit/>
          </a:bodyPr>
          <a:lstStyle/>
          <a:p>
            <a:r>
              <a:rPr lang="en-US" sz="2000" i="1" dirty="0" smtClean="0"/>
              <a:t>I wanted to let you know about a conference call coming up this week I thought you might want to know about . They will be discussing benefits of home businesses which , as you may know, have become very popular in today’s economy. Have you ever had any curiosity about how home businesses work?</a:t>
            </a:r>
          </a:p>
          <a:p>
            <a:r>
              <a:rPr lang="en-US" sz="2400" dirty="0" smtClean="0"/>
              <a:t>After discovering a need </a:t>
            </a:r>
            <a:r>
              <a:rPr lang="en-US" sz="2000" i="1" dirty="0" smtClean="0"/>
              <a:t>..” Oh I have something you might want to see… that might offer you some options</a:t>
            </a:r>
          </a:p>
          <a:p>
            <a:pPr marL="0" indent="0">
              <a:buNone/>
            </a:pPr>
            <a:r>
              <a:rPr lang="en-US" sz="2000" i="1" dirty="0" smtClean="0"/>
              <a:t>If I sent you a link to a  short video  , would you be able to watch it by Friday?  It’s about 3 to 5 minutes .”</a:t>
            </a:r>
          </a:p>
          <a:p>
            <a:r>
              <a:rPr lang="en-US" sz="2400" dirty="0" smtClean="0"/>
              <a:t>Share a business story  -- yours or someone else.. </a:t>
            </a:r>
          </a:p>
          <a:p>
            <a:pPr marL="0" indent="0">
              <a:buNone/>
            </a:pPr>
            <a:r>
              <a:rPr lang="en-US" sz="2400" dirty="0" smtClean="0"/>
              <a:t>	</a:t>
            </a:r>
            <a:r>
              <a:rPr lang="en-US" sz="2000" i="1" dirty="0" smtClean="0"/>
              <a:t>“I was on conference call the other night and I heard this story about a family who _____ and I thought I should let people know about this .. Have you ever been curious about bringing in additional income or starting a home business</a:t>
            </a:r>
            <a:r>
              <a:rPr lang="en-US" sz="2000" i="1" dirty="0" smtClean="0"/>
              <a:t>?”        </a:t>
            </a:r>
            <a:r>
              <a:rPr lang="en-US" sz="2400" dirty="0" smtClean="0"/>
              <a:t>harper</a:t>
            </a:r>
            <a:endParaRPr lang="en-US" sz="2400" dirty="0"/>
          </a:p>
        </p:txBody>
      </p:sp>
    </p:spTree>
    <p:extLst>
      <p:ext uri="{BB962C8B-B14F-4D97-AF65-F5344CB8AC3E}">
        <p14:creationId xmlns:p14="http://schemas.microsoft.com/office/powerpoint/2010/main" val="21559883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808915"/>
            <a:ext cx="8229600" cy="4317259"/>
          </a:xfrm>
        </p:spPr>
        <p:txBody>
          <a:bodyPr>
            <a:normAutofit fontScale="77500" lnSpcReduction="20000"/>
          </a:bodyPr>
          <a:lstStyle/>
          <a:p>
            <a:r>
              <a:rPr lang="en-US" sz="2800" dirty="0">
                <a:solidFill>
                  <a:schemeClr val="tx1"/>
                </a:solidFill>
              </a:rPr>
              <a:t>"Tell me about...your crazy weekend...about the </a:t>
            </a:r>
            <a:r>
              <a:rPr lang="en-US" sz="2800" dirty="0" smtClean="0">
                <a:solidFill>
                  <a:schemeClr val="tx1"/>
                </a:solidFill>
              </a:rPr>
              <a:t>beginning </a:t>
            </a:r>
            <a:r>
              <a:rPr lang="en-US" sz="2800" dirty="0">
                <a:solidFill>
                  <a:schemeClr val="tx1"/>
                </a:solidFill>
              </a:rPr>
              <a:t>of school year for you...</a:t>
            </a:r>
            <a:br>
              <a:rPr lang="en-US" sz="2800" dirty="0">
                <a:solidFill>
                  <a:schemeClr val="tx1"/>
                </a:solidFill>
              </a:rPr>
            </a:br>
            <a:endParaRPr lang="en-US" sz="2800" dirty="0">
              <a:solidFill>
                <a:schemeClr val="tx1"/>
              </a:solidFill>
            </a:endParaRPr>
          </a:p>
          <a:p>
            <a:r>
              <a:rPr lang="en-US" sz="2800" dirty="0">
                <a:solidFill>
                  <a:schemeClr val="tx1"/>
                </a:solidFill>
              </a:rPr>
              <a:t>Tell me ... how did you get so fortunate to be in the park in the middle of the day...</a:t>
            </a:r>
          </a:p>
          <a:p>
            <a:pPr marL="0" indent="0">
              <a:buNone/>
            </a:pPr>
            <a:endParaRPr lang="en-US" sz="2800" dirty="0">
              <a:solidFill>
                <a:schemeClr val="tx1"/>
              </a:solidFill>
            </a:endParaRPr>
          </a:p>
          <a:p>
            <a:r>
              <a:rPr lang="en-US" sz="2800" dirty="0">
                <a:solidFill>
                  <a:schemeClr val="tx1"/>
                </a:solidFill>
              </a:rPr>
              <a:t>Tell me more...what else?  Elicit some need or concern or worry.</a:t>
            </a:r>
          </a:p>
          <a:p>
            <a:pPr marL="0" indent="0">
              <a:buNone/>
            </a:pPr>
            <a:r>
              <a:rPr lang="en-US" sz="2800" dirty="0">
                <a:solidFill>
                  <a:schemeClr val="tx1"/>
                </a:solidFill>
              </a:rPr>
              <a:t/>
            </a:r>
            <a:br>
              <a:rPr lang="en-US" sz="2800" dirty="0">
                <a:solidFill>
                  <a:schemeClr val="tx1"/>
                </a:solidFill>
              </a:rPr>
            </a:br>
            <a:endParaRPr lang="en-US" sz="2800" dirty="0">
              <a:solidFill>
                <a:schemeClr val="tx1"/>
              </a:solidFill>
            </a:endParaRPr>
          </a:p>
          <a:p>
            <a:r>
              <a:rPr lang="en-US" sz="2800" dirty="0">
                <a:solidFill>
                  <a:schemeClr val="tx1"/>
                </a:solidFill>
              </a:rPr>
              <a:t>I understand ... I have so been there...that's why I started my Shaklee business.  I don't know if it would be of interest to you, but I'd be glad to tell you more about it over a cup of tea.  You never know..."</a:t>
            </a:r>
          </a:p>
          <a:p>
            <a:pPr marL="0" indent="0">
              <a:buNone/>
            </a:pPr>
            <a:r>
              <a:rPr lang="en-US" dirty="0" smtClean="0">
                <a:solidFill>
                  <a:schemeClr val="tx1"/>
                </a:solidFill>
              </a:rPr>
              <a:t>harper</a:t>
            </a:r>
            <a:endParaRPr lang="en-US" dirty="0">
              <a:solidFill>
                <a:schemeClr val="tx1"/>
              </a:solidFill>
            </a:endParaRPr>
          </a:p>
        </p:txBody>
      </p:sp>
      <p:sp>
        <p:nvSpPr>
          <p:cNvPr id="4" name="Title 3"/>
          <p:cNvSpPr>
            <a:spLocks noGrp="1"/>
          </p:cNvSpPr>
          <p:nvPr>
            <p:ph type="title"/>
          </p:nvPr>
        </p:nvSpPr>
        <p:spPr>
          <a:xfrm>
            <a:off x="457200" y="538827"/>
            <a:ext cx="8229600" cy="1019920"/>
          </a:xfrm>
        </p:spPr>
        <p:txBody>
          <a:bodyPr>
            <a:normAutofit/>
          </a:bodyPr>
          <a:lstStyle/>
          <a:p>
            <a:r>
              <a:rPr lang="en-US" sz="3200" dirty="0" smtClean="0"/>
              <a:t>Initiating Conversation</a:t>
            </a:r>
            <a:endParaRPr lang="en-US" sz="3200" dirty="0"/>
          </a:p>
        </p:txBody>
      </p:sp>
    </p:spTree>
    <p:extLst>
      <p:ext uri="{BB962C8B-B14F-4D97-AF65-F5344CB8AC3E}">
        <p14:creationId xmlns:p14="http://schemas.microsoft.com/office/powerpoint/2010/main" val="875442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6060"/>
            <a:ext cx="8229600" cy="3990114"/>
          </a:xfrm>
        </p:spPr>
        <p:txBody>
          <a:bodyPr>
            <a:normAutofit lnSpcReduction="10000"/>
          </a:bodyPr>
          <a:lstStyle/>
          <a:p>
            <a:pPr marL="0" indent="0">
              <a:buNone/>
            </a:pPr>
            <a:endParaRPr lang="en-US" dirty="0"/>
          </a:p>
          <a:p>
            <a:r>
              <a:rPr lang="en-US" sz="2800" dirty="0"/>
              <a:t> </a:t>
            </a:r>
            <a:r>
              <a:rPr lang="en-US" sz="2800" i="1" dirty="0"/>
              <a:t> "I don't know if you've every thought of looking at the business side of Shaklee...but I was wondering...would you be open to sitting down and taking a peek at what the earning side of </a:t>
            </a:r>
            <a:r>
              <a:rPr lang="en-US" sz="2800" i="1" dirty="0" smtClean="0"/>
              <a:t>Shaklee </a:t>
            </a:r>
            <a:r>
              <a:rPr lang="en-US" sz="2800" i="1" dirty="0"/>
              <a:t>would look like for you / to see what is available...you may not be interested now but down the road who knows?"</a:t>
            </a:r>
            <a:br>
              <a:rPr lang="en-US" sz="2800" i="1" dirty="0"/>
            </a:br>
            <a:r>
              <a:rPr lang="en-US" sz="2800" dirty="0" smtClean="0"/>
              <a:t>    </a:t>
            </a:r>
            <a:r>
              <a:rPr lang="en-US" sz="2800" dirty="0" err="1" smtClean="0"/>
              <a:t>lisa</a:t>
            </a:r>
            <a:r>
              <a:rPr lang="en-US" sz="2800" dirty="0"/>
              <a:t/>
            </a:r>
            <a:br>
              <a:rPr lang="en-US" sz="2800" dirty="0"/>
            </a:br>
            <a:endParaRPr lang="en-US" sz="2800" dirty="0"/>
          </a:p>
          <a:p>
            <a:endParaRPr lang="en-US" dirty="0"/>
          </a:p>
          <a:p>
            <a:endParaRPr lang="en-US" dirty="0"/>
          </a:p>
        </p:txBody>
      </p:sp>
      <p:sp>
        <p:nvSpPr>
          <p:cNvPr id="3" name="Title 2"/>
          <p:cNvSpPr>
            <a:spLocks noGrp="1"/>
          </p:cNvSpPr>
          <p:nvPr>
            <p:ph type="title"/>
          </p:nvPr>
        </p:nvSpPr>
        <p:spPr>
          <a:xfrm>
            <a:off x="457200" y="1083205"/>
            <a:ext cx="8229600" cy="591003"/>
          </a:xfrm>
        </p:spPr>
        <p:txBody>
          <a:bodyPr>
            <a:normAutofit fontScale="90000"/>
          </a:bodyPr>
          <a:lstStyle/>
          <a:p>
            <a:r>
              <a:rPr lang="en-US" sz="3200" dirty="0" smtClean="0"/>
              <a:t>Approaching current members/ good product users</a:t>
            </a:r>
            <a:endParaRPr lang="en-US" sz="3200" dirty="0"/>
          </a:p>
        </p:txBody>
      </p:sp>
    </p:spTree>
    <p:extLst>
      <p:ext uri="{BB962C8B-B14F-4D97-AF65-F5344CB8AC3E}">
        <p14:creationId xmlns:p14="http://schemas.microsoft.com/office/powerpoint/2010/main" val="1377463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346327" y="217526"/>
            <a:ext cx="5276850" cy="744664"/>
          </a:xfrm>
          <a:ln>
            <a:solidFill>
              <a:schemeClr val="accent3">
                <a:lumMod val="50000"/>
              </a:schemeClr>
            </a:solidFill>
          </a:ln>
        </p:spPr>
        <p:txBody>
          <a:bodyPr>
            <a:normAutofit/>
          </a:bodyPr>
          <a:lstStyle/>
          <a:p>
            <a:r>
              <a:rPr lang="en-US" sz="3200" dirty="0" smtClean="0"/>
              <a:t>Sparkling September Event</a:t>
            </a:r>
            <a:endParaRPr lang="en-US" sz="3200" dirty="0"/>
          </a:p>
        </p:txBody>
      </p:sp>
      <p:pic>
        <p:nvPicPr>
          <p:cNvPr id="4" name="Content Placeholder 3"/>
          <p:cNvPicPr>
            <a:picLocks noGrp="1" noChangeAspect="1"/>
          </p:cNvPicPr>
          <p:nvPr>
            <p:ph idx="4294967295"/>
          </p:nvPr>
        </p:nvPicPr>
        <p:blipFill>
          <a:blip r:embed="rId2"/>
          <a:srcRect t="10086" b="10086"/>
          <a:stretch>
            <a:fillRect/>
          </a:stretch>
        </p:blipFill>
        <p:spPr>
          <a:xfrm>
            <a:off x="4771619" y="4129471"/>
            <a:ext cx="3991588" cy="2373313"/>
          </a:xfrm>
        </p:spPr>
      </p:pic>
      <p:pic>
        <p:nvPicPr>
          <p:cNvPr id="5" name="Picture 4"/>
          <p:cNvPicPr>
            <a:picLocks noChangeAspect="1"/>
          </p:cNvPicPr>
          <p:nvPr/>
        </p:nvPicPr>
        <p:blipFill>
          <a:blip r:embed="rId3"/>
          <a:stretch>
            <a:fillRect/>
          </a:stretch>
        </p:blipFill>
        <p:spPr>
          <a:xfrm>
            <a:off x="0" y="4568712"/>
            <a:ext cx="4540734" cy="2289287"/>
          </a:xfrm>
          <a:prstGeom prst="rect">
            <a:avLst/>
          </a:prstGeom>
        </p:spPr>
      </p:pic>
      <p:pic>
        <p:nvPicPr>
          <p:cNvPr id="6" name="Picture 5"/>
          <p:cNvPicPr>
            <a:picLocks noChangeAspect="1"/>
          </p:cNvPicPr>
          <p:nvPr/>
        </p:nvPicPr>
        <p:blipFill>
          <a:blip r:embed="rId4"/>
          <a:stretch>
            <a:fillRect/>
          </a:stretch>
        </p:blipFill>
        <p:spPr>
          <a:xfrm>
            <a:off x="346327" y="1462569"/>
            <a:ext cx="2496272" cy="2852883"/>
          </a:xfrm>
          <a:prstGeom prst="rect">
            <a:avLst/>
          </a:prstGeom>
        </p:spPr>
      </p:pic>
      <p:sp>
        <p:nvSpPr>
          <p:cNvPr id="7" name="Rectangle 6"/>
          <p:cNvSpPr/>
          <p:nvPr/>
        </p:nvSpPr>
        <p:spPr>
          <a:xfrm>
            <a:off x="3097704" y="1081564"/>
            <a:ext cx="5812211" cy="3477875"/>
          </a:xfrm>
          <a:prstGeom prst="rect">
            <a:avLst/>
          </a:prstGeom>
        </p:spPr>
        <p:txBody>
          <a:bodyPr wrap="square">
            <a:spAutoFit/>
          </a:bodyPr>
          <a:lstStyle/>
          <a:p>
            <a:r>
              <a:rPr lang="en-US" sz="2000" dirty="0"/>
              <a:t>"This is not your typical Facebook party and not your typical challenge group! </a:t>
            </a:r>
            <a:endParaRPr lang="en-US" sz="2000" dirty="0" smtClean="0"/>
          </a:p>
          <a:p>
            <a:r>
              <a:rPr lang="en-US" sz="2000" dirty="0" smtClean="0"/>
              <a:t>	We're </a:t>
            </a:r>
            <a:r>
              <a:rPr lang="en-US" sz="2000" dirty="0"/>
              <a:t>going to spend an entire month exploring all the ways you can use these GREEN and AFFORDABLE cleaners to SIMPLIFY your life! </a:t>
            </a:r>
            <a:endParaRPr lang="en-US" sz="2000" dirty="0" smtClean="0"/>
          </a:p>
          <a:p>
            <a:r>
              <a:rPr lang="en-US" sz="2000" dirty="0" smtClean="0"/>
              <a:t>	There </a:t>
            </a:r>
            <a:r>
              <a:rPr lang="en-US" sz="2000" dirty="0"/>
              <a:t>will be weekly challenges with prizes each week PLUS you will earn a FREE SCOUR OFF JUST FOR PARTICIPATING!! You need a Get Clean Kit to participate, so talk to your Shaklee Distributor to find out how to get one so we can make September the easiest cleanest month:)"</a:t>
            </a:r>
          </a:p>
        </p:txBody>
      </p:sp>
    </p:spTree>
    <p:extLst>
      <p:ext uri="{BB962C8B-B14F-4D97-AF65-F5344CB8AC3E}">
        <p14:creationId xmlns:p14="http://schemas.microsoft.com/office/powerpoint/2010/main" val="32620058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33429"/>
            <a:ext cx="8229600" cy="4650475"/>
          </a:xfrm>
        </p:spPr>
        <p:txBody>
          <a:bodyPr>
            <a:noAutofit/>
          </a:bodyPr>
          <a:lstStyle/>
          <a:p>
            <a:pPr marL="0" indent="0">
              <a:buNone/>
            </a:pPr>
            <a:r>
              <a:rPr lang="en-US" sz="2400" i="1" dirty="0">
                <a:solidFill>
                  <a:schemeClr val="tx1"/>
                </a:solidFill>
              </a:rPr>
              <a:t>After an in-home or conversation:    "If you ever want to check out the full picture of what I do, there are 2 ways Shaklee can really help someone:</a:t>
            </a:r>
          </a:p>
          <a:p>
            <a:pPr marL="0" indent="0">
              <a:buNone/>
            </a:pPr>
            <a:r>
              <a:rPr lang="en-US" sz="2400" i="1" dirty="0" smtClean="0">
                <a:solidFill>
                  <a:schemeClr val="tx1"/>
                </a:solidFill>
              </a:rPr>
              <a:t> </a:t>
            </a:r>
            <a:r>
              <a:rPr lang="en-US" sz="2400" i="1" dirty="0">
                <a:solidFill>
                  <a:schemeClr val="tx1"/>
                </a:solidFill>
              </a:rPr>
              <a:t> 1.  with our products--build health</a:t>
            </a:r>
          </a:p>
          <a:p>
            <a:pPr marL="0" indent="0">
              <a:buNone/>
            </a:pPr>
            <a:r>
              <a:rPr lang="en-US" sz="2400" i="1" dirty="0" smtClean="0">
                <a:solidFill>
                  <a:schemeClr val="tx1"/>
                </a:solidFill>
              </a:rPr>
              <a:t> </a:t>
            </a:r>
            <a:r>
              <a:rPr lang="en-US" sz="2400" i="1" dirty="0">
                <a:solidFill>
                  <a:schemeClr val="tx1"/>
                </a:solidFill>
              </a:rPr>
              <a:t> 2.  with our business -- a unique way to earn $$</a:t>
            </a:r>
          </a:p>
          <a:p>
            <a:pPr marL="0" indent="0">
              <a:buNone/>
            </a:pPr>
            <a:endParaRPr lang="en-US" sz="2400" i="1" dirty="0">
              <a:solidFill>
                <a:schemeClr val="tx1"/>
              </a:solidFill>
            </a:endParaRPr>
          </a:p>
          <a:p>
            <a:pPr marL="0" indent="0">
              <a:buNone/>
            </a:pPr>
            <a:r>
              <a:rPr lang="en-US" sz="2400" i="1" dirty="0">
                <a:solidFill>
                  <a:schemeClr val="tx1"/>
                </a:solidFill>
              </a:rPr>
              <a:t>I'd be happy to share some details with you...who knows you might really like what you see</a:t>
            </a:r>
            <a:r>
              <a:rPr lang="en-US" sz="2400" i="1" dirty="0" smtClean="0">
                <a:solidFill>
                  <a:schemeClr val="tx1"/>
                </a:solidFill>
              </a:rPr>
              <a:t>.”</a:t>
            </a:r>
            <a:endParaRPr lang="en-US" sz="2400" i="1" dirty="0">
              <a:solidFill>
                <a:schemeClr val="tx1"/>
              </a:solidFill>
            </a:endParaRPr>
          </a:p>
          <a:p>
            <a:pPr marL="0" indent="0">
              <a:buNone/>
            </a:pPr>
            <a:r>
              <a:rPr lang="en-US" sz="2400" dirty="0" smtClean="0"/>
              <a:t>________________________</a:t>
            </a:r>
            <a:r>
              <a:rPr lang="en-US" sz="2400" dirty="0"/>
              <a:t/>
            </a:r>
            <a:br>
              <a:rPr lang="en-US" sz="2400" dirty="0"/>
            </a:br>
            <a:endParaRPr lang="en-US" sz="2400" dirty="0" smtClean="0"/>
          </a:p>
          <a:p>
            <a:pPr marL="0" indent="0">
              <a:buNone/>
            </a:pPr>
            <a:r>
              <a:rPr lang="en-US" sz="2400" dirty="0" err="1" smtClean="0"/>
              <a:t>lisa</a:t>
            </a:r>
            <a:endParaRPr lang="en-US" sz="2400" dirty="0"/>
          </a:p>
        </p:txBody>
      </p:sp>
      <p:sp>
        <p:nvSpPr>
          <p:cNvPr id="3" name="Title 2"/>
          <p:cNvSpPr>
            <a:spLocks noGrp="1"/>
          </p:cNvSpPr>
          <p:nvPr>
            <p:ph type="title"/>
          </p:nvPr>
        </p:nvSpPr>
        <p:spPr>
          <a:xfrm>
            <a:off x="457200" y="332698"/>
            <a:ext cx="8229600" cy="667978"/>
          </a:xfrm>
          <a:ln>
            <a:solidFill>
              <a:schemeClr val="accent5">
                <a:lumMod val="50000"/>
              </a:schemeClr>
            </a:solidFill>
          </a:ln>
        </p:spPr>
        <p:txBody>
          <a:bodyPr>
            <a:normAutofit/>
          </a:bodyPr>
          <a:lstStyle/>
          <a:p>
            <a:r>
              <a:rPr lang="en-US" sz="3200" dirty="0" smtClean="0"/>
              <a:t>Introducing Business at Close of Meeting</a:t>
            </a:r>
            <a:endParaRPr lang="en-US" sz="3200" dirty="0"/>
          </a:p>
        </p:txBody>
      </p:sp>
    </p:spTree>
    <p:extLst>
      <p:ext uri="{BB962C8B-B14F-4D97-AF65-F5344CB8AC3E}">
        <p14:creationId xmlns:p14="http://schemas.microsoft.com/office/powerpoint/2010/main" val="39345002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encrypted-tbn2.gstatic.com/images?q=tbn:ANd9GcSPeeHPV_nE14akmhpUGaz21Wx82yQZcTKc_c2ClyF9Nu3rtPme_e8DRMpM"/>
          <p:cNvPicPr>
            <a:picLocks noChangeAspect="1" noChangeArrowheads="1"/>
          </p:cNvPicPr>
          <p:nvPr/>
        </p:nvPicPr>
        <p:blipFill>
          <a:blip r:embed="rId2" cstate="print"/>
          <a:srcRect/>
          <a:stretch>
            <a:fillRect/>
          </a:stretch>
        </p:blipFill>
        <p:spPr bwMode="auto">
          <a:xfrm>
            <a:off x="298086" y="304800"/>
            <a:ext cx="1816464" cy="1857376"/>
          </a:xfrm>
          <a:prstGeom prst="rect">
            <a:avLst/>
          </a:prstGeom>
          <a:noFill/>
        </p:spPr>
      </p:pic>
      <p:sp>
        <p:nvSpPr>
          <p:cNvPr id="2" name="Title 1"/>
          <p:cNvSpPr>
            <a:spLocks noGrp="1"/>
          </p:cNvSpPr>
          <p:nvPr>
            <p:ph type="title"/>
          </p:nvPr>
        </p:nvSpPr>
        <p:spPr>
          <a:xfrm>
            <a:off x="2362200" y="304801"/>
            <a:ext cx="6400800" cy="1173163"/>
          </a:xfrm>
          <a:ln>
            <a:solidFill>
              <a:schemeClr val="tx2">
                <a:lumMod val="60000"/>
                <a:lumOff val="40000"/>
              </a:schemeClr>
            </a:solidFill>
          </a:ln>
        </p:spPr>
        <p:txBody>
          <a:bodyPr>
            <a:normAutofit/>
          </a:bodyPr>
          <a:lstStyle/>
          <a:p>
            <a:r>
              <a:rPr lang="en-US" sz="3200" dirty="0" smtClean="0"/>
              <a:t>Options for Sharing Business Information </a:t>
            </a:r>
            <a:endParaRPr lang="en-US" sz="3200" dirty="0"/>
          </a:p>
        </p:txBody>
      </p:sp>
      <p:sp>
        <p:nvSpPr>
          <p:cNvPr id="3" name="Content Placeholder 2"/>
          <p:cNvSpPr>
            <a:spLocks noGrp="1"/>
          </p:cNvSpPr>
          <p:nvPr>
            <p:ph idx="1"/>
          </p:nvPr>
        </p:nvSpPr>
        <p:spPr>
          <a:xfrm>
            <a:off x="457200" y="1905000"/>
            <a:ext cx="8305800" cy="4648200"/>
          </a:xfrm>
        </p:spPr>
        <p:txBody>
          <a:bodyPr>
            <a:normAutofit lnSpcReduction="10000"/>
          </a:bodyPr>
          <a:lstStyle/>
          <a:p>
            <a:pPr>
              <a:buNone/>
            </a:pPr>
            <a:r>
              <a:rPr lang="en-US" sz="2800" dirty="0" smtClean="0"/>
              <a:t>Option #1 --  Invite people to attend some sort of event</a:t>
            </a:r>
          </a:p>
          <a:p>
            <a:r>
              <a:rPr lang="en-US" sz="2400" dirty="0" smtClean="0"/>
              <a:t>An appointment</a:t>
            </a:r>
          </a:p>
          <a:p>
            <a:r>
              <a:rPr lang="en-US" sz="2400" dirty="0" smtClean="0"/>
              <a:t>A 3-way call with an </a:t>
            </a:r>
            <a:r>
              <a:rPr lang="en-US" sz="2400" dirty="0" err="1" smtClean="0"/>
              <a:t>upline</a:t>
            </a:r>
            <a:r>
              <a:rPr lang="en-US" sz="2400" dirty="0" smtClean="0"/>
              <a:t> leader</a:t>
            </a:r>
          </a:p>
          <a:p>
            <a:r>
              <a:rPr lang="en-US" sz="2400" dirty="0" smtClean="0"/>
              <a:t>A small group presentation in their home or yours</a:t>
            </a:r>
          </a:p>
          <a:p>
            <a:r>
              <a:rPr lang="en-US" sz="2400" dirty="0" smtClean="0"/>
              <a:t>An online webinar</a:t>
            </a:r>
          </a:p>
          <a:p>
            <a:r>
              <a:rPr lang="en-US" sz="2400" dirty="0" smtClean="0"/>
              <a:t>A local hotel meeting</a:t>
            </a:r>
          </a:p>
          <a:p>
            <a:r>
              <a:rPr lang="en-US" sz="2400" dirty="0" smtClean="0"/>
              <a:t>A larger company event or conference</a:t>
            </a:r>
          </a:p>
          <a:p>
            <a:r>
              <a:rPr lang="en-US" sz="2400" dirty="0" smtClean="0"/>
              <a:t>Conference calls</a:t>
            </a:r>
            <a:r>
              <a:rPr lang="en-US" sz="2800" dirty="0" smtClean="0"/>
              <a:t> </a:t>
            </a:r>
          </a:p>
          <a:p>
            <a:r>
              <a:rPr lang="en-US" sz="2800" dirty="0" err="1" smtClean="0"/>
              <a:t>FaceBook</a:t>
            </a:r>
            <a:r>
              <a:rPr lang="en-US" sz="2800" dirty="0" smtClean="0"/>
              <a:t> event	</a:t>
            </a:r>
          </a:p>
          <a:p>
            <a:pPr>
              <a:buNone/>
            </a:pPr>
            <a:r>
              <a:rPr lang="en-US" sz="2800" dirty="0" smtClean="0"/>
              <a:t>	harper</a:t>
            </a:r>
            <a:endParaRPr lang="en-US" sz="2000" dirty="0"/>
          </a:p>
        </p:txBody>
      </p:sp>
      <p:pic>
        <p:nvPicPr>
          <p:cNvPr id="33794" name="Picture 2" descr="http://moringabucks.com/site/wp-content/uploads/2012/12/3waycall_pic.jpg"/>
          <p:cNvPicPr>
            <a:picLocks noChangeAspect="1" noChangeArrowheads="1"/>
          </p:cNvPicPr>
          <p:nvPr/>
        </p:nvPicPr>
        <p:blipFill>
          <a:blip r:embed="rId3" cstate="print"/>
          <a:srcRect/>
          <a:stretch>
            <a:fillRect/>
          </a:stretch>
        </p:blipFill>
        <p:spPr bwMode="auto">
          <a:xfrm>
            <a:off x="5715014" y="4343400"/>
            <a:ext cx="3144253" cy="2286000"/>
          </a:xfrm>
          <a:prstGeom prst="rect">
            <a:avLst/>
          </a:prstGeom>
          <a:noFill/>
        </p:spPr>
      </p:pic>
    </p:spTree>
    <p:extLst>
      <p:ext uri="{BB962C8B-B14F-4D97-AF65-F5344CB8AC3E}">
        <p14:creationId xmlns:p14="http://schemas.microsoft.com/office/powerpoint/2010/main" val="12809981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1"/>
            <a:ext cx="7010400" cy="1096963"/>
          </a:xfrm>
          <a:ln>
            <a:solidFill>
              <a:schemeClr val="tx2">
                <a:lumMod val="75000"/>
              </a:schemeClr>
            </a:solidFill>
          </a:ln>
        </p:spPr>
        <p:txBody>
          <a:bodyPr>
            <a:normAutofit fontScale="90000"/>
          </a:bodyPr>
          <a:lstStyle/>
          <a:p>
            <a:r>
              <a:rPr lang="en-US" sz="3200" dirty="0" smtClean="0"/>
              <a:t>Option #2</a:t>
            </a:r>
            <a:r>
              <a:rPr lang="en-US" sz="2400" dirty="0" smtClean="0"/>
              <a:t/>
            </a:r>
            <a:br>
              <a:rPr lang="en-US" sz="2400" dirty="0" smtClean="0"/>
            </a:br>
            <a:r>
              <a:rPr lang="en-US" sz="3600" dirty="0" smtClean="0"/>
              <a:t>Invite People to Review Some Materials</a:t>
            </a:r>
            <a:endParaRPr lang="en-US" sz="3600" dirty="0"/>
          </a:p>
        </p:txBody>
      </p:sp>
      <p:sp>
        <p:nvSpPr>
          <p:cNvPr id="3" name="Content Placeholder 2"/>
          <p:cNvSpPr>
            <a:spLocks noGrp="1"/>
          </p:cNvSpPr>
          <p:nvPr>
            <p:ph idx="1"/>
          </p:nvPr>
        </p:nvSpPr>
        <p:spPr>
          <a:xfrm>
            <a:off x="457200" y="1524000"/>
            <a:ext cx="8229600" cy="5334000"/>
          </a:xfrm>
        </p:spPr>
        <p:txBody>
          <a:bodyPr>
            <a:normAutofit/>
          </a:bodyPr>
          <a:lstStyle/>
          <a:p>
            <a:r>
              <a:rPr lang="en-US" sz="2400" dirty="0" smtClean="0"/>
              <a:t>Printed and electronic tools help educate a prospect.</a:t>
            </a:r>
          </a:p>
          <a:p>
            <a:r>
              <a:rPr lang="en-US" sz="2400" dirty="0" smtClean="0"/>
              <a:t>Many different forms – </a:t>
            </a:r>
          </a:p>
          <a:p>
            <a:pPr>
              <a:buNone/>
            </a:pPr>
            <a:r>
              <a:rPr lang="en-US" sz="2400" dirty="0" smtClean="0"/>
              <a:t>	--CD’s			--DVD’s</a:t>
            </a:r>
          </a:p>
          <a:p>
            <a:pPr>
              <a:buNone/>
            </a:pPr>
            <a:r>
              <a:rPr lang="en-US" sz="2400" dirty="0" smtClean="0"/>
              <a:t>	-- Magazines		-- Brochures</a:t>
            </a:r>
          </a:p>
          <a:p>
            <a:pPr>
              <a:buNone/>
            </a:pPr>
            <a:r>
              <a:rPr lang="en-US" sz="2400" dirty="0" smtClean="0"/>
              <a:t>	-- Websites			-- Online presentations</a:t>
            </a:r>
          </a:p>
          <a:p>
            <a:r>
              <a:rPr lang="en-US" sz="2400" dirty="0" smtClean="0"/>
              <a:t>For building a large and duplicating organization …. 			Tools are a good first step.</a:t>
            </a:r>
          </a:p>
          <a:p>
            <a:r>
              <a:rPr lang="en-US" sz="2400" dirty="0" smtClean="0"/>
              <a:t>Our purpose is to provide education and understanding of how Shaklee’s products and / or business model may benefit their lives.</a:t>
            </a:r>
          </a:p>
          <a:p>
            <a:r>
              <a:rPr lang="en-US" sz="2400" dirty="0" smtClean="0"/>
              <a:t>Sending materials to educate fits easily into their busy lives &amp; does not require a lot of their time …			harper</a:t>
            </a:r>
          </a:p>
          <a:p>
            <a:endParaRPr lang="en-US" sz="2400" dirty="0" smtClean="0"/>
          </a:p>
          <a:p>
            <a:endParaRPr lang="en-US" sz="2400" dirty="0" smtClean="0"/>
          </a:p>
          <a:p>
            <a:endParaRPr lang="en-US" sz="2400" dirty="0" smtClean="0"/>
          </a:p>
          <a:p>
            <a:endParaRPr lang="en-US" sz="2400" dirty="0" smtClean="0"/>
          </a:p>
        </p:txBody>
      </p:sp>
      <p:pic>
        <p:nvPicPr>
          <p:cNvPr id="31748" name="Picture 4" descr="http://desperatehousewivesepisodes.com/wp-content/uploads/2013/05/Video-Clips.jpg"/>
          <p:cNvPicPr>
            <a:picLocks noChangeAspect="1" noChangeArrowheads="1"/>
          </p:cNvPicPr>
          <p:nvPr/>
        </p:nvPicPr>
        <p:blipFill>
          <a:blip r:embed="rId2" cstate="print"/>
          <a:srcRect/>
          <a:stretch>
            <a:fillRect/>
          </a:stretch>
        </p:blipFill>
        <p:spPr bwMode="auto">
          <a:xfrm>
            <a:off x="6324600" y="1981209"/>
            <a:ext cx="2286000" cy="1277471"/>
          </a:xfrm>
          <a:prstGeom prst="rect">
            <a:avLst/>
          </a:prstGeom>
          <a:noFill/>
        </p:spPr>
      </p:pic>
      <p:pic>
        <p:nvPicPr>
          <p:cNvPr id="31750" name="Picture 6" descr="http://cdncambridge.tab.co.uk/files/2013/11/internet.jpg"/>
          <p:cNvPicPr>
            <a:picLocks noChangeAspect="1" noChangeArrowheads="1"/>
          </p:cNvPicPr>
          <p:nvPr/>
        </p:nvPicPr>
        <p:blipFill>
          <a:blip r:embed="rId3" cstate="print"/>
          <a:srcRect/>
          <a:stretch>
            <a:fillRect/>
          </a:stretch>
        </p:blipFill>
        <p:spPr bwMode="auto">
          <a:xfrm>
            <a:off x="304800" y="228603"/>
            <a:ext cx="1371600" cy="1180788"/>
          </a:xfrm>
          <a:prstGeom prst="rect">
            <a:avLst/>
          </a:prstGeom>
          <a:noFill/>
        </p:spPr>
      </p:pic>
    </p:spTree>
    <p:extLst>
      <p:ext uri="{BB962C8B-B14F-4D97-AF65-F5344CB8AC3E}">
        <p14:creationId xmlns:p14="http://schemas.microsoft.com/office/powerpoint/2010/main" val="24506474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2359"/>
            <a:ext cx="8229600" cy="5330528"/>
          </a:xfrm>
        </p:spPr>
        <p:txBody>
          <a:bodyPr>
            <a:normAutofit lnSpcReduction="10000"/>
          </a:bodyPr>
          <a:lstStyle/>
          <a:p>
            <a:r>
              <a:rPr lang="en-US" dirty="0" smtClean="0">
                <a:solidFill>
                  <a:schemeClr val="tx1"/>
                </a:solidFill>
              </a:rPr>
              <a:t>Make a list of people you would like on your business team.</a:t>
            </a:r>
          </a:p>
          <a:p>
            <a:r>
              <a:rPr lang="en-US" dirty="0" smtClean="0">
                <a:solidFill>
                  <a:schemeClr val="tx1"/>
                </a:solidFill>
              </a:rPr>
              <a:t>Write out a few bullet points of what you would like to say / ask /share to identify a need/ interest …  what a Shaklee business has meant to you and to acknowledge them as to why you want to work with them and why you think they could be successful. </a:t>
            </a:r>
          </a:p>
          <a:p>
            <a:r>
              <a:rPr lang="en-US" dirty="0" smtClean="0">
                <a:solidFill>
                  <a:schemeClr val="tx1"/>
                </a:solidFill>
              </a:rPr>
              <a:t>Decide what videos from </a:t>
            </a:r>
            <a:r>
              <a:rPr lang="en-US" dirty="0" err="1" smtClean="0">
                <a:solidFill>
                  <a:schemeClr val="tx1"/>
                </a:solidFill>
              </a:rPr>
              <a:t>Shaklee.TV</a:t>
            </a:r>
            <a:r>
              <a:rPr lang="en-US" dirty="0" smtClean="0">
                <a:solidFill>
                  <a:schemeClr val="tx1"/>
                </a:solidFill>
              </a:rPr>
              <a:t>  you would like to send to them for further evaluation ( Shaklee Effect video stories, Shaklee Difference, Roger Barnett interview, </a:t>
            </a:r>
            <a:r>
              <a:rPr lang="en-US" dirty="0" err="1" smtClean="0">
                <a:solidFill>
                  <a:schemeClr val="tx1"/>
                </a:solidFill>
              </a:rPr>
              <a:t>etc</a:t>
            </a:r>
            <a:r>
              <a:rPr lang="en-US" dirty="0" smtClean="0">
                <a:solidFill>
                  <a:schemeClr val="tx1"/>
                </a:solidFill>
              </a:rPr>
              <a:t> )</a:t>
            </a:r>
          </a:p>
          <a:p>
            <a:r>
              <a:rPr lang="en-US" dirty="0" smtClean="0">
                <a:solidFill>
                  <a:schemeClr val="tx1"/>
                </a:solidFill>
              </a:rPr>
              <a:t>Set up 3 way calls with </a:t>
            </a:r>
            <a:r>
              <a:rPr lang="en-US" dirty="0" err="1" smtClean="0">
                <a:solidFill>
                  <a:schemeClr val="tx1"/>
                </a:solidFill>
              </a:rPr>
              <a:t>uplines</a:t>
            </a:r>
            <a:r>
              <a:rPr lang="en-US" dirty="0" smtClean="0">
                <a:solidFill>
                  <a:schemeClr val="tx1"/>
                </a:solidFill>
              </a:rPr>
              <a:t> or colleagues to introduce your prospect to other members of your team, to hear their stories and to offer more information about the business benefits.</a:t>
            </a:r>
          </a:p>
          <a:p>
            <a:r>
              <a:rPr lang="en-US" dirty="0" smtClean="0">
                <a:solidFill>
                  <a:schemeClr val="tx1"/>
                </a:solidFill>
              </a:rPr>
              <a:t>For additional ideas for assembling our business teams ..   See archived sessions at </a:t>
            </a:r>
            <a:r>
              <a:rPr lang="en-US" dirty="0" smtClean="0">
                <a:solidFill>
                  <a:schemeClr val="tx1"/>
                </a:solidFill>
                <a:hlinkClick r:id="rId2"/>
              </a:rPr>
              <a:t>www.BetterFutureStartsToday.com</a:t>
            </a:r>
            <a:r>
              <a:rPr lang="en-US" dirty="0" smtClean="0">
                <a:solidFill>
                  <a:schemeClr val="tx1"/>
                </a:solidFill>
              </a:rPr>
              <a:t> _____  (your address)</a:t>
            </a:r>
          </a:p>
          <a:p>
            <a:pPr marL="0" indent="0">
              <a:buNone/>
            </a:pPr>
            <a:endParaRPr lang="en-US" dirty="0">
              <a:solidFill>
                <a:schemeClr val="tx1"/>
              </a:solidFill>
            </a:endParaRPr>
          </a:p>
          <a:p>
            <a:pPr marL="0" indent="0">
              <a:buNone/>
            </a:pPr>
            <a:r>
              <a:rPr lang="en-US" dirty="0" smtClean="0">
                <a:solidFill>
                  <a:schemeClr val="tx1"/>
                </a:solidFill>
              </a:rPr>
              <a:t>Legacy and Leadership  Session #5  Identifying Business Partners 2/12/15</a:t>
            </a:r>
          </a:p>
          <a:p>
            <a:pPr marL="0" indent="0">
              <a:buNone/>
            </a:pPr>
            <a:r>
              <a:rPr lang="en-US" dirty="0" smtClean="0">
                <a:solidFill>
                  <a:schemeClr val="tx1"/>
                </a:solidFill>
              </a:rPr>
              <a:t>Teaming Up  Fall 2014 Session #7  Assembling Our Business Teams    </a:t>
            </a:r>
            <a:r>
              <a:rPr lang="en-US" dirty="0" err="1" smtClean="0"/>
              <a:t>lisa</a:t>
            </a:r>
            <a:endParaRPr lang="en-US" dirty="0" smtClean="0"/>
          </a:p>
          <a:p>
            <a:pPr marL="0" indent="0">
              <a:buNone/>
            </a:pPr>
            <a:endParaRPr lang="en-US" dirty="0"/>
          </a:p>
        </p:txBody>
      </p:sp>
      <p:sp>
        <p:nvSpPr>
          <p:cNvPr id="3" name="Title 2"/>
          <p:cNvSpPr>
            <a:spLocks noGrp="1"/>
          </p:cNvSpPr>
          <p:nvPr>
            <p:ph type="title"/>
          </p:nvPr>
        </p:nvSpPr>
        <p:spPr>
          <a:xfrm>
            <a:off x="457200" y="511705"/>
            <a:ext cx="8229600" cy="700653"/>
          </a:xfrm>
        </p:spPr>
        <p:txBody>
          <a:bodyPr>
            <a:normAutofit/>
          </a:bodyPr>
          <a:lstStyle/>
          <a:p>
            <a:r>
              <a:rPr lang="en-US" sz="3200" dirty="0" smtClean="0"/>
              <a:t>Action Steps for Session #4</a:t>
            </a:r>
            <a:endParaRPr lang="en-US" sz="3200" dirty="0"/>
          </a:p>
        </p:txBody>
      </p:sp>
    </p:spTree>
    <p:extLst>
      <p:ext uri="{BB962C8B-B14F-4D97-AF65-F5344CB8AC3E}">
        <p14:creationId xmlns:p14="http://schemas.microsoft.com/office/powerpoint/2010/main" val="30830845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08" y="211683"/>
            <a:ext cx="8561978" cy="1825744"/>
          </a:xfrm>
          <a:ln>
            <a:solidFill>
              <a:schemeClr val="accent3">
                <a:lumMod val="75000"/>
              </a:schemeClr>
            </a:solidFill>
          </a:ln>
        </p:spPr>
        <p:txBody>
          <a:bodyPr/>
          <a:lstStyle/>
          <a:p>
            <a:pPr algn="ctr"/>
            <a:r>
              <a:rPr lang="en-US" cap="none" dirty="0" smtClean="0"/>
              <a:t> Importance of Using Archived Training  Sessions</a:t>
            </a:r>
            <a:br>
              <a:rPr lang="en-US" cap="none" dirty="0" smtClean="0"/>
            </a:br>
            <a:r>
              <a:rPr lang="en-US" cap="none" dirty="0" smtClean="0"/>
              <a:t>Key Objective of Our Business is …</a:t>
            </a:r>
            <a:r>
              <a:rPr lang="en-US" cap="none" dirty="0"/>
              <a:t/>
            </a:r>
            <a:br>
              <a:rPr lang="en-US" cap="none" dirty="0"/>
            </a:br>
            <a:r>
              <a:rPr lang="en-US" sz="4000" cap="none" dirty="0" smtClean="0"/>
              <a:t>Duplication</a:t>
            </a:r>
            <a:endParaRPr lang="en-US" sz="4000" cap="none" dirty="0"/>
          </a:p>
        </p:txBody>
      </p:sp>
      <p:sp>
        <p:nvSpPr>
          <p:cNvPr id="5" name="Rectangle 4"/>
          <p:cNvSpPr/>
          <p:nvPr/>
        </p:nvSpPr>
        <p:spPr>
          <a:xfrm>
            <a:off x="384808" y="4184507"/>
            <a:ext cx="8561978" cy="2246769"/>
          </a:xfrm>
          <a:prstGeom prst="rect">
            <a:avLst/>
          </a:prstGeom>
        </p:spPr>
        <p:txBody>
          <a:bodyPr wrap="square">
            <a:spAutoFit/>
          </a:bodyPr>
          <a:lstStyle/>
          <a:p>
            <a:pPr marL="342900" indent="-342900">
              <a:buFont typeface="Arial"/>
              <a:buChar char="•"/>
            </a:pPr>
            <a:r>
              <a:rPr lang="en-US" sz="2000" dirty="0"/>
              <a:t>Legacy and Leadership 2015 :  Session #3 -- Getting your Distributors Started and Teaching Them How to Talk to People  (January 29th</a:t>
            </a:r>
            <a:r>
              <a:rPr lang="en-US" sz="2000" dirty="0" smtClean="0"/>
              <a:t>)   </a:t>
            </a:r>
            <a:endParaRPr lang="en-US" sz="2000" dirty="0"/>
          </a:p>
          <a:p>
            <a:endParaRPr lang="en-US" sz="2000" dirty="0"/>
          </a:p>
          <a:p>
            <a:pPr marL="342900" indent="-342900">
              <a:buFont typeface="Arial"/>
              <a:buChar char="•"/>
            </a:pPr>
            <a:r>
              <a:rPr lang="en-US" sz="2000" dirty="0"/>
              <a:t>Teaming UP 2014:  Session #9 -- Strategies to Generate 1000 PV (October </a:t>
            </a:r>
            <a:r>
              <a:rPr lang="en-US" sz="2000" dirty="0" smtClean="0"/>
              <a:t>30)</a:t>
            </a:r>
            <a:endParaRPr lang="en-US" sz="2000" dirty="0"/>
          </a:p>
          <a:p>
            <a:endParaRPr lang="en-US" sz="2000" dirty="0"/>
          </a:p>
          <a:p>
            <a:pPr marL="342900" indent="-342900">
              <a:buFont typeface="Arial"/>
              <a:buChar char="•"/>
            </a:pPr>
            <a:r>
              <a:rPr lang="en-US" sz="2000" dirty="0"/>
              <a:t>Skilling Up  2014:  Session #10  March 4, 2014</a:t>
            </a:r>
          </a:p>
          <a:p>
            <a:r>
              <a:rPr lang="en-US" sz="2000" dirty="0"/>
              <a:t>Getting Started  (This has some good business inviting dialogs)</a:t>
            </a:r>
          </a:p>
        </p:txBody>
      </p:sp>
      <p:sp>
        <p:nvSpPr>
          <p:cNvPr id="6" name="Rectangle 5"/>
          <p:cNvSpPr/>
          <p:nvPr/>
        </p:nvSpPr>
        <p:spPr>
          <a:xfrm>
            <a:off x="519496" y="2245515"/>
            <a:ext cx="8157929" cy="1938992"/>
          </a:xfrm>
          <a:prstGeom prst="rect">
            <a:avLst/>
          </a:prstGeom>
          <a:ln>
            <a:solidFill>
              <a:schemeClr val="accent5">
                <a:lumMod val="75000"/>
              </a:schemeClr>
            </a:solidFill>
          </a:ln>
        </p:spPr>
        <p:txBody>
          <a:bodyPr wrap="square">
            <a:spAutoFit/>
          </a:bodyPr>
          <a:lstStyle/>
          <a:p>
            <a:r>
              <a:rPr lang="en-US" sz="2000" dirty="0" smtClean="0"/>
              <a:t>Shaklee Summer School </a:t>
            </a:r>
            <a:r>
              <a:rPr lang="en-US" sz="2000" dirty="0"/>
              <a:t>2014:  8 Weeks to </a:t>
            </a:r>
            <a:r>
              <a:rPr lang="en-US" sz="2000" dirty="0" smtClean="0"/>
              <a:t>Director</a:t>
            </a:r>
            <a:endParaRPr lang="en-US" sz="2000" dirty="0"/>
          </a:p>
          <a:p>
            <a:r>
              <a:rPr lang="en-US" sz="2000" dirty="0"/>
              <a:t>   #2 - Getting Started 101 </a:t>
            </a:r>
          </a:p>
          <a:p>
            <a:r>
              <a:rPr lang="en-US" sz="2000" dirty="0"/>
              <a:t>   #3 - Communication Skills to Master for Connecting with </a:t>
            </a:r>
            <a:r>
              <a:rPr lang="en-US" sz="2000" dirty="0" smtClean="0"/>
              <a:t>People</a:t>
            </a:r>
            <a:endParaRPr lang="en-US" sz="2000" dirty="0"/>
          </a:p>
          <a:p>
            <a:r>
              <a:rPr lang="en-US" sz="2000" dirty="0"/>
              <a:t>   #4 - Inviting and </a:t>
            </a:r>
            <a:r>
              <a:rPr lang="en-US" sz="2000" dirty="0" smtClean="0"/>
              <a:t>Closing</a:t>
            </a:r>
            <a:endParaRPr lang="en-US" sz="2000" dirty="0"/>
          </a:p>
          <a:p>
            <a:r>
              <a:rPr lang="en-US" sz="2000" dirty="0"/>
              <a:t>   #5 - </a:t>
            </a:r>
            <a:r>
              <a:rPr lang="en-US" sz="2000" dirty="0" smtClean="0"/>
              <a:t>Identifying </a:t>
            </a:r>
            <a:r>
              <a:rPr lang="en-US" sz="2000" dirty="0"/>
              <a:t>Business </a:t>
            </a:r>
            <a:r>
              <a:rPr lang="en-US" sz="2000" dirty="0" smtClean="0"/>
              <a:t>Partners</a:t>
            </a:r>
            <a:endParaRPr lang="en-US" sz="2000" dirty="0"/>
          </a:p>
          <a:p>
            <a:r>
              <a:rPr lang="en-US" sz="2000" dirty="0"/>
              <a:t>   #6 - </a:t>
            </a:r>
            <a:r>
              <a:rPr lang="en-US" sz="2000" dirty="0" smtClean="0"/>
              <a:t>Presenting </a:t>
            </a:r>
            <a:r>
              <a:rPr lang="en-US" sz="2000" dirty="0"/>
              <a:t>Business </a:t>
            </a:r>
            <a:r>
              <a:rPr lang="en-US" sz="2000" dirty="0" smtClean="0"/>
              <a:t>Information                       harper</a:t>
            </a:r>
            <a:endParaRPr lang="en-US" sz="2000" dirty="0"/>
          </a:p>
        </p:txBody>
      </p:sp>
    </p:spTree>
    <p:extLst>
      <p:ext uri="{BB962C8B-B14F-4D97-AF65-F5344CB8AC3E}">
        <p14:creationId xmlns:p14="http://schemas.microsoft.com/office/powerpoint/2010/main" val="11465283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26212"/>
            <a:ext cx="8229600" cy="3645431"/>
          </a:xfrm>
          <a:ln>
            <a:solidFill>
              <a:schemeClr val="accent5">
                <a:lumMod val="50000"/>
              </a:schemeClr>
            </a:solidFill>
          </a:ln>
        </p:spPr>
        <p:txBody>
          <a:bodyPr>
            <a:normAutofit/>
          </a:bodyPr>
          <a:lstStyle/>
          <a:p>
            <a:pPr marL="0" indent="0">
              <a:buNone/>
            </a:pPr>
            <a:endParaRPr lang="en-US" sz="4000" dirty="0"/>
          </a:p>
          <a:p>
            <a:r>
              <a:rPr lang="en-US" sz="3000" dirty="0" smtClean="0"/>
              <a:t>Session 4 --  Key Elements of the</a:t>
            </a:r>
            <a:r>
              <a:rPr lang="en-US" sz="3000" dirty="0"/>
              <a:t> </a:t>
            </a:r>
            <a:r>
              <a:rPr lang="en-US" sz="3000" dirty="0" smtClean="0"/>
              <a:t>Business 												Conversation</a:t>
            </a:r>
          </a:p>
          <a:p>
            <a:r>
              <a:rPr lang="en-US" sz="3000" dirty="0" smtClean="0"/>
              <a:t> Session 5 -- Creating a 2000 PV Plan</a:t>
            </a:r>
          </a:p>
          <a:p>
            <a:r>
              <a:rPr lang="en-US" sz="3000" dirty="0" smtClean="0"/>
              <a:t>Session 6 – Incentives That Grow Our Business</a:t>
            </a:r>
            <a:endParaRPr lang="en-US" sz="3000" dirty="0"/>
          </a:p>
        </p:txBody>
      </p:sp>
      <p:sp>
        <p:nvSpPr>
          <p:cNvPr id="3" name="Title 2"/>
          <p:cNvSpPr>
            <a:spLocks noGrp="1"/>
          </p:cNvSpPr>
          <p:nvPr>
            <p:ph type="title"/>
          </p:nvPr>
        </p:nvSpPr>
        <p:spPr/>
        <p:txBody>
          <a:bodyPr/>
          <a:lstStyle/>
          <a:p>
            <a:r>
              <a:rPr lang="en-US" dirty="0" smtClean="0"/>
              <a:t>Coming Up </a:t>
            </a:r>
            <a:endParaRPr lang="en-US" dirty="0"/>
          </a:p>
        </p:txBody>
      </p:sp>
    </p:spTree>
    <p:extLst>
      <p:ext uri="{BB962C8B-B14F-4D97-AF65-F5344CB8AC3E}">
        <p14:creationId xmlns:p14="http://schemas.microsoft.com/office/powerpoint/2010/main" val="26426024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4796" y="833165"/>
            <a:ext cx="8879205" cy="6024835"/>
          </a:xfrm>
        </p:spPr>
        <p:txBody>
          <a:bodyPr>
            <a:normAutofit/>
          </a:bodyPr>
          <a:lstStyle/>
          <a:p>
            <a:pPr marL="0" indent="0">
              <a:buNone/>
            </a:pPr>
            <a:r>
              <a:rPr lang="en-US" dirty="0"/>
              <a:t>September 7–  Presidential Master Coordinator Gary Burke and master teacher,  </a:t>
            </a:r>
          </a:p>
          <a:p>
            <a:pPr marL="0" indent="0">
              <a:buNone/>
            </a:pPr>
            <a:r>
              <a:rPr lang="en-US" dirty="0" smtClean="0"/>
              <a:t>	Who </a:t>
            </a:r>
            <a:r>
              <a:rPr lang="en-US" dirty="0"/>
              <a:t>will  review the key benefits of a Shaklee Home business that has </a:t>
            </a:r>
            <a:r>
              <a:rPr lang="en-US" dirty="0" smtClean="0"/>
              <a:t>	helped </a:t>
            </a:r>
            <a:r>
              <a:rPr lang="en-US" dirty="0"/>
              <a:t>him and his wife, Faye, generate a $400,000 income .. and the story </a:t>
            </a:r>
            <a:r>
              <a:rPr lang="en-US" dirty="0" smtClean="0"/>
              <a:t>	of </a:t>
            </a:r>
            <a:r>
              <a:rPr lang="en-US" dirty="0"/>
              <a:t>what he has learned along the </a:t>
            </a:r>
            <a:r>
              <a:rPr lang="en-US" dirty="0" smtClean="0"/>
              <a:t>way</a:t>
            </a:r>
            <a:endParaRPr lang="en-US" dirty="0"/>
          </a:p>
          <a:p>
            <a:pPr marL="0" indent="0">
              <a:buNone/>
            </a:pPr>
            <a:r>
              <a:rPr lang="en-US" dirty="0"/>
              <a:t>September 14 – Young at </a:t>
            </a:r>
            <a:r>
              <a:rPr lang="en-US" dirty="0" smtClean="0"/>
              <a:t>Heart. And Everywhere </a:t>
            </a:r>
            <a:r>
              <a:rPr lang="en-US" dirty="0"/>
              <a:t>Else – Life Plan for Healthy </a:t>
            </a:r>
            <a:r>
              <a:rPr lang="en-US" dirty="0" smtClean="0"/>
              <a:t>Aging</a:t>
            </a:r>
            <a:endParaRPr lang="en-US" dirty="0"/>
          </a:p>
          <a:p>
            <a:pPr marL="0" indent="0">
              <a:buNone/>
            </a:pPr>
            <a:r>
              <a:rPr lang="en-US" dirty="0"/>
              <a:t>September 21 --  </a:t>
            </a:r>
            <a:r>
              <a:rPr lang="en-US" dirty="0" err="1"/>
              <a:t>Dr</a:t>
            </a:r>
            <a:r>
              <a:rPr lang="en-US" dirty="0"/>
              <a:t> Chaney on Shaklee Life Protein </a:t>
            </a:r>
            <a:r>
              <a:rPr lang="en-US" dirty="0" smtClean="0"/>
              <a:t>Shakes</a:t>
            </a:r>
            <a:endParaRPr lang="en-US" dirty="0"/>
          </a:p>
          <a:p>
            <a:pPr marL="0" indent="0">
              <a:buNone/>
            </a:pPr>
            <a:r>
              <a:rPr lang="en-US" dirty="0"/>
              <a:t>September 28 – Power of </a:t>
            </a:r>
            <a:r>
              <a:rPr lang="en-US" dirty="0" smtClean="0"/>
              <a:t>Our </a:t>
            </a:r>
            <a:r>
              <a:rPr lang="en-US" dirty="0"/>
              <a:t>Profession for Corporate Managers  –  Clayton </a:t>
            </a:r>
            <a:r>
              <a:rPr lang="en-US" dirty="0" smtClean="0"/>
              <a:t>Bruce</a:t>
            </a:r>
            <a:endParaRPr lang="en-US" dirty="0"/>
          </a:p>
          <a:p>
            <a:pPr marL="0" indent="0">
              <a:buNone/>
            </a:pPr>
            <a:r>
              <a:rPr lang="en-US" dirty="0"/>
              <a:t>October 5 -- Presidential Master Coordinator Gary Burke and master teacher,  </a:t>
            </a:r>
          </a:p>
          <a:p>
            <a:pPr marL="0" indent="0">
              <a:buNone/>
            </a:pPr>
            <a:r>
              <a:rPr lang="en-US" dirty="0" smtClean="0"/>
              <a:t>	Who </a:t>
            </a:r>
            <a:r>
              <a:rPr lang="en-US" dirty="0"/>
              <a:t>will  review the key benefits of a Shaklee Home business that has helped </a:t>
            </a:r>
            <a:r>
              <a:rPr lang="en-US" dirty="0" smtClean="0"/>
              <a:t>	him 	and </a:t>
            </a:r>
            <a:r>
              <a:rPr lang="en-US" dirty="0"/>
              <a:t>his wife, Faye, generate a $400,000 income .. and the story of what he </a:t>
            </a:r>
            <a:r>
              <a:rPr lang="en-US" dirty="0" smtClean="0"/>
              <a:t>has 	learned </a:t>
            </a:r>
            <a:r>
              <a:rPr lang="en-US" dirty="0"/>
              <a:t>along the </a:t>
            </a:r>
            <a:r>
              <a:rPr lang="en-US" dirty="0" smtClean="0"/>
              <a:t>way</a:t>
            </a:r>
            <a:endParaRPr lang="en-US" dirty="0"/>
          </a:p>
          <a:p>
            <a:pPr marL="0" indent="0">
              <a:buNone/>
            </a:pPr>
            <a:r>
              <a:rPr lang="en-US" dirty="0"/>
              <a:t>October 12 – David Colby, PhD Medicinal Chemistry, Professor </a:t>
            </a:r>
          </a:p>
          <a:p>
            <a:pPr marL="0" indent="0">
              <a:buNone/>
            </a:pPr>
            <a:r>
              <a:rPr lang="en-US" dirty="0"/>
              <a:t>October 19  -- Shaklee Supplements – Key to Long Term Health   Bob Ferguson</a:t>
            </a:r>
          </a:p>
          <a:p>
            <a:pPr marL="0" indent="0">
              <a:buNone/>
            </a:pPr>
            <a:r>
              <a:rPr lang="en-US" dirty="0"/>
              <a:t> </a:t>
            </a:r>
          </a:p>
          <a:p>
            <a:pPr marL="0" indent="0">
              <a:buNone/>
            </a:pPr>
            <a:r>
              <a:rPr lang="en-US" dirty="0"/>
              <a:t>October 26 -- The Power of the Profession .. for Speech Pathologists   Becky Choate</a:t>
            </a:r>
          </a:p>
          <a:p>
            <a:pPr marL="0" indent="0">
              <a:buNone/>
            </a:pPr>
            <a:r>
              <a:rPr lang="en-US" dirty="0"/>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53"/>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50232" r="-50232"/>
          <a:stretch>
            <a:fillRect/>
          </a:stretch>
        </p:blipFill>
        <p:spPr>
          <a:xfrm>
            <a:off x="-1" y="327144"/>
            <a:ext cx="3510491" cy="1751183"/>
          </a:xfrm>
        </p:spPr>
      </p:pic>
      <p:sp>
        <p:nvSpPr>
          <p:cNvPr id="3" name="Title 2"/>
          <p:cNvSpPr>
            <a:spLocks noGrp="1"/>
          </p:cNvSpPr>
          <p:nvPr>
            <p:ph type="title"/>
          </p:nvPr>
        </p:nvSpPr>
        <p:spPr>
          <a:xfrm>
            <a:off x="2789858" y="511705"/>
            <a:ext cx="5896942" cy="1143000"/>
          </a:xfrm>
        </p:spPr>
        <p:txBody>
          <a:bodyPr>
            <a:normAutofit/>
          </a:bodyPr>
          <a:lstStyle/>
          <a:p>
            <a:r>
              <a:rPr lang="en-US" sz="3200" dirty="0" smtClean="0"/>
              <a:t>Michelle </a:t>
            </a:r>
            <a:r>
              <a:rPr lang="en-US" sz="3200" dirty="0"/>
              <a:t>P</a:t>
            </a:r>
            <a:r>
              <a:rPr lang="en-US" sz="3200" dirty="0" smtClean="0"/>
              <a:t>arrott Appoints Chrystal Hubbard to Director in </a:t>
            </a:r>
            <a:r>
              <a:rPr lang="en-US" sz="3200" dirty="0" smtClean="0"/>
              <a:t>4 </a:t>
            </a:r>
            <a:r>
              <a:rPr lang="en-US" sz="3200" dirty="0" smtClean="0"/>
              <a:t>Weeks</a:t>
            </a:r>
            <a:endParaRPr lang="en-US" sz="3200" dirty="0"/>
          </a:p>
        </p:txBody>
      </p:sp>
      <p:sp>
        <p:nvSpPr>
          <p:cNvPr id="5" name="TextBox 4"/>
          <p:cNvSpPr txBox="1"/>
          <p:nvPr/>
        </p:nvSpPr>
        <p:spPr>
          <a:xfrm>
            <a:off x="557973" y="1673948"/>
            <a:ext cx="6695658" cy="4893647"/>
          </a:xfrm>
          <a:prstGeom prst="rect">
            <a:avLst/>
          </a:prstGeom>
          <a:noFill/>
        </p:spPr>
        <p:txBody>
          <a:bodyPr wrap="square" rtlCol="0">
            <a:spAutoFit/>
          </a:bodyPr>
          <a:lstStyle/>
          <a:p>
            <a:pPr marL="285750" indent="-285750">
              <a:buFont typeface="Arial"/>
              <a:buChar char="•"/>
            </a:pPr>
            <a:endParaRPr lang="en-US" sz="2400" dirty="0" smtClean="0"/>
          </a:p>
          <a:p>
            <a:r>
              <a:rPr lang="en-US" sz="2400" dirty="0" smtClean="0"/>
              <a:t>Chrystal </a:t>
            </a:r>
            <a:r>
              <a:rPr lang="en-US" sz="2400" dirty="0"/>
              <a:t>is generating PV by: </a:t>
            </a:r>
          </a:p>
          <a:p>
            <a:pPr marL="342900" indent="-342900">
              <a:buFont typeface="Arial"/>
              <a:buChar char="•"/>
            </a:pPr>
            <a:r>
              <a:rPr lang="en-US" sz="2400" dirty="0"/>
              <a:t>phone calls - individual &amp; </a:t>
            </a:r>
            <a:r>
              <a:rPr lang="en-US" sz="2400" dirty="0" smtClean="0"/>
              <a:t>3way</a:t>
            </a:r>
            <a:endParaRPr lang="en-US" sz="2400" dirty="0"/>
          </a:p>
          <a:p>
            <a:pPr marL="342900" indent="-342900">
              <a:buFont typeface="Arial"/>
              <a:buChar char="•"/>
            </a:pPr>
            <a:r>
              <a:rPr lang="en-US" sz="2400" dirty="0"/>
              <a:t>Facebook posts/</a:t>
            </a:r>
            <a:r>
              <a:rPr lang="en-US" sz="2400" dirty="0" smtClean="0"/>
              <a:t>events</a:t>
            </a:r>
          </a:p>
          <a:p>
            <a:pPr marL="342900" indent="-342900">
              <a:buFont typeface="Arial"/>
              <a:buChar char="•"/>
            </a:pPr>
            <a:r>
              <a:rPr lang="en-US" sz="2400" dirty="0" smtClean="0"/>
              <a:t>Sponsoring  </a:t>
            </a:r>
            <a:r>
              <a:rPr lang="en-US" sz="2400" dirty="0"/>
              <a:t>new builders - 1 gold this week, another gold next</a:t>
            </a:r>
            <a:br>
              <a:rPr lang="en-US" sz="2400" dirty="0"/>
            </a:br>
            <a:endParaRPr lang="en-US" sz="2400" dirty="0"/>
          </a:p>
          <a:p>
            <a:pPr algn="ctr"/>
            <a:r>
              <a:rPr lang="en-US" sz="2400" dirty="0"/>
              <a:t>I am developing new director - Chrystal by doing almost daily phone conversations, 3-way calls with her customers and new </a:t>
            </a:r>
            <a:r>
              <a:rPr lang="en-US" sz="2400" dirty="0" err="1"/>
              <a:t>downlines</a:t>
            </a:r>
            <a:r>
              <a:rPr lang="en-US" sz="2400" dirty="0"/>
              <a:t>, teaching her how to be duplicate-able and sharing her passion with others. </a:t>
            </a:r>
          </a:p>
          <a:p>
            <a:pPr marL="285750" indent="-285750">
              <a:buFont typeface="Arial"/>
              <a:buChar char="•"/>
            </a:pPr>
            <a:endParaRPr lang="en-US" sz="2400" dirty="0"/>
          </a:p>
        </p:txBody>
      </p:sp>
      <p:pic>
        <p:nvPicPr>
          <p:cNvPr id="6" name="Picture 5"/>
          <p:cNvPicPr>
            <a:picLocks noChangeAspect="1"/>
          </p:cNvPicPr>
          <p:nvPr/>
        </p:nvPicPr>
        <p:blipFill>
          <a:blip r:embed="rId3"/>
          <a:stretch>
            <a:fillRect/>
          </a:stretch>
        </p:blipFill>
        <p:spPr>
          <a:xfrm>
            <a:off x="6940642" y="1673948"/>
            <a:ext cx="1780401" cy="1780401"/>
          </a:xfrm>
          <a:prstGeom prst="rect">
            <a:avLst/>
          </a:prstGeom>
        </p:spPr>
      </p:pic>
    </p:spTree>
    <p:extLst>
      <p:ext uri="{BB962C8B-B14F-4D97-AF65-F5344CB8AC3E}">
        <p14:creationId xmlns:p14="http://schemas.microsoft.com/office/powerpoint/2010/main" val="7157411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96558"/>
            <a:ext cx="8229600" cy="5529616"/>
          </a:xfrm>
        </p:spPr>
        <p:txBody>
          <a:bodyPr>
            <a:normAutofit fontScale="92500" lnSpcReduction="20000"/>
          </a:bodyPr>
          <a:lstStyle/>
          <a:p>
            <a:pPr marL="0" indent="0" algn="ctr">
              <a:buNone/>
            </a:pPr>
            <a:r>
              <a:rPr lang="en-US" sz="4400" dirty="0" smtClean="0"/>
              <a:t>“We </a:t>
            </a:r>
            <a:r>
              <a:rPr lang="en-US" sz="4400" dirty="0"/>
              <a:t>love our independence, but what we really want is influence</a:t>
            </a:r>
            <a:r>
              <a:rPr lang="en-US" sz="4400" dirty="0" smtClean="0"/>
              <a:t>.</a:t>
            </a:r>
          </a:p>
          <a:p>
            <a:pPr marL="0" indent="0" algn="ctr">
              <a:buNone/>
            </a:pPr>
            <a:r>
              <a:rPr lang="en-US" sz="4400" dirty="0" smtClean="0"/>
              <a:t>For </a:t>
            </a:r>
            <a:r>
              <a:rPr lang="en-US" sz="4400" dirty="0"/>
              <a:t>women, the ability to effect change and make an impact is paramount.  </a:t>
            </a:r>
            <a:endParaRPr lang="en-US" sz="4400" dirty="0" smtClean="0"/>
          </a:p>
          <a:p>
            <a:pPr marL="0" indent="0" algn="ctr">
              <a:buNone/>
            </a:pPr>
            <a:r>
              <a:rPr lang="en-US" sz="4400" dirty="0" smtClean="0"/>
              <a:t>We </a:t>
            </a:r>
            <a:r>
              <a:rPr lang="en-US" sz="4400" dirty="0"/>
              <a:t>don't just want to better ourselves.  We want to better our children, our schools, our communities, and our planet</a:t>
            </a:r>
            <a:r>
              <a:rPr lang="en-US" sz="4400" dirty="0" smtClean="0"/>
              <a:t>.” </a:t>
            </a:r>
            <a:endParaRPr lang="en-US" sz="4400" dirty="0"/>
          </a:p>
          <a:p>
            <a:pPr marL="0" indent="0" algn="ctr">
              <a:buNone/>
            </a:pPr>
            <a:r>
              <a:rPr lang="en-US" sz="4400" dirty="0" smtClean="0"/>
              <a:t> </a:t>
            </a:r>
            <a:r>
              <a:rPr lang="en-US" sz="4400" dirty="0"/>
              <a:t>                             --</a:t>
            </a:r>
            <a:r>
              <a:rPr lang="en-US" sz="4400" u="sng" dirty="0"/>
              <a:t> The flip-flop CEO</a:t>
            </a:r>
            <a:endParaRPr lang="en-US" sz="4400" dirty="0"/>
          </a:p>
          <a:p>
            <a:endParaRPr lang="en-US" dirty="0"/>
          </a:p>
        </p:txBody>
      </p:sp>
    </p:spTree>
    <p:extLst>
      <p:ext uri="{BB962C8B-B14F-4D97-AF65-F5344CB8AC3E}">
        <p14:creationId xmlns:p14="http://schemas.microsoft.com/office/powerpoint/2010/main" val="32874039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897838" y="1985157"/>
            <a:ext cx="7317827" cy="1478723"/>
          </a:xfrm>
          <a:ln>
            <a:solidFill>
              <a:schemeClr val="accent5">
                <a:lumMod val="50000"/>
              </a:schemeClr>
            </a:solidFill>
          </a:ln>
        </p:spPr>
        <p:txBody>
          <a:bodyPr>
            <a:normAutofit fontScale="85000" lnSpcReduction="10000"/>
          </a:bodyPr>
          <a:lstStyle/>
          <a:p>
            <a:r>
              <a:rPr lang="en-US" sz="3200" dirty="0" smtClean="0">
                <a:solidFill>
                  <a:schemeClr val="tx1"/>
                </a:solidFill>
              </a:rPr>
              <a:t>						Session #4</a:t>
            </a:r>
          </a:p>
          <a:p>
            <a:pPr algn="ctr"/>
            <a:r>
              <a:rPr lang="en-US" sz="4000" dirty="0" smtClean="0">
                <a:solidFill>
                  <a:schemeClr val="tx1"/>
                </a:solidFill>
              </a:rPr>
              <a:t>Understanding the Value and Appeal of Home Businesses in Today’s Economy</a:t>
            </a:r>
            <a:endParaRPr lang="en-US" sz="4000" dirty="0">
              <a:solidFill>
                <a:schemeClr val="tx1"/>
              </a:solidFill>
            </a:endParaRPr>
          </a:p>
        </p:txBody>
      </p:sp>
      <p:pic>
        <p:nvPicPr>
          <p:cNvPr id="5" name="Picture 4" descr="Lisa Anderson 2013.jpg"/>
          <p:cNvPicPr>
            <a:picLocks noChangeAspect="1"/>
          </p:cNvPicPr>
          <p:nvPr/>
        </p:nvPicPr>
        <p:blipFill>
          <a:blip r:embed="rId3" cstate="print"/>
          <a:stretch>
            <a:fillRect/>
          </a:stretch>
        </p:blipFill>
        <p:spPr>
          <a:xfrm>
            <a:off x="7388381" y="4628038"/>
            <a:ext cx="1312479" cy="1948655"/>
          </a:xfrm>
          <a:prstGeom prst="rect">
            <a:avLst/>
          </a:prstGeom>
        </p:spPr>
      </p:pic>
      <p:sp>
        <p:nvSpPr>
          <p:cNvPr id="7" name="TextBox 6"/>
          <p:cNvSpPr txBox="1"/>
          <p:nvPr/>
        </p:nvSpPr>
        <p:spPr>
          <a:xfrm>
            <a:off x="6966096"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313"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71"/>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611165"/>
            <a:ext cx="1894999" cy="1200329"/>
          </a:xfrm>
          <a:prstGeom prst="rect">
            <a:avLst/>
          </a:prstGeom>
        </p:spPr>
        <p:txBody>
          <a:bodyPr wrap="square">
            <a:spAutoFit/>
          </a:bodyPr>
          <a:lstStyle/>
          <a:p>
            <a:pPr algn="ctr"/>
            <a:r>
              <a:rPr lang="en-US" dirty="0" smtClean="0"/>
              <a:t>Senior Executive </a:t>
            </a:r>
            <a:r>
              <a:rPr lang="en-US" dirty="0"/>
              <a:t>Coordinator Harper Guerra</a:t>
            </a:r>
          </a:p>
          <a:p>
            <a:pPr algn="ctr"/>
            <a:endParaRPr lang="en-US" dirty="0"/>
          </a:p>
        </p:txBody>
      </p:sp>
      <p:pic>
        <p:nvPicPr>
          <p:cNvPr id="16" name="Picture 15" descr="hannah and allan sharapan.jpg"/>
          <p:cNvPicPr>
            <a:picLocks noChangeAspect="1"/>
          </p:cNvPicPr>
          <p:nvPr/>
        </p:nvPicPr>
        <p:blipFill>
          <a:blip r:embed="rId6" cstate="print"/>
          <a:stretch>
            <a:fillRect/>
          </a:stretch>
        </p:blipFill>
        <p:spPr>
          <a:xfrm>
            <a:off x="5717106" y="4703219"/>
            <a:ext cx="1248976" cy="1873464"/>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01014"/>
            <a:ext cx="8026400" cy="5102987"/>
          </a:xfrm>
        </p:spPr>
        <p:txBody>
          <a:bodyPr>
            <a:normAutofit/>
          </a:bodyPr>
          <a:lstStyle/>
          <a:p>
            <a:pPr marL="0" indent="0">
              <a:buNone/>
            </a:pPr>
            <a:r>
              <a:rPr lang="en-US" dirty="0" smtClean="0"/>
              <a:t>September is a pivotal month :</a:t>
            </a:r>
          </a:p>
          <a:p>
            <a:pPr marL="0" indent="0">
              <a:buNone/>
            </a:pPr>
            <a:endParaRPr lang="en-US" sz="900" dirty="0" smtClean="0"/>
          </a:p>
          <a:p>
            <a:r>
              <a:rPr lang="en-US" dirty="0" smtClean="0"/>
              <a:t>For trip qualifications – we must achieve rank of Coordinator to qualify for  Los </a:t>
            </a:r>
            <a:r>
              <a:rPr lang="en-US" dirty="0" err="1" smtClean="0"/>
              <a:t>Cabos</a:t>
            </a:r>
            <a:r>
              <a:rPr lang="en-US" dirty="0" smtClean="0"/>
              <a:t> trip  and Executive Coordinator to qualify for Tuscany trip and HOLD the rank for 4 months .. Which takes us to December and the end of qualification period.</a:t>
            </a:r>
          </a:p>
          <a:p>
            <a:r>
              <a:rPr lang="en-US" dirty="0" smtClean="0"/>
              <a:t>Chairman’s Retreat – to accumulate 10,000 additional PGV ( plus PV of newly appointed Directors ), </a:t>
            </a:r>
          </a:p>
          <a:p>
            <a:pPr lvl="1"/>
            <a:r>
              <a:rPr lang="en-US" dirty="0"/>
              <a:t>W</a:t>
            </a:r>
            <a:r>
              <a:rPr lang="en-US" dirty="0" smtClean="0"/>
              <a:t>e will want to generate an additional 2000 PV a month until December…</a:t>
            </a:r>
          </a:p>
          <a:p>
            <a:pPr marL="57150" lvl="1" indent="400050"/>
            <a:r>
              <a:rPr lang="en-US" dirty="0" smtClean="0"/>
              <a:t> So we will review a variety of ways to generate 1000 PV …to help distributors 	reach rank of Director … and to increase our customer base.</a:t>
            </a:r>
          </a:p>
          <a:p>
            <a:pPr marL="57150" lvl="1" indent="400050"/>
            <a:r>
              <a:rPr lang="en-US" dirty="0" smtClean="0"/>
              <a:t> </a:t>
            </a:r>
            <a:r>
              <a:rPr lang="en-US" sz="2000" dirty="0"/>
              <a:t>September is prime time for people starting new </a:t>
            </a:r>
            <a:r>
              <a:rPr lang="en-US" sz="2000" dirty="0" smtClean="0"/>
              <a:t>ventures</a:t>
            </a:r>
            <a:endParaRPr lang="en-US" sz="2000" dirty="0"/>
          </a:p>
          <a:p>
            <a:pPr marL="285750" lvl="1"/>
            <a:r>
              <a:rPr lang="en-US" sz="2000" dirty="0" smtClean="0"/>
              <a:t>We have been challenged by Roger Barnett to reach within and create something AMAZING by Nov 21 …. About 65 days left … Let’s discuss ways to  make </a:t>
            </a:r>
            <a:r>
              <a:rPr lang="en-US" sz="2000" b="1" dirty="0" smtClean="0"/>
              <a:t>September amazing                          </a:t>
            </a:r>
            <a:r>
              <a:rPr lang="en-US" sz="2000" b="1" dirty="0" err="1" smtClean="0"/>
              <a:t>lisa</a:t>
            </a:r>
            <a:endParaRPr lang="en-US" sz="2000" b="1" dirty="0" smtClean="0"/>
          </a:p>
        </p:txBody>
      </p:sp>
      <p:sp>
        <p:nvSpPr>
          <p:cNvPr id="3" name="Title 2"/>
          <p:cNvSpPr>
            <a:spLocks noGrp="1"/>
          </p:cNvSpPr>
          <p:nvPr>
            <p:ph type="title"/>
          </p:nvPr>
        </p:nvSpPr>
        <p:spPr>
          <a:xfrm>
            <a:off x="457200" y="377001"/>
            <a:ext cx="8229600" cy="1277707"/>
          </a:xfrm>
          <a:prstGeom prst="wedgeRoundRectCallout">
            <a:avLst/>
          </a:prstGeom>
        </p:spPr>
        <p:txBody>
          <a:bodyPr>
            <a:normAutofit/>
          </a:bodyPr>
          <a:lstStyle/>
          <a:p>
            <a:pPr algn="l"/>
            <a:r>
              <a:rPr lang="en-US" sz="2400" dirty="0" smtClean="0"/>
              <a:t>  </a:t>
            </a:r>
            <a:r>
              <a:rPr lang="en-US" sz="2800" dirty="0" smtClean="0"/>
              <a:t/>
            </a:r>
            <a:br>
              <a:rPr lang="en-US" sz="2800" dirty="0" smtClean="0"/>
            </a:br>
            <a:r>
              <a:rPr lang="en-US" sz="2800" dirty="0" smtClean="0"/>
              <a:t>			September Strategies for     Growth</a:t>
            </a:r>
            <a:endParaRPr lang="en-US" sz="2800" dirty="0"/>
          </a:p>
        </p:txBody>
      </p:sp>
      <p:sp>
        <p:nvSpPr>
          <p:cNvPr id="5" name="Oval Callout 4"/>
          <p:cNvSpPr/>
          <p:nvPr/>
        </p:nvSpPr>
        <p:spPr>
          <a:xfrm>
            <a:off x="4870614" y="201095"/>
            <a:ext cx="2036690" cy="774700"/>
          </a:xfrm>
          <a:prstGeom prst="wedgeEllipseCallout">
            <a:avLst>
              <a:gd name="adj1" fmla="val -1140"/>
              <a:gd name="adj2" fmla="val 7725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Amazingaaamangmazing</a:t>
            </a:r>
            <a:r>
              <a:rPr lang="en-US" dirty="0" smtClean="0"/>
              <a:t>  </a:t>
            </a:r>
            <a:endParaRPr lang="en-US" dirty="0"/>
          </a:p>
        </p:txBody>
      </p:sp>
      <p:sp>
        <p:nvSpPr>
          <p:cNvPr id="7" name="TextBox 6"/>
          <p:cNvSpPr txBox="1"/>
          <p:nvPr/>
        </p:nvSpPr>
        <p:spPr>
          <a:xfrm>
            <a:off x="5160836" y="375300"/>
            <a:ext cx="1422400" cy="523220"/>
          </a:xfrm>
          <a:prstGeom prst="rect">
            <a:avLst/>
          </a:prstGeom>
          <a:solidFill>
            <a:schemeClr val="bg1"/>
          </a:solidFill>
        </p:spPr>
        <p:txBody>
          <a:bodyPr wrap="square" rtlCol="0">
            <a:spAutoFit/>
          </a:bodyPr>
          <a:lstStyle/>
          <a:p>
            <a:r>
              <a:rPr lang="en-US" sz="2800" dirty="0"/>
              <a:t>A</a:t>
            </a:r>
            <a:r>
              <a:rPr lang="en-US" sz="2800" dirty="0" smtClean="0"/>
              <a:t>mazing</a:t>
            </a:r>
            <a:endParaRPr lang="en-US" sz="2800" dirty="0"/>
          </a:p>
        </p:txBody>
      </p:sp>
    </p:spTree>
    <p:extLst>
      <p:ext uri="{BB962C8B-B14F-4D97-AF65-F5344CB8AC3E}">
        <p14:creationId xmlns:p14="http://schemas.microsoft.com/office/powerpoint/2010/main" val="3609498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457214" y="275169"/>
            <a:ext cx="4410607" cy="917945"/>
          </a:xfrm>
          <a:solidFill>
            <a:schemeClr val="bg1"/>
          </a:solidFill>
        </p:spPr>
        <p:txBody>
          <a:bodyPr>
            <a:normAutofit/>
          </a:bodyPr>
          <a:lstStyle/>
          <a:p>
            <a:r>
              <a:rPr lang="en-US" sz="2800" dirty="0">
                <a:latin typeface="Calibri" charset="0"/>
                <a:ea typeface="MS PGothic" charset="0"/>
              </a:rPr>
              <a:t>Objectives for Session # </a:t>
            </a:r>
            <a:r>
              <a:rPr lang="en-US" sz="2800" dirty="0" smtClean="0">
                <a:latin typeface="Calibri" charset="0"/>
                <a:ea typeface="MS PGothic" charset="0"/>
              </a:rPr>
              <a:t>4 </a:t>
            </a:r>
            <a:r>
              <a:rPr lang="en-US" sz="2800" dirty="0">
                <a:latin typeface="Calibri" charset="0"/>
                <a:ea typeface="MS PGothic" charset="0"/>
              </a:rPr>
              <a:t>–</a:t>
            </a:r>
            <a:br>
              <a:rPr lang="en-US" sz="2800" dirty="0">
                <a:latin typeface="Calibri" charset="0"/>
                <a:ea typeface="MS PGothic" charset="0"/>
              </a:rPr>
            </a:br>
            <a:r>
              <a:rPr lang="en-US" sz="2400" dirty="0" smtClean="0">
                <a:latin typeface="Calibri" charset="0"/>
                <a:ea typeface="MS PGothic" charset="0"/>
              </a:rPr>
              <a:t> </a:t>
            </a:r>
            <a:endParaRPr lang="en-US" sz="2400" dirty="0">
              <a:latin typeface="Calibri" charset="0"/>
              <a:ea typeface="MS PGothic" charset="0"/>
            </a:endParaRPr>
          </a:p>
        </p:txBody>
      </p:sp>
      <p:sp>
        <p:nvSpPr>
          <p:cNvPr id="8196" name="Content Placeholder 2"/>
          <p:cNvSpPr>
            <a:spLocks noGrp="1"/>
          </p:cNvSpPr>
          <p:nvPr>
            <p:ph idx="1"/>
          </p:nvPr>
        </p:nvSpPr>
        <p:spPr>
          <a:xfrm>
            <a:off x="457207" y="1418176"/>
            <a:ext cx="8239454" cy="5028497"/>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To understand the benefits of developing business partners.</a:t>
            </a:r>
          </a:p>
          <a:p>
            <a:pPr marL="0" indent="0">
              <a:buNone/>
              <a:defRPr/>
            </a:pPr>
            <a:endParaRPr lang="en-US" sz="800" dirty="0" smtClean="0">
              <a:cs typeface="ＭＳ Ｐゴシック" charset="0"/>
            </a:endParaRPr>
          </a:p>
          <a:p>
            <a:pPr>
              <a:defRPr/>
            </a:pPr>
            <a:r>
              <a:rPr lang="en-US" sz="2000" dirty="0" smtClean="0">
                <a:cs typeface="ＭＳ Ｐゴシック" charset="0"/>
              </a:rPr>
              <a:t>To understand the value and appeal of home businesses in today’s economy</a:t>
            </a:r>
          </a:p>
          <a:p>
            <a:pPr marL="0" indent="0">
              <a:buNone/>
              <a:defRPr/>
            </a:pPr>
            <a:endParaRPr lang="en-US" sz="800" dirty="0" smtClean="0">
              <a:cs typeface="ＭＳ Ｐゴシック" charset="0"/>
            </a:endParaRPr>
          </a:p>
          <a:p>
            <a:pPr>
              <a:defRPr/>
            </a:pPr>
            <a:r>
              <a:rPr lang="en-US" sz="2000" dirty="0">
                <a:cs typeface="ＭＳ Ｐゴシック" charset="0"/>
              </a:rPr>
              <a:t>To review how to initiate and conduct conversations about home </a:t>
            </a:r>
            <a:r>
              <a:rPr lang="en-US" sz="2000" dirty="0" smtClean="0">
                <a:cs typeface="ＭＳ Ｐゴシック" charset="0"/>
              </a:rPr>
              <a:t>businesses</a:t>
            </a:r>
          </a:p>
          <a:p>
            <a:pPr marL="0" indent="0">
              <a:buNone/>
              <a:defRPr/>
            </a:pPr>
            <a:endParaRPr lang="en-US" sz="800" dirty="0" smtClean="0">
              <a:cs typeface="ＭＳ Ｐゴシック" charset="0"/>
            </a:endParaRPr>
          </a:p>
          <a:p>
            <a:pPr>
              <a:defRPr/>
            </a:pPr>
            <a:r>
              <a:rPr lang="en-US" sz="2000" dirty="0" smtClean="0">
                <a:cs typeface="ＭＳ Ｐゴシック" charset="0"/>
              </a:rPr>
              <a:t>To  review  a few simple steps to follow when identifying  potential  business partners .. Including:</a:t>
            </a:r>
          </a:p>
          <a:p>
            <a:pPr>
              <a:buFont typeface="Arial" charset="0"/>
              <a:buNone/>
              <a:defRPr/>
            </a:pPr>
            <a:r>
              <a:rPr lang="en-US" sz="2000" dirty="0" smtClean="0">
                <a:cs typeface="ＭＳ Ｐゴシック" charset="0"/>
              </a:rPr>
              <a:t>	-- the materials to send people evaluating starting a home business</a:t>
            </a:r>
          </a:p>
          <a:p>
            <a:pPr>
              <a:buFont typeface="Arial" charset="0"/>
              <a:buNone/>
              <a:defRPr/>
            </a:pPr>
            <a:r>
              <a:rPr lang="en-US" sz="2000" dirty="0" smtClean="0">
                <a:cs typeface="ＭＳ Ｐゴシック" charset="0"/>
              </a:rPr>
              <a:t>	-- events to which to invite potential partners</a:t>
            </a:r>
          </a:p>
          <a:p>
            <a:pPr>
              <a:buFont typeface="Arial" charset="0"/>
              <a:buNone/>
              <a:defRPr/>
            </a:pPr>
            <a:r>
              <a:rPr lang="en-US" sz="2000" dirty="0" smtClean="0">
                <a:cs typeface="ＭＳ Ｐゴシック" charset="0"/>
              </a:rPr>
              <a:t>	-- word tracks ( including our vision for our business)</a:t>
            </a:r>
          </a:p>
          <a:p>
            <a:pPr marL="0" indent="0">
              <a:buNone/>
              <a:defRPr/>
            </a:pPr>
            <a:endParaRPr lang="en-US" sz="2000" dirty="0" smtClean="0">
              <a:cs typeface="ＭＳ Ｐゴシック" charset="0"/>
            </a:endParaRPr>
          </a:p>
          <a:p>
            <a:pPr marL="0" indent="0">
              <a:buNone/>
              <a:defRPr/>
            </a:pPr>
            <a:r>
              <a:rPr lang="en-US" sz="2000" dirty="0" smtClean="0">
                <a:cs typeface="ＭＳ Ｐゴシック" charset="0"/>
              </a:rPr>
              <a:t>					</a:t>
            </a:r>
            <a:r>
              <a:rPr lang="en-US" sz="2000" dirty="0" err="1" smtClean="0">
                <a:cs typeface="ＭＳ Ｐゴシック" charset="0"/>
              </a:rPr>
              <a:t>lisa</a:t>
            </a:r>
            <a:endParaRPr lang="en-US" sz="2000" dirty="0" smtClean="0">
              <a:cs typeface="ＭＳ Ｐゴシック" charset="0"/>
            </a:endParaRPr>
          </a:p>
          <a:p>
            <a:pPr>
              <a:defRPr/>
            </a:pPr>
            <a:endParaRPr lang="en-US" sz="2000" dirty="0" smtClean="0">
              <a:cs typeface="ＭＳ Ｐゴシック" charset="0"/>
            </a:endParaRPr>
          </a:p>
          <a:p>
            <a:pPr>
              <a:defRPr/>
            </a:pPr>
            <a:endParaRPr lang="en-US" sz="2000" dirty="0" smtClean="0">
              <a:cs typeface="ＭＳ Ｐゴシック" charset="0"/>
            </a:endParaRPr>
          </a:p>
        </p:txBody>
      </p:sp>
    </p:spTree>
    <p:extLst>
      <p:ext uri="{BB962C8B-B14F-4D97-AF65-F5344CB8AC3E}">
        <p14:creationId xmlns:p14="http://schemas.microsoft.com/office/powerpoint/2010/main" val="3612111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08580"/>
            <a:ext cx="8229600" cy="1616477"/>
          </a:xfrm>
        </p:spPr>
        <p:txBody>
          <a:bodyPr>
            <a:normAutofit/>
          </a:bodyPr>
          <a:lstStyle/>
          <a:p>
            <a:pPr marL="0" indent="0">
              <a:buNone/>
            </a:pPr>
            <a:endParaRPr lang="en-US" sz="2400" dirty="0" smtClean="0">
              <a:solidFill>
                <a:schemeClr val="tx1">
                  <a:lumMod val="95000"/>
                  <a:lumOff val="5000"/>
                </a:schemeClr>
              </a:solidFill>
            </a:endParaRPr>
          </a:p>
          <a:p>
            <a:pPr marL="457200" indent="-457200">
              <a:buAutoNum type="arabicPeriod"/>
            </a:pPr>
            <a:r>
              <a:rPr lang="en-US" sz="2400" dirty="0" smtClean="0">
                <a:solidFill>
                  <a:schemeClr val="tx1">
                    <a:lumMod val="95000"/>
                    <a:lumOff val="5000"/>
                  </a:schemeClr>
                </a:solidFill>
              </a:rPr>
              <a:t>Developing a customer base</a:t>
            </a:r>
          </a:p>
          <a:p>
            <a:pPr marL="457200" indent="-457200">
              <a:buAutoNum type="arabicPeriod"/>
            </a:pPr>
            <a:r>
              <a:rPr lang="en-US" sz="2400" dirty="0" smtClean="0">
                <a:solidFill>
                  <a:schemeClr val="tx1">
                    <a:lumMod val="95000"/>
                    <a:lumOff val="5000"/>
                  </a:schemeClr>
                </a:solidFill>
              </a:rPr>
              <a:t>Assembling our team of business leaders</a:t>
            </a:r>
          </a:p>
          <a:p>
            <a:pPr marL="0" indent="0">
              <a:buNone/>
            </a:pPr>
            <a:endParaRPr lang="en-US" sz="2400" dirty="0"/>
          </a:p>
        </p:txBody>
      </p:sp>
      <p:sp>
        <p:nvSpPr>
          <p:cNvPr id="3" name="Title 2"/>
          <p:cNvSpPr>
            <a:spLocks noGrp="1"/>
          </p:cNvSpPr>
          <p:nvPr>
            <p:ph type="title"/>
          </p:nvPr>
        </p:nvSpPr>
        <p:spPr>
          <a:xfrm>
            <a:off x="457200" y="563624"/>
            <a:ext cx="8229600" cy="764197"/>
          </a:xfrm>
          <a:ln>
            <a:solidFill>
              <a:schemeClr val="accent5">
                <a:lumMod val="75000"/>
              </a:schemeClr>
            </a:solidFill>
          </a:ln>
        </p:spPr>
        <p:txBody>
          <a:bodyPr>
            <a:normAutofit/>
          </a:bodyPr>
          <a:lstStyle/>
          <a:p>
            <a:r>
              <a:rPr lang="en-US" sz="3200" dirty="0">
                <a:solidFill>
                  <a:schemeClr val="tx1">
                    <a:lumMod val="95000"/>
                    <a:lumOff val="5000"/>
                  </a:schemeClr>
                </a:solidFill>
              </a:rPr>
              <a:t>There are 2 aspects of our business </a:t>
            </a:r>
            <a:endParaRPr lang="en-US" sz="3200" dirty="0"/>
          </a:p>
        </p:txBody>
      </p:sp>
      <p:sp>
        <p:nvSpPr>
          <p:cNvPr id="4" name="TextBox 3"/>
          <p:cNvSpPr txBox="1"/>
          <p:nvPr/>
        </p:nvSpPr>
        <p:spPr>
          <a:xfrm>
            <a:off x="457214" y="2790347"/>
            <a:ext cx="7835413" cy="1569660"/>
          </a:xfrm>
          <a:prstGeom prst="rect">
            <a:avLst/>
          </a:prstGeom>
          <a:noFill/>
          <a:ln>
            <a:solidFill>
              <a:schemeClr val="accent5">
                <a:lumMod val="75000"/>
              </a:schemeClr>
            </a:solidFill>
          </a:ln>
        </p:spPr>
        <p:txBody>
          <a:bodyPr wrap="square" rtlCol="0">
            <a:spAutoFit/>
          </a:bodyPr>
          <a:lstStyle/>
          <a:p>
            <a:pPr marL="342900" indent="-342900">
              <a:buFont typeface="Arial"/>
              <a:buChar char="•"/>
            </a:pPr>
            <a:r>
              <a:rPr lang="en-US" sz="2400" dirty="0" smtClean="0"/>
              <a:t>Last week,  we reviewed strategies to develop our 							customer base </a:t>
            </a:r>
          </a:p>
          <a:p>
            <a:pPr marL="342900" indent="-342900">
              <a:buFont typeface="Arial"/>
              <a:buChar char="•"/>
            </a:pPr>
            <a:r>
              <a:rPr lang="en-US" sz="2400" dirty="0" smtClean="0"/>
              <a:t>And the skills of inviting and introducing Shaklee products 							to new members.</a:t>
            </a:r>
            <a:endParaRPr lang="en-US" sz="2400" dirty="0"/>
          </a:p>
        </p:txBody>
      </p:sp>
      <p:sp>
        <p:nvSpPr>
          <p:cNvPr id="5" name="TextBox 4"/>
          <p:cNvSpPr txBox="1"/>
          <p:nvPr/>
        </p:nvSpPr>
        <p:spPr>
          <a:xfrm>
            <a:off x="457200" y="4849439"/>
            <a:ext cx="8229600" cy="1261884"/>
          </a:xfrm>
          <a:prstGeom prst="rect">
            <a:avLst/>
          </a:prstGeom>
          <a:noFill/>
          <a:ln>
            <a:solidFill>
              <a:schemeClr val="accent5">
                <a:lumMod val="75000"/>
              </a:schemeClr>
            </a:solidFill>
          </a:ln>
        </p:spPr>
        <p:txBody>
          <a:bodyPr wrap="square" rtlCol="0">
            <a:spAutoFit/>
          </a:bodyPr>
          <a:lstStyle/>
          <a:p>
            <a:pPr algn="ctr"/>
            <a:r>
              <a:rPr lang="en-US" sz="2800" dirty="0" smtClean="0"/>
              <a:t>This week, we discuss the process of identifying our business partners an assembling our business team</a:t>
            </a:r>
          </a:p>
          <a:p>
            <a:pPr algn="ctr"/>
            <a:r>
              <a:rPr lang="en-US" sz="2000" dirty="0" smtClean="0"/>
              <a:t>harper</a:t>
            </a:r>
            <a:endParaRPr lang="en-US" sz="2000" dirty="0"/>
          </a:p>
        </p:txBody>
      </p:sp>
    </p:spTree>
    <p:extLst>
      <p:ext uri="{BB962C8B-B14F-4D97-AF65-F5344CB8AC3E}">
        <p14:creationId xmlns:p14="http://schemas.microsoft.com/office/powerpoint/2010/main" val="348399006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16054</TotalTime>
  <Words>2033</Words>
  <Application>Microsoft Office PowerPoint</Application>
  <PresentationFormat>On-screen Show (4:3)</PresentationFormat>
  <Paragraphs>267</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Let’s Help Our Kids Have … Their Healthiest School Year Ever</vt:lpstr>
      <vt:lpstr>Sparkling September Event</vt:lpstr>
      <vt:lpstr>Michelle Parrott Appoints Chrystal Hubbard to Director in 4 Weeks</vt:lpstr>
      <vt:lpstr>PowerPoint Presentation</vt:lpstr>
      <vt:lpstr>100 Days to Amazing Fall Business Training 2015</vt:lpstr>
      <vt:lpstr>      September Strategies for     Growth</vt:lpstr>
      <vt:lpstr>Objectives for Session # 4 –  </vt:lpstr>
      <vt:lpstr>There are 2 aspects of our business </vt:lpstr>
      <vt:lpstr>Developing Business Partners Helps Us Qualify for Fast Track Bonuses …       and they are substantial !</vt:lpstr>
      <vt:lpstr>Fast Track to Senior Coordinator</vt:lpstr>
      <vt:lpstr>Mary &amp; Matt Comer New Fast Track Senior Director  </vt:lpstr>
      <vt:lpstr>Fast Track Strategy –    Building Coordinators…not just Directors </vt:lpstr>
      <vt:lpstr>Understanding Why Home Businesses are so Appealing in Today’s Economy</vt:lpstr>
      <vt:lpstr>Forbes Magazine Article “ I believe the concept of starting a business for retirement income will become one of the most significant trends impacting retirement in the 21st Century”</vt:lpstr>
      <vt:lpstr>Increasingly, Workers are Disenchanted with their Current Careers.</vt:lpstr>
      <vt:lpstr>PowerPoint Presentation</vt:lpstr>
      <vt:lpstr> Network Marketing Offers Special Benefits to Women  .. Beginning With  Wealth-Building is a Necessity for Women Today</vt:lpstr>
      <vt:lpstr> Statistics about women and money are startling. </vt:lpstr>
      <vt:lpstr>PowerPoint Presentation</vt:lpstr>
      <vt:lpstr>No Glass Ceiling</vt:lpstr>
      <vt:lpstr>Increased Self-Esteem</vt:lpstr>
      <vt:lpstr>Additional Interests/ Needs for Baby Boomers </vt:lpstr>
      <vt:lpstr>There Are Intangible Needs As Well for Baby Boomers</vt:lpstr>
      <vt:lpstr>Prospecting Ideas –          Where to Find Our Business Partners</vt:lpstr>
      <vt:lpstr>Examples of  Possible  Invitations and Dialogues – Inviting People To Be Part of Something…           Such as …A Community of Like-Minded People</vt:lpstr>
      <vt:lpstr>More dialogues</vt:lpstr>
      <vt:lpstr>Initiating Conversation</vt:lpstr>
      <vt:lpstr>Approaching current members/ good product users</vt:lpstr>
      <vt:lpstr>Introducing Business at Close of Meeting</vt:lpstr>
      <vt:lpstr>Options for Sharing Business Information </vt:lpstr>
      <vt:lpstr>Option #2 Invite People to Review Some Materials</vt:lpstr>
      <vt:lpstr>Action Steps for Session #4</vt:lpstr>
      <vt:lpstr> Importance of Using Archived Training  Sessions Key Objective of Our Business is … Duplication</vt:lpstr>
      <vt:lpstr>Coming Up </vt:lpstr>
      <vt:lpstr>Monday Wellness Webinars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 </cp:lastModifiedBy>
  <cp:revision>200</cp:revision>
  <cp:lastPrinted>2015-09-17T13:31:19Z</cp:lastPrinted>
  <dcterms:created xsi:type="dcterms:W3CDTF">2015-07-16T02:03:17Z</dcterms:created>
  <dcterms:modified xsi:type="dcterms:W3CDTF">2015-09-18T01:04:35Z</dcterms:modified>
</cp:coreProperties>
</file>