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8"/>
  </p:notesMasterIdLst>
  <p:handoutMasterIdLst>
    <p:handoutMasterId r:id="rId49"/>
  </p:handoutMasterIdLst>
  <p:sldIdLst>
    <p:sldId id="309" r:id="rId2"/>
    <p:sldId id="319" r:id="rId3"/>
    <p:sldId id="317" r:id="rId4"/>
    <p:sldId id="346" r:id="rId5"/>
    <p:sldId id="343" r:id="rId6"/>
    <p:sldId id="344" r:id="rId7"/>
    <p:sldId id="345" r:id="rId8"/>
    <p:sldId id="305" r:id="rId9"/>
    <p:sldId id="263" r:id="rId10"/>
    <p:sldId id="341" r:id="rId11"/>
    <p:sldId id="278" r:id="rId12"/>
    <p:sldId id="275" r:id="rId13"/>
    <p:sldId id="274" r:id="rId14"/>
    <p:sldId id="310" r:id="rId15"/>
    <p:sldId id="329" r:id="rId16"/>
    <p:sldId id="311" r:id="rId17"/>
    <p:sldId id="331" r:id="rId18"/>
    <p:sldId id="332" r:id="rId19"/>
    <p:sldId id="333" r:id="rId20"/>
    <p:sldId id="340" r:id="rId21"/>
    <p:sldId id="334" r:id="rId22"/>
    <p:sldId id="335" r:id="rId23"/>
    <p:sldId id="336" r:id="rId24"/>
    <p:sldId id="321" r:id="rId25"/>
    <p:sldId id="322" r:id="rId26"/>
    <p:sldId id="323" r:id="rId27"/>
    <p:sldId id="324" r:id="rId28"/>
    <p:sldId id="325" r:id="rId29"/>
    <p:sldId id="326" r:id="rId30"/>
    <p:sldId id="316" r:id="rId31"/>
    <p:sldId id="339" r:id="rId32"/>
    <p:sldId id="348" r:id="rId33"/>
    <p:sldId id="277" r:id="rId34"/>
    <p:sldId id="300" r:id="rId35"/>
    <p:sldId id="301" r:id="rId36"/>
    <p:sldId id="308" r:id="rId37"/>
    <p:sldId id="299" r:id="rId38"/>
    <p:sldId id="302" r:id="rId39"/>
    <p:sldId id="306" r:id="rId40"/>
    <p:sldId id="304" r:id="rId41"/>
    <p:sldId id="327" r:id="rId42"/>
    <p:sldId id="297" r:id="rId43"/>
    <p:sldId id="262" r:id="rId44"/>
    <p:sldId id="261" r:id="rId45"/>
    <p:sldId id="258" r:id="rId46"/>
    <p:sldId id="296" r:id="rId4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6" clrMode="bw" frameSlides="1"/>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99" autoAdjust="0"/>
    <p:restoredTop sz="94617" autoAdjust="0"/>
  </p:normalViewPr>
  <p:slideViewPr>
    <p:cSldViewPr snapToGrid="0" snapToObjects="1">
      <p:cViewPr>
        <p:scale>
          <a:sx n="75" d="100"/>
          <a:sy n="75" d="100"/>
        </p:scale>
        <p:origin x="-784" y="-112"/>
      </p:cViewPr>
      <p:guideLst>
        <p:guide orient="horz" pos="2160"/>
        <p:guide pos="2880"/>
      </p:guideLst>
    </p:cSldViewPr>
  </p:slideViewPr>
  <p:outlineViewPr>
    <p:cViewPr>
      <p:scale>
        <a:sx n="33" d="100"/>
        <a:sy n="33" d="100"/>
      </p:scale>
      <p:origin x="8" y="44272"/>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50" Type="http://schemas.openxmlformats.org/officeDocument/2006/relationships/printerSettings" Target="printerSettings/printerSettings1.bin"/><Relationship Id="rId51" Type="http://schemas.openxmlformats.org/officeDocument/2006/relationships/presProps" Target="presProps.xml"/><Relationship Id="rId52" Type="http://schemas.openxmlformats.org/officeDocument/2006/relationships/viewProps" Target="viewProps.xml"/><Relationship Id="rId53" Type="http://schemas.openxmlformats.org/officeDocument/2006/relationships/theme" Target="theme/theme1.xml"/><Relationship Id="rId54" Type="http://schemas.openxmlformats.org/officeDocument/2006/relationships/tableStyles" Target="tableStyles.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notesMaster" Target="notesMasters/notesMaster1.xml"/><Relationship Id="rId49" Type="http://schemas.openxmlformats.org/officeDocument/2006/relationships/handoutMaster" Target="handoutMasters/handoutMaster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FF20783-3226-7642-A738-6F9F72B494FE}" type="datetimeFigureOut">
              <a:rPr lang="en-US" smtClean="0"/>
              <a:t>9/8/15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664F4F1-4E9A-FF4B-A746-31CA9037AB93}" type="slidenum">
              <a:rPr lang="en-US" smtClean="0"/>
              <a:t>‹#›</a:t>
            </a:fld>
            <a:endParaRPr lang="en-US"/>
          </a:p>
        </p:txBody>
      </p:sp>
    </p:spTree>
    <p:extLst>
      <p:ext uri="{BB962C8B-B14F-4D97-AF65-F5344CB8AC3E}">
        <p14:creationId xmlns:p14="http://schemas.microsoft.com/office/powerpoint/2010/main" val="225367562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E2EAEA2-C396-0D46-8861-B7B277687D4E}" type="datetimeFigureOut">
              <a:rPr lang="en-US" smtClean="0"/>
              <a:t>9/8/15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2FA11AD-6424-E44E-ACE1-AB6F6EF856A8}" type="slidenum">
              <a:rPr lang="en-US" smtClean="0"/>
              <a:t>‹#›</a:t>
            </a:fld>
            <a:endParaRPr lang="en-US"/>
          </a:p>
        </p:txBody>
      </p:sp>
    </p:spTree>
    <p:extLst>
      <p:ext uri="{BB962C8B-B14F-4D97-AF65-F5344CB8AC3E}">
        <p14:creationId xmlns:p14="http://schemas.microsoft.com/office/powerpoint/2010/main" val="413299778"/>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2.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E16E2CC-BFAD-514E-801F-2B547D8552C4}" type="datetimeFigureOut">
              <a:rPr lang="en-US" smtClean="0"/>
              <a:t>9/8/15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A355C8-5AA7-8844-AF45-FB6BE9013D4C}" type="slidenum">
              <a:rPr lang="en-US" smtClean="0"/>
              <a:t>‹#›</a:t>
            </a:fld>
            <a:endParaRPr lang="en-US"/>
          </a:p>
        </p:txBody>
      </p:sp>
    </p:spTree>
    <p:extLst>
      <p:ext uri="{BB962C8B-B14F-4D97-AF65-F5344CB8AC3E}">
        <p14:creationId xmlns:p14="http://schemas.microsoft.com/office/powerpoint/2010/main" val="1953373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E16E2CC-BFAD-514E-801F-2B547D8552C4}" type="datetimeFigureOut">
              <a:rPr lang="en-US" smtClean="0"/>
              <a:t>9/8/15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A355C8-5AA7-8844-AF45-FB6BE9013D4C}" type="slidenum">
              <a:rPr lang="en-US" smtClean="0"/>
              <a:t>‹#›</a:t>
            </a:fld>
            <a:endParaRPr lang="en-US"/>
          </a:p>
        </p:txBody>
      </p:sp>
    </p:spTree>
    <p:extLst>
      <p:ext uri="{BB962C8B-B14F-4D97-AF65-F5344CB8AC3E}">
        <p14:creationId xmlns:p14="http://schemas.microsoft.com/office/powerpoint/2010/main" val="2296820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9"/>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E16E2CC-BFAD-514E-801F-2B547D8552C4}" type="datetimeFigureOut">
              <a:rPr lang="en-US" smtClean="0"/>
              <a:t>9/8/15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A355C8-5AA7-8844-AF45-FB6BE9013D4C}" type="slidenum">
              <a:rPr lang="en-US" smtClean="0"/>
              <a:t>‹#›</a:t>
            </a:fld>
            <a:endParaRPr lang="en-US"/>
          </a:p>
        </p:txBody>
      </p:sp>
    </p:spTree>
    <p:extLst>
      <p:ext uri="{BB962C8B-B14F-4D97-AF65-F5344CB8AC3E}">
        <p14:creationId xmlns:p14="http://schemas.microsoft.com/office/powerpoint/2010/main" val="418228540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pic>
        <p:nvPicPr>
          <p:cNvPr id="5" name="Picture 4" descr="Shaklee Workshop PPT 1920x1080 Template-08.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3" name="Content Placeholder 2"/>
          <p:cNvSpPr>
            <a:spLocks noGrp="1"/>
          </p:cNvSpPr>
          <p:nvPr>
            <p:ph idx="1"/>
          </p:nvPr>
        </p:nvSpPr>
        <p:spPr>
          <a:xfrm>
            <a:off x="457200" y="2480733"/>
            <a:ext cx="8229600" cy="3645431"/>
          </a:xfrm>
        </p:spPr>
        <p:txBody>
          <a:bodyPr>
            <a:normAutofit/>
          </a:bodyPr>
          <a:lstStyle>
            <a:lvl1pPr marL="342900" indent="-342900">
              <a:buSzPct val="100000"/>
              <a:buFontTx/>
              <a:buBlip>
                <a:blip r:embed="rId3"/>
              </a:buBlip>
              <a:defRPr sz="2000">
                <a:solidFill>
                  <a:srgbClr val="6F6E6F"/>
                </a:solidFill>
              </a:defRPr>
            </a:lvl1pPr>
            <a:lvl2pPr marL="742950" indent="-285750">
              <a:buSzPct val="100000"/>
              <a:buFontTx/>
              <a:buBlip>
                <a:blip r:embed="rId3"/>
              </a:buBlip>
              <a:defRPr sz="1800">
                <a:solidFill>
                  <a:srgbClr val="6F6E6F"/>
                </a:solidFill>
              </a:defRPr>
            </a:lvl2pPr>
            <a:lvl3pPr marL="1143000" indent="-228600">
              <a:buSzPct val="100000"/>
              <a:buFontTx/>
              <a:buBlip>
                <a:blip r:embed="rId3"/>
              </a:buBlip>
              <a:defRPr sz="1600">
                <a:solidFill>
                  <a:srgbClr val="6F6E6F"/>
                </a:solidFill>
              </a:defRPr>
            </a:lvl3pPr>
            <a:lvl4pPr marL="1600200" indent="-228600">
              <a:buSzPct val="100000"/>
              <a:buFontTx/>
              <a:buBlip>
                <a:blip r:embed="rId3"/>
              </a:buBlip>
              <a:defRPr sz="1400">
                <a:solidFill>
                  <a:srgbClr val="6F6E6F"/>
                </a:solidFill>
              </a:defRPr>
            </a:lvl4pPr>
            <a:lvl5pPr marL="2057400" indent="-228600">
              <a:buSzPct val="100000"/>
              <a:buFontTx/>
              <a:buBlip>
                <a:blip r:embed="rId3"/>
              </a:buBlip>
              <a:defRPr sz="1400">
                <a:solidFill>
                  <a:srgbClr val="6F6E6F"/>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Title 8"/>
          <p:cNvSpPr>
            <a:spLocks noGrp="1"/>
          </p:cNvSpPr>
          <p:nvPr>
            <p:ph type="title"/>
          </p:nvPr>
        </p:nvSpPr>
        <p:spPr>
          <a:xfrm>
            <a:off x="457200" y="1083205"/>
            <a:ext cx="8229600" cy="1143000"/>
          </a:xfrm>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2259260131"/>
      </p:ext>
    </p:extLst>
  </p:cSld>
  <p:clrMapOvr>
    <a:masterClrMapping/>
  </p:clrMapOvr>
  <p:timing>
    <p:tnLst>
      <p:par>
        <p:cTn xmlns:p14="http://schemas.microsoft.com/office/powerpoint/2010/mai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3_Section Header">
    <p:bg>
      <p:bgPr>
        <a:solidFill>
          <a:schemeClr val="bg1"/>
        </a:solidFill>
        <a:effectLst/>
      </p:bgPr>
    </p:bg>
    <p:spTree>
      <p:nvGrpSpPr>
        <p:cNvPr id="1" name=""/>
        <p:cNvGrpSpPr/>
        <p:nvPr/>
      </p:nvGrpSpPr>
      <p:grpSpPr>
        <a:xfrm>
          <a:off x="0" y="0"/>
          <a:ext cx="0" cy="0"/>
          <a:chOff x="0" y="0"/>
          <a:chExt cx="0" cy="0"/>
        </a:xfrm>
      </p:grpSpPr>
      <p:pic>
        <p:nvPicPr>
          <p:cNvPr id="6" name="Picture 5" descr="Shaklee Workshop PPT 1920x1080 Template-08.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722313" y="2465617"/>
            <a:ext cx="4455168" cy="1362075"/>
          </a:xfrm>
        </p:spPr>
        <p:txBody>
          <a:bodyPr anchor="b" anchorCtr="0">
            <a:noAutofit/>
          </a:bodyPr>
          <a:lstStyle>
            <a:lvl1pPr algn="l">
              <a:defRPr sz="3200" b="1" cap="all">
                <a:solidFill>
                  <a:srgbClr val="537E2F"/>
                </a:solidFil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3827691"/>
            <a:ext cx="7772400" cy="1500187"/>
          </a:xfrm>
        </p:spPr>
        <p:txBody>
          <a:bodyPr anchor="t" anchorCtr="0"/>
          <a:lstStyle>
            <a:lvl1pPr marL="0" indent="0">
              <a:spcBef>
                <a:spcPts val="0"/>
              </a:spcBef>
              <a:buNone/>
              <a:defRPr sz="2000">
                <a:solidFill>
                  <a:srgbClr val="6F6E6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5" name="Picture Placeholder 4"/>
          <p:cNvSpPr>
            <a:spLocks noGrp="1"/>
          </p:cNvSpPr>
          <p:nvPr>
            <p:ph type="pic" sz="quarter" idx="10"/>
          </p:nvPr>
        </p:nvSpPr>
        <p:spPr>
          <a:xfrm>
            <a:off x="5301093" y="2119625"/>
            <a:ext cx="2779712" cy="3708400"/>
          </a:xfrm>
          <a:prstGeom prst="ellipse">
            <a:avLst/>
          </a:prstGeom>
        </p:spPr>
        <p:txBody>
          <a:bodyPr/>
          <a:lstStyle/>
          <a:p>
            <a:endParaRPr lang="en-US"/>
          </a:p>
        </p:txBody>
      </p:sp>
    </p:spTree>
    <p:extLst>
      <p:ext uri="{BB962C8B-B14F-4D97-AF65-F5344CB8AC3E}">
        <p14:creationId xmlns:p14="http://schemas.microsoft.com/office/powerpoint/2010/main" val="101042156"/>
      </p:ext>
    </p:extLst>
  </p:cSld>
  <p:clrMapOvr>
    <a:masterClrMapping/>
  </p:clrMapOvr>
  <p:timing>
    <p:tnLst>
      <p:par>
        <p:cTn xmlns:p14="http://schemas.microsoft.com/office/powerpoint/2010/mai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E16E2CC-BFAD-514E-801F-2B547D8552C4}" type="datetimeFigureOut">
              <a:rPr lang="en-US" smtClean="0"/>
              <a:t>9/8/15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A355C8-5AA7-8844-AF45-FB6BE9013D4C}" type="slidenum">
              <a:rPr lang="en-US" smtClean="0"/>
              <a:t>‹#›</a:t>
            </a:fld>
            <a:endParaRPr lang="en-US"/>
          </a:p>
        </p:txBody>
      </p:sp>
    </p:spTree>
    <p:extLst>
      <p:ext uri="{BB962C8B-B14F-4D97-AF65-F5344CB8AC3E}">
        <p14:creationId xmlns:p14="http://schemas.microsoft.com/office/powerpoint/2010/main" val="29087286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1"/>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E16E2CC-BFAD-514E-801F-2B547D8552C4}" type="datetimeFigureOut">
              <a:rPr lang="en-US" smtClean="0"/>
              <a:t>9/8/15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A355C8-5AA7-8844-AF45-FB6BE9013D4C}" type="slidenum">
              <a:rPr lang="en-US" smtClean="0"/>
              <a:t>‹#›</a:t>
            </a:fld>
            <a:endParaRPr lang="en-US"/>
          </a:p>
        </p:txBody>
      </p:sp>
    </p:spTree>
    <p:extLst>
      <p:ext uri="{BB962C8B-B14F-4D97-AF65-F5344CB8AC3E}">
        <p14:creationId xmlns:p14="http://schemas.microsoft.com/office/powerpoint/2010/main" val="26374540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E16E2CC-BFAD-514E-801F-2B547D8552C4}" type="datetimeFigureOut">
              <a:rPr lang="en-US" smtClean="0"/>
              <a:t>9/8/15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7A355C8-5AA7-8844-AF45-FB6BE9013D4C}" type="slidenum">
              <a:rPr lang="en-US" smtClean="0"/>
              <a:t>‹#›</a:t>
            </a:fld>
            <a:endParaRPr lang="en-US"/>
          </a:p>
        </p:txBody>
      </p:sp>
    </p:spTree>
    <p:extLst>
      <p:ext uri="{BB962C8B-B14F-4D97-AF65-F5344CB8AC3E}">
        <p14:creationId xmlns:p14="http://schemas.microsoft.com/office/powerpoint/2010/main" val="12517807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7" y="1535113"/>
            <a:ext cx="4041775"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7"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E16E2CC-BFAD-514E-801F-2B547D8552C4}" type="datetimeFigureOut">
              <a:rPr lang="en-US" smtClean="0"/>
              <a:t>9/8/15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7A355C8-5AA7-8844-AF45-FB6BE9013D4C}" type="slidenum">
              <a:rPr lang="en-US" smtClean="0"/>
              <a:t>‹#›</a:t>
            </a:fld>
            <a:endParaRPr lang="en-US"/>
          </a:p>
        </p:txBody>
      </p:sp>
    </p:spTree>
    <p:extLst>
      <p:ext uri="{BB962C8B-B14F-4D97-AF65-F5344CB8AC3E}">
        <p14:creationId xmlns:p14="http://schemas.microsoft.com/office/powerpoint/2010/main" val="10352593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E16E2CC-BFAD-514E-801F-2B547D8552C4}" type="datetimeFigureOut">
              <a:rPr lang="en-US" smtClean="0"/>
              <a:t>9/8/15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7A355C8-5AA7-8844-AF45-FB6BE9013D4C}" type="slidenum">
              <a:rPr lang="en-US" smtClean="0"/>
              <a:t>‹#›</a:t>
            </a:fld>
            <a:endParaRPr lang="en-US"/>
          </a:p>
        </p:txBody>
      </p:sp>
    </p:spTree>
    <p:extLst>
      <p:ext uri="{BB962C8B-B14F-4D97-AF65-F5344CB8AC3E}">
        <p14:creationId xmlns:p14="http://schemas.microsoft.com/office/powerpoint/2010/main" val="15447504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E16E2CC-BFAD-514E-801F-2B547D8552C4}" type="datetimeFigureOut">
              <a:rPr lang="en-US" smtClean="0"/>
              <a:t>9/8/15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7A355C8-5AA7-8844-AF45-FB6BE9013D4C}" type="slidenum">
              <a:rPr lang="en-US" smtClean="0"/>
              <a:t>‹#›</a:t>
            </a:fld>
            <a:endParaRPr lang="en-US"/>
          </a:p>
        </p:txBody>
      </p:sp>
    </p:spTree>
    <p:extLst>
      <p:ext uri="{BB962C8B-B14F-4D97-AF65-F5344CB8AC3E}">
        <p14:creationId xmlns:p14="http://schemas.microsoft.com/office/powerpoint/2010/main" val="12454984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49"/>
            <a:ext cx="3008313" cy="1162051"/>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E16E2CC-BFAD-514E-801F-2B547D8552C4}" type="datetimeFigureOut">
              <a:rPr lang="en-US" smtClean="0"/>
              <a:t>9/8/15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7A355C8-5AA7-8844-AF45-FB6BE9013D4C}" type="slidenum">
              <a:rPr lang="en-US" smtClean="0"/>
              <a:t>‹#›</a:t>
            </a:fld>
            <a:endParaRPr lang="en-US"/>
          </a:p>
        </p:txBody>
      </p:sp>
    </p:spTree>
    <p:extLst>
      <p:ext uri="{BB962C8B-B14F-4D97-AF65-F5344CB8AC3E}">
        <p14:creationId xmlns:p14="http://schemas.microsoft.com/office/powerpoint/2010/main" val="437052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9"/>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E16E2CC-BFAD-514E-801F-2B547D8552C4}" type="datetimeFigureOut">
              <a:rPr lang="en-US" smtClean="0"/>
              <a:t>9/8/15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7A355C8-5AA7-8844-AF45-FB6BE9013D4C}" type="slidenum">
              <a:rPr lang="en-US" smtClean="0"/>
              <a:t>‹#›</a:t>
            </a:fld>
            <a:endParaRPr lang="en-US"/>
          </a:p>
        </p:txBody>
      </p:sp>
    </p:spTree>
    <p:extLst>
      <p:ext uri="{BB962C8B-B14F-4D97-AF65-F5344CB8AC3E}">
        <p14:creationId xmlns:p14="http://schemas.microsoft.com/office/powerpoint/2010/main" val="3133651408"/>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9"/>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1"/>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1"/>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E16E2CC-BFAD-514E-801F-2B547D8552C4}" type="datetimeFigureOut">
              <a:rPr lang="en-US" smtClean="0"/>
              <a:t>9/8/15</a:t>
            </a:fld>
            <a:endParaRPr lang="en-US"/>
          </a:p>
        </p:txBody>
      </p:sp>
      <p:sp>
        <p:nvSpPr>
          <p:cNvPr id="5" name="Footer Placeholder 4"/>
          <p:cNvSpPr>
            <a:spLocks noGrp="1"/>
          </p:cNvSpPr>
          <p:nvPr>
            <p:ph type="ftr" sz="quarter" idx="3"/>
          </p:nvPr>
        </p:nvSpPr>
        <p:spPr>
          <a:xfrm>
            <a:off x="3124200" y="6356351"/>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1"/>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7A355C8-5AA7-8844-AF45-FB6BE9013D4C}" type="slidenum">
              <a:rPr lang="en-US" smtClean="0"/>
              <a:t>‹#›</a:t>
            </a:fld>
            <a:endParaRPr lang="en-US"/>
          </a:p>
        </p:txBody>
      </p:sp>
    </p:spTree>
    <p:extLst>
      <p:ext uri="{BB962C8B-B14F-4D97-AF65-F5344CB8AC3E}">
        <p14:creationId xmlns:p14="http://schemas.microsoft.com/office/powerpoint/2010/main" val="294832533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 id="2147483663" r:id="rId13"/>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0.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4" Type="http://schemas.openxmlformats.org/officeDocument/2006/relationships/image" Target="../media/image12.jpeg"/><Relationship Id="rId5" Type="http://schemas.openxmlformats.org/officeDocument/2006/relationships/image" Target="../media/image13.jpeg"/><Relationship Id="rId6" Type="http://schemas.openxmlformats.org/officeDocument/2006/relationships/image" Target="../media/image14.jpeg"/><Relationship Id="rId7" Type="http://schemas.openxmlformats.org/officeDocument/2006/relationships/image" Target="../media/image15.jpeg"/><Relationship Id="rId1" Type="http://schemas.openxmlformats.org/officeDocument/2006/relationships/tags" Target="../tags/tag1.xml"/><Relationship Id="rId2"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jpeg"/><Relationship Id="rId3" Type="http://schemas.openxmlformats.org/officeDocument/2006/relationships/image" Target="../media/image21.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3.png"/><Relationship Id="rId3" Type="http://schemas.openxmlformats.org/officeDocument/2006/relationships/image" Target="../media/image24.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5.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6.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5.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5.jpeg"/><Relationship Id="rId3" Type="http://schemas.openxmlformats.org/officeDocument/2006/relationships/hyperlink" Target="http://www.join.me/" TargetMode="Externa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5.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5.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7.png"/><Relationship Id="rId3" Type="http://schemas.openxmlformats.org/officeDocument/2006/relationships/image" Target="../media/image28.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0.jpeg"/><Relationship Id="rId4" Type="http://schemas.openxmlformats.org/officeDocument/2006/relationships/image" Target="../media/image31.png"/><Relationship Id="rId5" Type="http://schemas.openxmlformats.org/officeDocument/2006/relationships/image" Target="../media/image32.jpeg"/><Relationship Id="rId6" Type="http://schemas.openxmlformats.org/officeDocument/2006/relationships/image" Target="../media/image33.jpeg"/><Relationship Id="rId7" Type="http://schemas.openxmlformats.org/officeDocument/2006/relationships/image" Target="../media/image34.jpeg"/><Relationship Id="rId8" Type="http://schemas.openxmlformats.org/officeDocument/2006/relationships/image" Target="../media/image35.jpeg"/><Relationship Id="rId9" Type="http://schemas.openxmlformats.org/officeDocument/2006/relationships/image" Target="../media/image36.jpg"/><Relationship Id="rId10" Type="http://schemas.openxmlformats.org/officeDocument/2006/relationships/image" Target="../media/image37.jpg"/><Relationship Id="rId1" Type="http://schemas.openxmlformats.org/officeDocument/2006/relationships/slideLayout" Target="../slideLayouts/slideLayout2.xml"/><Relationship Id="rId2" Type="http://schemas.openxmlformats.org/officeDocument/2006/relationships/image" Target="../media/image29.jpe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8.jpe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6.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9.jp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0.jpe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1.jpe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2.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43.png"/><Relationship Id="rId3" Type="http://schemas.openxmlformats.org/officeDocument/2006/relationships/image" Target="../media/image44.png"/></Relationships>
</file>

<file path=ppt/slides/_rels/slide5.xml.rels><?xml version="1.0" encoding="UTF-8" standalone="yes"?>
<Relationships xmlns="http://schemas.openxmlformats.org/package/2006/relationships"><Relationship Id="rId3" Type="http://schemas.openxmlformats.org/officeDocument/2006/relationships/hyperlink" Target="https://www.facebook.com/groups/1604536469803492/permalink/1629933950597077/" TargetMode="External"/><Relationship Id="rId4" Type="http://schemas.openxmlformats.org/officeDocument/2006/relationships/hyperlink" Target="https://www.facebook.com/pages/Highlands-Ranch-Colorado/108189259203171" TargetMode="External"/><Relationship Id="rId5" Type="http://schemas.openxmlformats.org/officeDocument/2006/relationships/image" Target="../media/image7.png"/><Relationship Id="rId1" Type="http://schemas.openxmlformats.org/officeDocument/2006/relationships/slideLayout" Target="../slideLayouts/slideLayout5.xml"/><Relationship Id="rId2" Type="http://schemas.openxmlformats.org/officeDocument/2006/relationships/hyperlink" Target="https://www.facebook.com/mariesa.ubowski?fref=nf" TargetMode="External"/></Relationships>
</file>

<file path=ppt/slides/_rels/slide6.xml.rels><?xml version="1.0" encoding="UTF-8" standalone="yes"?>
<Relationships xmlns="http://schemas.openxmlformats.org/package/2006/relationships"><Relationship Id="rId3" Type="http://schemas.openxmlformats.org/officeDocument/2006/relationships/hyperlink" Target="https://www.facebook.com/lisa.h.anderson.79?fref=nf" TargetMode="External"/><Relationship Id="rId4" Type="http://schemas.openxmlformats.org/officeDocument/2006/relationships/hyperlink" Target="https://www.facebook.com/groups/1604536469803492/permalink/1634451743478631/" TargetMode="External"/><Relationship Id="rId1" Type="http://schemas.openxmlformats.org/officeDocument/2006/relationships/slideLayout" Target="../slideLayouts/slideLayout12.xml"/><Relationship Id="rId2" Type="http://schemas.openxmlformats.org/officeDocument/2006/relationships/image" Target="../media/image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s://www.facebook.com/stephanie.bruce.71"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rcRect t="16899" b="16899"/>
          <a:stretch>
            <a:fillRect/>
          </a:stretch>
        </p:blipFill>
        <p:spPr>
          <a:xfrm>
            <a:off x="457200" y="1250844"/>
            <a:ext cx="8229600" cy="5080357"/>
          </a:xfrm>
        </p:spPr>
      </p:pic>
      <p:sp>
        <p:nvSpPr>
          <p:cNvPr id="3" name="Title 2"/>
          <p:cNvSpPr>
            <a:spLocks noGrp="1"/>
          </p:cNvSpPr>
          <p:nvPr>
            <p:ph type="title"/>
          </p:nvPr>
        </p:nvSpPr>
        <p:spPr>
          <a:xfrm>
            <a:off x="457200" y="511705"/>
            <a:ext cx="8229600" cy="739140"/>
          </a:xfrm>
        </p:spPr>
        <p:txBody>
          <a:bodyPr>
            <a:normAutofit/>
          </a:bodyPr>
          <a:lstStyle/>
          <a:p>
            <a:r>
              <a:rPr lang="en-US" sz="3200" dirty="0" err="1" smtClean="0"/>
              <a:t>FaceBook</a:t>
            </a:r>
            <a:r>
              <a:rPr lang="en-US" sz="3200" dirty="0" smtClean="0"/>
              <a:t> </a:t>
            </a:r>
            <a:r>
              <a:rPr lang="en-US" sz="3200" dirty="0" smtClean="0"/>
              <a:t>Post </a:t>
            </a:r>
            <a:r>
              <a:rPr lang="en-US" sz="3200" dirty="0" smtClean="0"/>
              <a:t>of the </a:t>
            </a:r>
            <a:r>
              <a:rPr lang="en-US" sz="3100" dirty="0" smtClean="0"/>
              <a:t>Week --From </a:t>
            </a:r>
            <a:r>
              <a:rPr lang="en-US" sz="3100" dirty="0" smtClean="0"/>
              <a:t>Emily Bean</a:t>
            </a:r>
            <a:endParaRPr lang="en-US" sz="3100" dirty="0"/>
          </a:p>
        </p:txBody>
      </p:sp>
    </p:spTree>
    <p:extLst>
      <p:ext uri="{BB962C8B-B14F-4D97-AF65-F5344CB8AC3E}">
        <p14:creationId xmlns:p14="http://schemas.microsoft.com/office/powerpoint/2010/main" val="40811809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1270000" y="-1"/>
            <a:ext cx="6031050" cy="7044267"/>
          </a:xfrm>
          <a:prstGeom prst="rect">
            <a:avLst/>
          </a:prstGeom>
        </p:spPr>
      </p:pic>
    </p:spTree>
    <p:extLst>
      <p:ext uri="{BB962C8B-B14F-4D97-AF65-F5344CB8AC3E}">
        <p14:creationId xmlns:p14="http://schemas.microsoft.com/office/powerpoint/2010/main" val="42655932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64795" y="833165"/>
            <a:ext cx="8879205" cy="6024835"/>
          </a:xfrm>
        </p:spPr>
        <p:txBody>
          <a:bodyPr>
            <a:normAutofit/>
          </a:bodyPr>
          <a:lstStyle/>
          <a:p>
            <a:pPr marL="0" indent="0">
              <a:buNone/>
            </a:pPr>
            <a:r>
              <a:rPr lang="en-US" dirty="0"/>
              <a:t>September 7–  Presidential Master Coordinator Gary Burke and master teacher,  </a:t>
            </a:r>
          </a:p>
          <a:p>
            <a:pPr marL="0" indent="0">
              <a:buNone/>
            </a:pPr>
            <a:r>
              <a:rPr lang="en-US" dirty="0" smtClean="0"/>
              <a:t>	Who </a:t>
            </a:r>
            <a:r>
              <a:rPr lang="en-US" dirty="0"/>
              <a:t>will  review the key benefits of a Shaklee Home business that has </a:t>
            </a:r>
            <a:r>
              <a:rPr lang="en-US" dirty="0" smtClean="0"/>
              <a:t>	helped </a:t>
            </a:r>
            <a:r>
              <a:rPr lang="en-US" dirty="0"/>
              <a:t>him and his wife, Faye, generate a $400,000 income .. and the story </a:t>
            </a:r>
            <a:r>
              <a:rPr lang="en-US" dirty="0" smtClean="0"/>
              <a:t>	of </a:t>
            </a:r>
            <a:r>
              <a:rPr lang="en-US" dirty="0"/>
              <a:t>what he has learned along the </a:t>
            </a:r>
            <a:r>
              <a:rPr lang="en-US" dirty="0" smtClean="0"/>
              <a:t>way</a:t>
            </a:r>
            <a:endParaRPr lang="en-US" dirty="0"/>
          </a:p>
          <a:p>
            <a:pPr marL="0" indent="0">
              <a:buNone/>
            </a:pPr>
            <a:r>
              <a:rPr lang="en-US" dirty="0"/>
              <a:t>September 14 – Young at </a:t>
            </a:r>
            <a:r>
              <a:rPr lang="en-US" dirty="0" smtClean="0"/>
              <a:t>Heart. And Everywhere </a:t>
            </a:r>
            <a:r>
              <a:rPr lang="en-US" dirty="0"/>
              <a:t>Else – Life Plan for Healthy </a:t>
            </a:r>
            <a:r>
              <a:rPr lang="en-US" dirty="0" smtClean="0"/>
              <a:t>Aging</a:t>
            </a:r>
            <a:endParaRPr lang="en-US" dirty="0"/>
          </a:p>
          <a:p>
            <a:pPr marL="0" indent="0">
              <a:buNone/>
            </a:pPr>
            <a:r>
              <a:rPr lang="en-US" dirty="0"/>
              <a:t>September 21 --  </a:t>
            </a:r>
            <a:r>
              <a:rPr lang="en-US" dirty="0" err="1"/>
              <a:t>Dr</a:t>
            </a:r>
            <a:r>
              <a:rPr lang="en-US" dirty="0"/>
              <a:t> Chaney on Shaklee Life Protein </a:t>
            </a:r>
            <a:r>
              <a:rPr lang="en-US" dirty="0" smtClean="0"/>
              <a:t>Shakes</a:t>
            </a:r>
            <a:endParaRPr lang="en-US" dirty="0"/>
          </a:p>
          <a:p>
            <a:pPr marL="0" indent="0">
              <a:buNone/>
            </a:pPr>
            <a:r>
              <a:rPr lang="en-US" dirty="0"/>
              <a:t>September 28 – Power of </a:t>
            </a:r>
            <a:r>
              <a:rPr lang="en-US" dirty="0" smtClean="0"/>
              <a:t>Our </a:t>
            </a:r>
            <a:r>
              <a:rPr lang="en-US" dirty="0"/>
              <a:t>Profession for Corporate Managers  –  Clayton </a:t>
            </a:r>
            <a:r>
              <a:rPr lang="en-US" dirty="0" smtClean="0"/>
              <a:t>Bruce</a:t>
            </a:r>
            <a:endParaRPr lang="en-US" dirty="0"/>
          </a:p>
          <a:p>
            <a:pPr marL="0" indent="0">
              <a:buNone/>
            </a:pPr>
            <a:r>
              <a:rPr lang="en-US" dirty="0"/>
              <a:t>October 5 -- Presidential Master Coordinator Gary Burke and master teacher,  </a:t>
            </a:r>
          </a:p>
          <a:p>
            <a:pPr marL="0" indent="0">
              <a:buNone/>
            </a:pPr>
            <a:r>
              <a:rPr lang="en-US" dirty="0" smtClean="0"/>
              <a:t>	Who </a:t>
            </a:r>
            <a:r>
              <a:rPr lang="en-US" dirty="0"/>
              <a:t>will  review the key benefits of a Shaklee Home business that has helped </a:t>
            </a:r>
            <a:r>
              <a:rPr lang="en-US" dirty="0" smtClean="0"/>
              <a:t>	him 	and </a:t>
            </a:r>
            <a:r>
              <a:rPr lang="en-US" dirty="0"/>
              <a:t>his wife, Faye, generate a $400,000 income .. and the story of what he </a:t>
            </a:r>
            <a:r>
              <a:rPr lang="en-US" dirty="0" smtClean="0"/>
              <a:t>has 	learned </a:t>
            </a:r>
            <a:r>
              <a:rPr lang="en-US" dirty="0"/>
              <a:t>along the </a:t>
            </a:r>
            <a:r>
              <a:rPr lang="en-US" dirty="0" smtClean="0"/>
              <a:t>way</a:t>
            </a:r>
            <a:endParaRPr lang="en-US" dirty="0"/>
          </a:p>
          <a:p>
            <a:pPr marL="0" indent="0">
              <a:buNone/>
            </a:pPr>
            <a:r>
              <a:rPr lang="en-US" dirty="0"/>
              <a:t>October 12 – David Colby, PhD Medicinal Chemistry, Professor </a:t>
            </a:r>
          </a:p>
          <a:p>
            <a:pPr marL="0" indent="0">
              <a:buNone/>
            </a:pPr>
            <a:r>
              <a:rPr lang="en-US" dirty="0"/>
              <a:t>October 19  -- Shaklee Supplements – Key to Long Term Health   Bob Ferguson</a:t>
            </a:r>
          </a:p>
          <a:p>
            <a:pPr marL="0" indent="0">
              <a:buNone/>
            </a:pPr>
            <a:r>
              <a:rPr lang="en-US" dirty="0"/>
              <a:t> </a:t>
            </a:r>
          </a:p>
          <a:p>
            <a:pPr marL="0" indent="0">
              <a:buNone/>
            </a:pPr>
            <a:r>
              <a:rPr lang="en-US" dirty="0"/>
              <a:t>October 26 -- The Power of the Profession .. for Speech Pathologists   Becky Choate</a:t>
            </a:r>
          </a:p>
          <a:p>
            <a:pPr marL="0" indent="0">
              <a:buNone/>
            </a:pPr>
            <a:r>
              <a:rPr lang="en-US" dirty="0"/>
              <a:t>		</a:t>
            </a:r>
          </a:p>
          <a:p>
            <a:pPr marL="0" indent="0">
              <a:buNone/>
            </a:pPr>
            <a:r>
              <a:rPr lang="en-US" dirty="0"/>
              <a:t> </a:t>
            </a:r>
          </a:p>
          <a:p>
            <a:pPr marL="0" indent="0">
              <a:buNone/>
            </a:pPr>
            <a:endParaRPr lang="en-US" dirty="0"/>
          </a:p>
        </p:txBody>
      </p:sp>
      <p:sp>
        <p:nvSpPr>
          <p:cNvPr id="3" name="Title 2"/>
          <p:cNvSpPr>
            <a:spLocks noGrp="1"/>
          </p:cNvSpPr>
          <p:nvPr>
            <p:ph type="title"/>
          </p:nvPr>
        </p:nvSpPr>
        <p:spPr>
          <a:xfrm>
            <a:off x="457200" y="190244"/>
            <a:ext cx="8229600" cy="642921"/>
          </a:xfrm>
        </p:spPr>
        <p:txBody>
          <a:bodyPr>
            <a:normAutofit/>
          </a:bodyPr>
          <a:lstStyle/>
          <a:p>
            <a:r>
              <a:rPr lang="en-US" sz="3600" dirty="0" smtClean="0"/>
              <a:t>Monday Wellness Webinars </a:t>
            </a:r>
            <a:endParaRPr lang="en-US" sz="3600" dirty="0"/>
          </a:p>
        </p:txBody>
      </p:sp>
    </p:spTree>
    <p:extLst>
      <p:ext uri="{BB962C8B-B14F-4D97-AF65-F5344CB8AC3E}">
        <p14:creationId xmlns:p14="http://schemas.microsoft.com/office/powerpoint/2010/main" val="17283600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06689" y="348343"/>
            <a:ext cx="5881688" cy="1362075"/>
          </a:xfrm>
          <a:ln>
            <a:solidFill>
              <a:schemeClr val="accent5">
                <a:lumMod val="75000"/>
              </a:schemeClr>
            </a:solidFill>
          </a:ln>
        </p:spPr>
        <p:txBody>
          <a:bodyPr/>
          <a:lstStyle/>
          <a:p>
            <a:r>
              <a:rPr lang="en-US" sz="4400" dirty="0" smtClean="0"/>
              <a:t>100 Days to Amazing</a:t>
            </a:r>
            <a:br>
              <a:rPr lang="en-US" sz="4400" dirty="0" smtClean="0"/>
            </a:br>
            <a:r>
              <a:rPr lang="en-US" dirty="0" smtClean="0"/>
              <a:t>Fall Business Training 2015</a:t>
            </a:r>
            <a:endParaRPr lang="en-US" dirty="0"/>
          </a:p>
        </p:txBody>
      </p:sp>
      <p:sp>
        <p:nvSpPr>
          <p:cNvPr id="3" name="Text Placeholder 2"/>
          <p:cNvSpPr>
            <a:spLocks noGrp="1"/>
          </p:cNvSpPr>
          <p:nvPr>
            <p:ph type="body" idx="1"/>
          </p:nvPr>
        </p:nvSpPr>
        <p:spPr>
          <a:xfrm>
            <a:off x="897824" y="1985156"/>
            <a:ext cx="7317827" cy="1478723"/>
          </a:xfrm>
          <a:ln>
            <a:solidFill>
              <a:schemeClr val="accent5">
                <a:lumMod val="50000"/>
              </a:schemeClr>
            </a:solidFill>
          </a:ln>
        </p:spPr>
        <p:txBody>
          <a:bodyPr>
            <a:normAutofit/>
          </a:bodyPr>
          <a:lstStyle/>
          <a:p>
            <a:r>
              <a:rPr lang="en-US" sz="3200" dirty="0" smtClean="0">
                <a:solidFill>
                  <a:schemeClr val="tx1"/>
                </a:solidFill>
              </a:rPr>
              <a:t>						Session #3</a:t>
            </a:r>
          </a:p>
          <a:p>
            <a:pPr algn="ctr"/>
            <a:r>
              <a:rPr lang="en-US" sz="4000" dirty="0" smtClean="0">
                <a:solidFill>
                  <a:schemeClr val="tx1"/>
                </a:solidFill>
              </a:rPr>
              <a:t>Mastering The Skill of Inviting</a:t>
            </a:r>
            <a:endParaRPr lang="en-US" sz="4000" dirty="0">
              <a:solidFill>
                <a:schemeClr val="tx1"/>
              </a:solidFill>
            </a:endParaRPr>
          </a:p>
        </p:txBody>
      </p:sp>
      <p:pic>
        <p:nvPicPr>
          <p:cNvPr id="5" name="Picture 4" descr="Lisa Anderson 2013.jpg"/>
          <p:cNvPicPr>
            <a:picLocks noChangeAspect="1"/>
          </p:cNvPicPr>
          <p:nvPr/>
        </p:nvPicPr>
        <p:blipFill>
          <a:blip r:embed="rId3" cstate="print"/>
          <a:stretch>
            <a:fillRect/>
          </a:stretch>
        </p:blipFill>
        <p:spPr>
          <a:xfrm>
            <a:off x="7388377" y="4628028"/>
            <a:ext cx="1312479" cy="1948655"/>
          </a:xfrm>
          <a:prstGeom prst="rect">
            <a:avLst/>
          </a:prstGeom>
        </p:spPr>
      </p:pic>
      <p:sp>
        <p:nvSpPr>
          <p:cNvPr id="7" name="TextBox 6"/>
          <p:cNvSpPr txBox="1"/>
          <p:nvPr/>
        </p:nvSpPr>
        <p:spPr>
          <a:xfrm>
            <a:off x="6966082" y="3624708"/>
            <a:ext cx="2057663" cy="923330"/>
          </a:xfrm>
          <a:prstGeom prst="rect">
            <a:avLst/>
          </a:prstGeom>
          <a:noFill/>
        </p:spPr>
        <p:txBody>
          <a:bodyPr wrap="square" rtlCol="0">
            <a:spAutoFit/>
          </a:bodyPr>
          <a:lstStyle/>
          <a:p>
            <a:pPr algn="ctr"/>
            <a:r>
              <a:rPr lang="en-US" dirty="0" smtClean="0"/>
              <a:t>Senior Executive Coordinator 		Lisa Anderson</a:t>
            </a:r>
            <a:endParaRPr lang="en-US" dirty="0"/>
          </a:p>
        </p:txBody>
      </p:sp>
      <p:pic>
        <p:nvPicPr>
          <p:cNvPr id="9" name="Picture 8" descr="Jo Coogan.jpg"/>
          <p:cNvPicPr>
            <a:picLocks noChangeAspect="1"/>
          </p:cNvPicPr>
          <p:nvPr/>
        </p:nvPicPr>
        <p:blipFill>
          <a:blip r:embed="rId4" cstate="print"/>
          <a:stretch>
            <a:fillRect/>
          </a:stretch>
        </p:blipFill>
        <p:spPr>
          <a:xfrm>
            <a:off x="492299" y="4951193"/>
            <a:ext cx="1342381" cy="1625490"/>
          </a:xfrm>
          <a:prstGeom prst="rect">
            <a:avLst/>
          </a:prstGeom>
        </p:spPr>
      </p:pic>
      <p:pic>
        <p:nvPicPr>
          <p:cNvPr id="10" name="Picture 9" descr="barb 2010 anaheim.jpg"/>
          <p:cNvPicPr>
            <a:picLocks noChangeAspect="1"/>
          </p:cNvPicPr>
          <p:nvPr/>
        </p:nvPicPr>
        <p:blipFill>
          <a:blip r:embed="rId5" cstate="print"/>
          <a:stretch>
            <a:fillRect/>
          </a:stretch>
        </p:blipFill>
        <p:spPr>
          <a:xfrm>
            <a:off x="2125274" y="5157331"/>
            <a:ext cx="1394304" cy="1419352"/>
          </a:xfrm>
          <a:prstGeom prst="rect">
            <a:avLst/>
          </a:prstGeom>
        </p:spPr>
      </p:pic>
      <p:sp>
        <p:nvSpPr>
          <p:cNvPr id="4" name="TextBox 3"/>
          <p:cNvSpPr txBox="1"/>
          <p:nvPr/>
        </p:nvSpPr>
        <p:spPr>
          <a:xfrm>
            <a:off x="897824" y="4304862"/>
            <a:ext cx="2780912" cy="646331"/>
          </a:xfrm>
          <a:prstGeom prst="rect">
            <a:avLst/>
          </a:prstGeom>
          <a:noFill/>
        </p:spPr>
        <p:txBody>
          <a:bodyPr wrap="square" rtlCol="0">
            <a:spAutoFit/>
          </a:bodyPr>
          <a:lstStyle/>
          <a:p>
            <a:r>
              <a:rPr lang="en-US" dirty="0"/>
              <a:t>Master Coordinators            Jo Coogan  &amp; Barb </a:t>
            </a:r>
            <a:r>
              <a:rPr lang="en-US" dirty="0" err="1"/>
              <a:t>Lagoni</a:t>
            </a:r>
            <a:endParaRPr lang="en-US" dirty="0"/>
          </a:p>
        </p:txBody>
      </p:sp>
      <p:sp>
        <p:nvSpPr>
          <p:cNvPr id="12" name="TextBox 11"/>
          <p:cNvSpPr txBox="1"/>
          <p:nvPr/>
        </p:nvSpPr>
        <p:spPr>
          <a:xfrm>
            <a:off x="3245973" y="3624708"/>
            <a:ext cx="2274293" cy="923330"/>
          </a:xfrm>
          <a:prstGeom prst="rect">
            <a:avLst/>
          </a:prstGeom>
          <a:noFill/>
        </p:spPr>
        <p:txBody>
          <a:bodyPr wrap="square" rtlCol="0">
            <a:spAutoFit/>
          </a:bodyPr>
          <a:lstStyle/>
          <a:p>
            <a:pPr algn="ctr"/>
            <a:r>
              <a:rPr lang="en-US" dirty="0" smtClean="0"/>
              <a:t> Executive    Coordinator 	      Katie Odom</a:t>
            </a:r>
            <a:endParaRPr lang="en-US" dirty="0"/>
          </a:p>
        </p:txBody>
      </p:sp>
      <p:pic>
        <p:nvPicPr>
          <p:cNvPr id="13" name="Content Placeholder 3" descr="Becky choate.JPG"/>
          <p:cNvPicPr>
            <a:picLocks noChangeAspect="1"/>
          </p:cNvPicPr>
          <p:nvPr/>
        </p:nvPicPr>
        <p:blipFill>
          <a:blip r:embed="rId6" cstate="print"/>
          <a:stretch>
            <a:fillRect/>
          </a:stretch>
        </p:blipFill>
        <p:spPr>
          <a:xfrm>
            <a:off x="5714398" y="4606799"/>
            <a:ext cx="1314521" cy="1971782"/>
          </a:xfrm>
          <a:prstGeom prst="rect">
            <a:avLst/>
          </a:prstGeom>
        </p:spPr>
      </p:pic>
      <p:sp>
        <p:nvSpPr>
          <p:cNvPr id="14" name="Rectangle 13"/>
          <p:cNvSpPr/>
          <p:nvPr/>
        </p:nvSpPr>
        <p:spPr>
          <a:xfrm>
            <a:off x="5339391" y="3611156"/>
            <a:ext cx="1894999" cy="923330"/>
          </a:xfrm>
          <a:prstGeom prst="rect">
            <a:avLst/>
          </a:prstGeom>
        </p:spPr>
        <p:txBody>
          <a:bodyPr wrap="square">
            <a:spAutoFit/>
          </a:bodyPr>
          <a:lstStyle/>
          <a:p>
            <a:pPr algn="ctr"/>
            <a:r>
              <a:rPr lang="en-US" dirty="0"/>
              <a:t> Becky Choate</a:t>
            </a:r>
          </a:p>
          <a:p>
            <a:pPr algn="ctr"/>
            <a:r>
              <a:rPr lang="en-US" dirty="0" smtClean="0"/>
              <a:t>Senior 	Coordinator</a:t>
            </a:r>
            <a:endParaRPr lang="en-US" dirty="0"/>
          </a:p>
        </p:txBody>
      </p:sp>
      <p:pic>
        <p:nvPicPr>
          <p:cNvPr id="15" name="Picture 14" descr="Katie Odom.jpg"/>
          <p:cNvPicPr>
            <a:picLocks noChangeAspect="1"/>
          </p:cNvPicPr>
          <p:nvPr/>
        </p:nvPicPr>
        <p:blipFill>
          <a:blip r:embed="rId7" cstate="print"/>
          <a:stretch>
            <a:fillRect/>
          </a:stretch>
        </p:blipFill>
        <p:spPr>
          <a:xfrm>
            <a:off x="3915602" y="4628028"/>
            <a:ext cx="1332069" cy="1994583"/>
          </a:xfrm>
          <a:prstGeom prst="rect">
            <a:avLst/>
          </a:prstGeom>
        </p:spPr>
      </p:pic>
    </p:spTree>
    <p:custDataLst>
      <p:tags r:id="rId1"/>
    </p:custDataLst>
    <p:extLst>
      <p:ext uri="{BB962C8B-B14F-4D97-AF65-F5344CB8AC3E}">
        <p14:creationId xmlns:p14="http://schemas.microsoft.com/office/powerpoint/2010/main" val="487210552"/>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501015"/>
            <a:ext cx="8026400" cy="5102986"/>
          </a:xfrm>
        </p:spPr>
        <p:txBody>
          <a:bodyPr>
            <a:normAutofit/>
          </a:bodyPr>
          <a:lstStyle/>
          <a:p>
            <a:pPr marL="0" indent="0">
              <a:buNone/>
            </a:pPr>
            <a:r>
              <a:rPr lang="en-US" dirty="0" smtClean="0"/>
              <a:t>September is a pivotal month :</a:t>
            </a:r>
          </a:p>
          <a:p>
            <a:pPr marL="0" indent="0">
              <a:buNone/>
            </a:pPr>
            <a:endParaRPr lang="en-US" sz="900" dirty="0" smtClean="0"/>
          </a:p>
          <a:p>
            <a:r>
              <a:rPr lang="en-US" dirty="0" smtClean="0"/>
              <a:t>For trip qualifications – we must achieve rank of Coordinator to qualify for  Los </a:t>
            </a:r>
            <a:r>
              <a:rPr lang="en-US" dirty="0" err="1" smtClean="0"/>
              <a:t>Cabos</a:t>
            </a:r>
            <a:r>
              <a:rPr lang="en-US" dirty="0" smtClean="0"/>
              <a:t> trip  and Executive Coordinator to qualify for Tuscany trip and HOLD the rank for 4 months .. Which takes us to December and the end of qualification period.</a:t>
            </a:r>
          </a:p>
          <a:p>
            <a:r>
              <a:rPr lang="en-US" dirty="0" smtClean="0"/>
              <a:t>Chairman’s Retreat – to accumulate 10,000 additional PGV ( plus PV of newly appointed Directors ), </a:t>
            </a:r>
          </a:p>
          <a:p>
            <a:pPr lvl="1"/>
            <a:r>
              <a:rPr lang="en-US" dirty="0"/>
              <a:t>W</a:t>
            </a:r>
            <a:r>
              <a:rPr lang="en-US" dirty="0" smtClean="0"/>
              <a:t>e will want to generate an additional 2000 PV a month until December…</a:t>
            </a:r>
          </a:p>
          <a:p>
            <a:pPr marL="57150" lvl="1" indent="400050"/>
            <a:r>
              <a:rPr lang="en-US" dirty="0" smtClean="0"/>
              <a:t> So we will review a variety of ways to generate 1000 PV …to help distributors 	reach rank of Director … and to increase our customer base.</a:t>
            </a:r>
          </a:p>
          <a:p>
            <a:pPr marL="57150" lvl="1" indent="400050"/>
            <a:r>
              <a:rPr lang="en-US" dirty="0" smtClean="0"/>
              <a:t> </a:t>
            </a:r>
            <a:r>
              <a:rPr lang="en-US" sz="2000" dirty="0"/>
              <a:t>September is prime time for people starting new </a:t>
            </a:r>
            <a:r>
              <a:rPr lang="en-US" sz="2000" dirty="0" smtClean="0"/>
              <a:t>ventures</a:t>
            </a:r>
            <a:endParaRPr lang="en-US" sz="2000" dirty="0"/>
          </a:p>
          <a:p>
            <a:pPr marL="285750" lvl="1"/>
            <a:r>
              <a:rPr lang="en-US" sz="2000" dirty="0" smtClean="0"/>
              <a:t>We have been challenged by Roger Barnett to reach within and create something AMAZING by Nov 21 …. About 80 days left … Let’s discuss ways to  make </a:t>
            </a:r>
            <a:r>
              <a:rPr lang="en-US" sz="2000" b="1" dirty="0" smtClean="0"/>
              <a:t>September amazing                          </a:t>
            </a:r>
            <a:r>
              <a:rPr lang="en-US" sz="2000" b="1" dirty="0" err="1" smtClean="0"/>
              <a:t>katie</a:t>
            </a:r>
            <a:endParaRPr lang="en-US" sz="2000" b="1" dirty="0" smtClean="0"/>
          </a:p>
        </p:txBody>
      </p:sp>
      <p:sp>
        <p:nvSpPr>
          <p:cNvPr id="3" name="Title 2"/>
          <p:cNvSpPr>
            <a:spLocks noGrp="1"/>
          </p:cNvSpPr>
          <p:nvPr>
            <p:ph type="title"/>
          </p:nvPr>
        </p:nvSpPr>
        <p:spPr>
          <a:xfrm>
            <a:off x="457200" y="376999"/>
            <a:ext cx="8229600" cy="1277706"/>
          </a:xfrm>
          <a:prstGeom prst="wedgeRoundRectCallout">
            <a:avLst/>
          </a:prstGeom>
        </p:spPr>
        <p:txBody>
          <a:bodyPr>
            <a:normAutofit/>
          </a:bodyPr>
          <a:lstStyle/>
          <a:p>
            <a:pPr algn="l"/>
            <a:r>
              <a:rPr lang="en-US" sz="2400" dirty="0" smtClean="0"/>
              <a:t>   </a:t>
            </a:r>
            <a:r>
              <a:rPr lang="en-US" sz="2800" dirty="0" smtClean="0"/>
              <a:t/>
            </a:r>
            <a:br>
              <a:rPr lang="en-US" sz="2800" dirty="0" smtClean="0"/>
            </a:br>
            <a:r>
              <a:rPr lang="en-US" sz="2800" dirty="0" smtClean="0"/>
              <a:t>			September Strategies for     Growth</a:t>
            </a:r>
            <a:endParaRPr lang="en-US" sz="2800" dirty="0"/>
          </a:p>
        </p:txBody>
      </p:sp>
      <p:sp>
        <p:nvSpPr>
          <p:cNvPr id="5" name="Oval Callout 4"/>
          <p:cNvSpPr/>
          <p:nvPr/>
        </p:nvSpPr>
        <p:spPr>
          <a:xfrm>
            <a:off x="4870614" y="201092"/>
            <a:ext cx="2036690" cy="774700"/>
          </a:xfrm>
          <a:prstGeom prst="wedgeEllipseCallout">
            <a:avLst>
              <a:gd name="adj1" fmla="val -1140"/>
              <a:gd name="adj2" fmla="val 77258"/>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err="1" smtClean="0"/>
              <a:t>Amazingaaamangmazing</a:t>
            </a:r>
            <a:r>
              <a:rPr lang="en-US" dirty="0" smtClean="0"/>
              <a:t>  </a:t>
            </a:r>
            <a:endParaRPr lang="en-US" dirty="0"/>
          </a:p>
        </p:txBody>
      </p:sp>
      <p:sp>
        <p:nvSpPr>
          <p:cNvPr id="7" name="TextBox 6"/>
          <p:cNvSpPr txBox="1"/>
          <p:nvPr/>
        </p:nvSpPr>
        <p:spPr>
          <a:xfrm>
            <a:off x="5160836" y="375300"/>
            <a:ext cx="1422400" cy="523220"/>
          </a:xfrm>
          <a:prstGeom prst="rect">
            <a:avLst/>
          </a:prstGeom>
          <a:solidFill>
            <a:schemeClr val="bg1"/>
          </a:solidFill>
        </p:spPr>
        <p:txBody>
          <a:bodyPr wrap="square" rtlCol="0">
            <a:spAutoFit/>
          </a:bodyPr>
          <a:lstStyle/>
          <a:p>
            <a:r>
              <a:rPr lang="en-US" sz="2800" dirty="0"/>
              <a:t>A</a:t>
            </a:r>
            <a:r>
              <a:rPr lang="en-US" sz="2800" dirty="0" smtClean="0"/>
              <a:t>mazing</a:t>
            </a:r>
            <a:endParaRPr lang="en-US" sz="2800" dirty="0"/>
          </a:p>
        </p:txBody>
      </p:sp>
    </p:spTree>
    <p:extLst>
      <p:ext uri="{BB962C8B-B14F-4D97-AF65-F5344CB8AC3E}">
        <p14:creationId xmlns:p14="http://schemas.microsoft.com/office/powerpoint/2010/main" val="2020252691"/>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2271527"/>
            <a:ext cx="8229600" cy="1616477"/>
          </a:xfrm>
        </p:spPr>
        <p:txBody>
          <a:bodyPr>
            <a:normAutofit/>
          </a:bodyPr>
          <a:lstStyle/>
          <a:p>
            <a:pPr marL="0" indent="0">
              <a:buNone/>
            </a:pPr>
            <a:r>
              <a:rPr lang="en-US" sz="2400" dirty="0" smtClean="0">
                <a:solidFill>
                  <a:schemeClr val="tx1">
                    <a:lumMod val="95000"/>
                    <a:lumOff val="5000"/>
                  </a:schemeClr>
                </a:solidFill>
              </a:rPr>
              <a:t>There are 2 aspects of our business :</a:t>
            </a:r>
          </a:p>
          <a:p>
            <a:pPr marL="457200" indent="-457200">
              <a:buAutoNum type="arabicPeriod"/>
            </a:pPr>
            <a:r>
              <a:rPr lang="en-US" sz="2400" dirty="0" smtClean="0">
                <a:solidFill>
                  <a:schemeClr val="tx1">
                    <a:lumMod val="95000"/>
                    <a:lumOff val="5000"/>
                  </a:schemeClr>
                </a:solidFill>
              </a:rPr>
              <a:t>Developing a customer base</a:t>
            </a:r>
          </a:p>
          <a:p>
            <a:pPr marL="457200" indent="-457200">
              <a:buAutoNum type="arabicPeriod"/>
            </a:pPr>
            <a:r>
              <a:rPr lang="en-US" sz="2400" dirty="0" smtClean="0">
                <a:solidFill>
                  <a:schemeClr val="tx1">
                    <a:lumMod val="95000"/>
                    <a:lumOff val="5000"/>
                  </a:schemeClr>
                </a:solidFill>
              </a:rPr>
              <a:t>Assembling our team of business leaders</a:t>
            </a:r>
          </a:p>
          <a:p>
            <a:pPr marL="0" indent="0">
              <a:buNone/>
            </a:pPr>
            <a:endParaRPr lang="en-US" sz="2400" dirty="0"/>
          </a:p>
        </p:txBody>
      </p:sp>
      <p:sp>
        <p:nvSpPr>
          <p:cNvPr id="3" name="Title 2"/>
          <p:cNvSpPr>
            <a:spLocks noGrp="1"/>
          </p:cNvSpPr>
          <p:nvPr>
            <p:ph type="title"/>
          </p:nvPr>
        </p:nvSpPr>
        <p:spPr>
          <a:xfrm>
            <a:off x="457200" y="365632"/>
            <a:ext cx="8229600" cy="1770428"/>
          </a:xfrm>
          <a:ln>
            <a:solidFill>
              <a:schemeClr val="accent5">
                <a:lumMod val="75000"/>
              </a:schemeClr>
            </a:solidFill>
          </a:ln>
        </p:spPr>
        <p:txBody>
          <a:bodyPr>
            <a:normAutofit fontScale="90000"/>
          </a:bodyPr>
          <a:lstStyle/>
          <a:p>
            <a:pPr algn="l"/>
            <a:r>
              <a:rPr lang="en-US" sz="3200" dirty="0" smtClean="0"/>
              <a:t>		Objectives </a:t>
            </a:r>
            <a:r>
              <a:rPr lang="en-US" sz="3200" dirty="0" smtClean="0"/>
              <a:t>for Session #</a:t>
            </a:r>
            <a:r>
              <a:rPr lang="en-US" sz="3200" dirty="0" smtClean="0"/>
              <a:t>3</a:t>
            </a:r>
            <a:br>
              <a:rPr lang="en-US" sz="3200" dirty="0" smtClean="0"/>
            </a:br>
            <a:r>
              <a:rPr lang="en-US" sz="3200" dirty="0" smtClean="0"/>
              <a:t>1. Learning </a:t>
            </a:r>
            <a:r>
              <a:rPr lang="en-US" sz="3200" dirty="0" smtClean="0"/>
              <a:t>the Skill of Inviting </a:t>
            </a:r>
            <a:r>
              <a:rPr lang="en-US" sz="3200" dirty="0" smtClean="0"/>
              <a:t/>
            </a:r>
            <a:br>
              <a:rPr lang="en-US" sz="3200" dirty="0" smtClean="0"/>
            </a:br>
            <a:r>
              <a:rPr lang="en-US" sz="3200" dirty="0" smtClean="0"/>
              <a:t>2. to </a:t>
            </a:r>
            <a:r>
              <a:rPr lang="en-US" sz="3200" dirty="0" smtClean="0"/>
              <a:t>Help Business Partners Generate 2000 PV and </a:t>
            </a:r>
            <a:r>
              <a:rPr lang="en-US" sz="3200" dirty="0" smtClean="0"/>
              <a:t>					Reach </a:t>
            </a:r>
            <a:r>
              <a:rPr lang="en-US" sz="3200" dirty="0" smtClean="0"/>
              <a:t>Director Rank</a:t>
            </a:r>
            <a:endParaRPr lang="en-US" sz="3200" dirty="0"/>
          </a:p>
        </p:txBody>
      </p:sp>
      <p:sp>
        <p:nvSpPr>
          <p:cNvPr id="4" name="TextBox 3"/>
          <p:cNvSpPr txBox="1"/>
          <p:nvPr/>
        </p:nvSpPr>
        <p:spPr>
          <a:xfrm>
            <a:off x="457200" y="4098924"/>
            <a:ext cx="7835413" cy="1569660"/>
          </a:xfrm>
          <a:prstGeom prst="rect">
            <a:avLst/>
          </a:prstGeom>
          <a:noFill/>
        </p:spPr>
        <p:txBody>
          <a:bodyPr wrap="square" rtlCol="0">
            <a:spAutoFit/>
          </a:bodyPr>
          <a:lstStyle/>
          <a:p>
            <a:pPr marL="342900" indent="-342900">
              <a:buFont typeface="Arial"/>
              <a:buChar char="•"/>
            </a:pPr>
            <a:r>
              <a:rPr lang="en-US" sz="2400" dirty="0" smtClean="0"/>
              <a:t>Today  -- we will focus on strategies to develop our 							customer base </a:t>
            </a:r>
          </a:p>
          <a:p>
            <a:pPr marL="342900" indent="-342900">
              <a:buFont typeface="Arial"/>
              <a:buChar char="•"/>
            </a:pPr>
            <a:r>
              <a:rPr lang="en-US" sz="2400" dirty="0" smtClean="0"/>
              <a:t>And the skills of inviting and introducing Shaklee products 							to new members</a:t>
            </a:r>
            <a:r>
              <a:rPr lang="en-US" sz="2400" dirty="0" smtClean="0"/>
              <a:t>.           </a:t>
            </a:r>
            <a:r>
              <a:rPr lang="en-US" sz="2400" dirty="0" err="1" smtClean="0"/>
              <a:t>becky</a:t>
            </a:r>
            <a:endParaRPr lang="en-US" sz="2400" dirty="0"/>
          </a:p>
        </p:txBody>
      </p:sp>
    </p:spTree>
    <p:extLst>
      <p:ext uri="{BB962C8B-B14F-4D97-AF65-F5344CB8AC3E}">
        <p14:creationId xmlns:p14="http://schemas.microsoft.com/office/powerpoint/2010/main" val="346790375"/>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dirty="0" smtClean="0"/>
              <a:t>Become a Student of the Business</a:t>
            </a:r>
            <a:br>
              <a:rPr lang="en-US" sz="3600" dirty="0" smtClean="0"/>
            </a:br>
            <a:r>
              <a:rPr lang="en-US" dirty="0" smtClean="0"/>
              <a:t>Be Open To Learning Skills</a:t>
            </a:r>
            <a:endParaRPr lang="en-US" dirty="0"/>
          </a:p>
        </p:txBody>
      </p:sp>
      <p:sp>
        <p:nvSpPr>
          <p:cNvPr id="3" name="Content Placeholder 2"/>
          <p:cNvSpPr>
            <a:spLocks noGrp="1"/>
          </p:cNvSpPr>
          <p:nvPr>
            <p:ph idx="1"/>
          </p:nvPr>
        </p:nvSpPr>
        <p:spPr>
          <a:xfrm>
            <a:off x="457200" y="1600200"/>
            <a:ext cx="8229600" cy="2819399"/>
          </a:xfrm>
        </p:spPr>
        <p:txBody>
          <a:bodyPr>
            <a:normAutofit/>
          </a:bodyPr>
          <a:lstStyle/>
          <a:p>
            <a:r>
              <a:rPr lang="en-US" sz="2400" dirty="0" smtClean="0"/>
              <a:t>Go Pro by Eric </a:t>
            </a:r>
            <a:r>
              <a:rPr lang="en-US" sz="2400" dirty="0" err="1" smtClean="0"/>
              <a:t>Worre</a:t>
            </a:r>
            <a:r>
              <a:rPr lang="en-US" sz="2400" dirty="0" smtClean="0"/>
              <a:t> reminds us that operating a home business is a profession … And , as with all professions, there are skills to be learned.</a:t>
            </a:r>
          </a:p>
          <a:p>
            <a:r>
              <a:rPr lang="en-US" sz="2400" dirty="0" smtClean="0"/>
              <a:t>There are skills to learn around inviting people to learn more about health,  about wellness  or about  developing their own business ..						</a:t>
            </a:r>
            <a:r>
              <a:rPr lang="en-US" sz="2400" dirty="0" smtClean="0"/>
              <a:t>  </a:t>
            </a:r>
            <a:r>
              <a:rPr lang="en-US" sz="2400" dirty="0" err="1" smtClean="0"/>
              <a:t>lisa</a:t>
            </a:r>
            <a:r>
              <a:rPr lang="en-US" sz="2400" dirty="0" smtClean="0"/>
              <a:t>				</a:t>
            </a:r>
            <a:endParaRPr lang="en-US" sz="2400" dirty="0"/>
          </a:p>
        </p:txBody>
      </p:sp>
      <p:sp>
        <p:nvSpPr>
          <p:cNvPr id="4" name="Rectangle 3"/>
          <p:cNvSpPr/>
          <p:nvPr/>
        </p:nvSpPr>
        <p:spPr>
          <a:xfrm>
            <a:off x="2971800" y="4343400"/>
            <a:ext cx="5638800" cy="1200329"/>
          </a:xfrm>
          <a:prstGeom prst="rect">
            <a:avLst/>
          </a:prstGeom>
          <a:ln>
            <a:solidFill>
              <a:schemeClr val="tx2">
                <a:lumMod val="60000"/>
                <a:lumOff val="40000"/>
              </a:schemeClr>
            </a:solidFill>
          </a:ln>
        </p:spPr>
        <p:txBody>
          <a:bodyPr wrap="square">
            <a:spAutoFit/>
          </a:bodyPr>
          <a:lstStyle/>
          <a:p>
            <a:pPr>
              <a:buNone/>
            </a:pPr>
            <a:r>
              <a:rPr lang="en-US" sz="3600" dirty="0" smtClean="0"/>
              <a:t>Communication skills </a:t>
            </a:r>
          </a:p>
          <a:p>
            <a:pPr>
              <a:buNone/>
            </a:pPr>
            <a:r>
              <a:rPr lang="en-US" sz="3600" dirty="0" smtClean="0"/>
              <a:t>	People skills </a:t>
            </a:r>
          </a:p>
        </p:txBody>
      </p:sp>
      <p:pic>
        <p:nvPicPr>
          <p:cNvPr id="38914" name="Picture 2" descr="https://encrypted-tbn2.gstatic.com/images?q=tbn:ANd9GcT972DM2ngbIz0SLRr6xebEzQNQWOgc9a-bK00Dn7hJlcrW1tRaVXJLsvG4"/>
          <p:cNvPicPr>
            <a:picLocks noChangeAspect="1" noChangeArrowheads="1"/>
          </p:cNvPicPr>
          <p:nvPr/>
        </p:nvPicPr>
        <p:blipFill>
          <a:blip r:embed="rId2" cstate="print"/>
          <a:srcRect/>
          <a:stretch>
            <a:fillRect/>
          </a:stretch>
        </p:blipFill>
        <p:spPr bwMode="auto">
          <a:xfrm>
            <a:off x="0" y="3890492"/>
            <a:ext cx="2667000" cy="2967508"/>
          </a:xfrm>
          <a:prstGeom prst="rect">
            <a:avLst/>
          </a:prstGeom>
          <a:noFill/>
        </p:spPr>
      </p:pic>
    </p:spTree>
    <p:extLst>
      <p:ext uri="{BB962C8B-B14F-4D97-AF65-F5344CB8AC3E}">
        <p14:creationId xmlns:p14="http://schemas.microsoft.com/office/powerpoint/2010/main" val="2617415535"/>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943620"/>
            <a:ext cx="8229600" cy="4503043"/>
          </a:xfrm>
        </p:spPr>
        <p:txBody>
          <a:bodyPr/>
          <a:lstStyle/>
          <a:p>
            <a:pPr marL="0" indent="0">
              <a:buNone/>
            </a:pPr>
            <a:r>
              <a:rPr lang="en-US" dirty="0" smtClean="0"/>
              <a:t>After our new distributors have reviewed some of the excellent video materials at </a:t>
            </a:r>
            <a:r>
              <a:rPr lang="en-US" dirty="0" err="1" smtClean="0"/>
              <a:t>shaklee.tv</a:t>
            </a:r>
            <a:r>
              <a:rPr lang="en-US" dirty="0" smtClean="0"/>
              <a:t>  and attended some events, etc. and they have made the decision to start their business…</a:t>
            </a:r>
          </a:p>
          <a:p>
            <a:r>
              <a:rPr lang="en-US" dirty="0" smtClean="0"/>
              <a:t>They will want to make a list of people they think will want to know about Shaklee products  .. And people they would like to be part of their business team.</a:t>
            </a:r>
          </a:p>
          <a:p>
            <a:r>
              <a:rPr lang="en-US" dirty="0" smtClean="0"/>
              <a:t>Schedule a planning session to determine what events, activities and reach-out methods will work best for them  …</a:t>
            </a:r>
          </a:p>
          <a:p>
            <a:r>
              <a:rPr lang="en-US" dirty="0" smtClean="0"/>
              <a:t>Then review the principles of inviting and connecting with others to help them learn how to ask questions  and discover needs to avoid the danger of slipping into a “ sales pitch” .</a:t>
            </a:r>
          </a:p>
          <a:p>
            <a:pPr marL="0" indent="0">
              <a:buNone/>
            </a:pPr>
            <a:r>
              <a:rPr lang="en-US" dirty="0" err="1" smtClean="0"/>
              <a:t>lisa</a:t>
            </a:r>
            <a:endParaRPr lang="en-US" dirty="0" smtClean="0"/>
          </a:p>
          <a:p>
            <a:endParaRPr lang="en-US" dirty="0"/>
          </a:p>
        </p:txBody>
      </p:sp>
      <p:sp>
        <p:nvSpPr>
          <p:cNvPr id="3" name="Title 2"/>
          <p:cNvSpPr>
            <a:spLocks noGrp="1"/>
          </p:cNvSpPr>
          <p:nvPr>
            <p:ph type="title"/>
          </p:nvPr>
        </p:nvSpPr>
        <p:spPr>
          <a:xfrm>
            <a:off x="457200" y="524462"/>
            <a:ext cx="8229600" cy="1419158"/>
          </a:xfrm>
          <a:ln>
            <a:solidFill>
              <a:schemeClr val="accent5">
                <a:lumMod val="75000"/>
              </a:schemeClr>
            </a:solidFill>
          </a:ln>
        </p:spPr>
        <p:txBody>
          <a:bodyPr>
            <a:normAutofit/>
          </a:bodyPr>
          <a:lstStyle/>
          <a:p>
            <a:r>
              <a:rPr lang="en-US" sz="3600" dirty="0" smtClean="0"/>
              <a:t>First Skill to Develop --Asking Questions/ Discovering Needs</a:t>
            </a:r>
            <a:endParaRPr lang="en-US" sz="3600" dirty="0"/>
          </a:p>
        </p:txBody>
      </p:sp>
    </p:spTree>
    <p:extLst>
      <p:ext uri="{BB962C8B-B14F-4D97-AF65-F5344CB8AC3E}">
        <p14:creationId xmlns:p14="http://schemas.microsoft.com/office/powerpoint/2010/main" val="2204250795"/>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274638"/>
            <a:ext cx="8449733" cy="1782762"/>
          </a:xfrm>
          <a:ln>
            <a:solidFill>
              <a:schemeClr val="tx1">
                <a:lumMod val="75000"/>
                <a:lumOff val="25000"/>
              </a:schemeClr>
            </a:solidFill>
          </a:ln>
        </p:spPr>
        <p:txBody>
          <a:bodyPr>
            <a:normAutofit fontScale="90000"/>
          </a:bodyPr>
          <a:lstStyle/>
          <a:p>
            <a:pPr algn="l"/>
            <a:r>
              <a:rPr lang="en-US" sz="2700" dirty="0" smtClean="0"/>
              <a:t>Invitation  To Take a Look –</a:t>
            </a:r>
            <a:r>
              <a:rPr lang="en-US" sz="3600" dirty="0" smtClean="0"/>
              <a:t/>
            </a:r>
            <a:br>
              <a:rPr lang="en-US" sz="3600" dirty="0" smtClean="0"/>
            </a:br>
            <a:r>
              <a:rPr lang="en-US" sz="3600" dirty="0" smtClean="0"/>
              <a:t>Taking on the Role of Consultant – 	    </a:t>
            </a:r>
            <a:r>
              <a:rPr lang="en-US" sz="3600" dirty="0" smtClean="0"/>
              <a:t>		Business </a:t>
            </a:r>
            <a:r>
              <a:rPr lang="en-US" sz="3600" dirty="0" smtClean="0"/>
              <a:t>Consultant … or Nutrition Consultant </a:t>
            </a:r>
            <a:endParaRPr lang="en-US" sz="3600" dirty="0"/>
          </a:p>
        </p:txBody>
      </p:sp>
      <p:sp>
        <p:nvSpPr>
          <p:cNvPr id="3" name="Content Placeholder 2"/>
          <p:cNvSpPr>
            <a:spLocks noGrp="1"/>
          </p:cNvSpPr>
          <p:nvPr>
            <p:ph idx="1"/>
          </p:nvPr>
        </p:nvSpPr>
        <p:spPr>
          <a:xfrm>
            <a:off x="457200" y="2209800"/>
            <a:ext cx="5872928" cy="2971800"/>
          </a:xfrm>
        </p:spPr>
        <p:txBody>
          <a:bodyPr>
            <a:normAutofit lnSpcReduction="10000"/>
          </a:bodyPr>
          <a:lstStyle/>
          <a:p>
            <a:pPr>
              <a:buNone/>
            </a:pPr>
            <a:r>
              <a:rPr lang="en-US" sz="2400" dirty="0" smtClean="0"/>
              <a:t>The initial objective of successful leaders …</a:t>
            </a:r>
            <a:endParaRPr lang="en-US" sz="900" dirty="0" smtClean="0"/>
          </a:p>
          <a:p>
            <a:pPr>
              <a:buNone/>
            </a:pPr>
            <a:r>
              <a:rPr lang="en-US" sz="2600" dirty="0" smtClean="0"/>
              <a:t>To educate prospective customers .. And business partners… on what they have to offer….</a:t>
            </a:r>
          </a:p>
          <a:p>
            <a:pPr>
              <a:buNone/>
            </a:pPr>
            <a:r>
              <a:rPr lang="en-US" sz="2600" dirty="0" smtClean="0"/>
              <a:t>And then let those prospects decide if this is something they would like to know more about </a:t>
            </a:r>
            <a:r>
              <a:rPr lang="en-US" sz="2600" dirty="0" smtClean="0"/>
              <a:t>.					</a:t>
            </a:r>
            <a:r>
              <a:rPr lang="en-US" sz="2600" dirty="0" err="1" smtClean="0"/>
              <a:t>lisa</a:t>
            </a:r>
            <a:endParaRPr lang="en-US" sz="2600" dirty="0" smtClean="0"/>
          </a:p>
        </p:txBody>
      </p:sp>
      <p:pic>
        <p:nvPicPr>
          <p:cNvPr id="35842" name="Picture 2" descr="http://www.mt-institute.com/images/cartoons/consult.jpg"/>
          <p:cNvPicPr>
            <a:picLocks noChangeAspect="1" noChangeArrowheads="1"/>
          </p:cNvPicPr>
          <p:nvPr/>
        </p:nvPicPr>
        <p:blipFill>
          <a:blip r:embed="rId2" cstate="print"/>
          <a:srcRect/>
          <a:stretch>
            <a:fillRect/>
          </a:stretch>
        </p:blipFill>
        <p:spPr bwMode="auto">
          <a:xfrm>
            <a:off x="6330128" y="2314003"/>
            <a:ext cx="2813872" cy="2495064"/>
          </a:xfrm>
          <a:prstGeom prst="rect">
            <a:avLst/>
          </a:prstGeom>
          <a:noFill/>
        </p:spPr>
      </p:pic>
      <p:sp>
        <p:nvSpPr>
          <p:cNvPr id="5" name="Rectangle 4"/>
          <p:cNvSpPr/>
          <p:nvPr/>
        </p:nvSpPr>
        <p:spPr>
          <a:xfrm>
            <a:off x="438150" y="5105400"/>
            <a:ext cx="8267700" cy="1015663"/>
          </a:xfrm>
          <a:prstGeom prst="rect">
            <a:avLst/>
          </a:prstGeom>
        </p:spPr>
        <p:txBody>
          <a:bodyPr wrap="square">
            <a:spAutoFit/>
          </a:bodyPr>
          <a:lstStyle/>
          <a:p>
            <a:pPr>
              <a:buNone/>
            </a:pPr>
            <a:r>
              <a:rPr lang="en-US" sz="2000" dirty="0" smtClean="0"/>
              <a:t>“Instead </a:t>
            </a:r>
            <a:r>
              <a:rPr lang="en-US" sz="2000" dirty="0" smtClean="0"/>
              <a:t>of acting like sharks,  the professionals were more like coaches or consultants. They built relationships and then offered common-sense solutions to people’s problems.  Who wouldn’t like that?”			</a:t>
            </a:r>
          </a:p>
        </p:txBody>
      </p:sp>
    </p:spTree>
    <p:extLst>
      <p:ext uri="{BB962C8B-B14F-4D97-AF65-F5344CB8AC3E}">
        <p14:creationId xmlns:p14="http://schemas.microsoft.com/office/powerpoint/2010/main" val="578730108"/>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descr="http://pad2.whstatic.com/images/thumb/9/99/Have-a-Great-Conversation-Step-7-Version-2.jpg/670px-Have-a-Great-Conversation-Step-7-Version-2.jpg"/>
          <p:cNvPicPr>
            <a:picLocks noChangeAspect="1" noChangeArrowheads="1"/>
          </p:cNvPicPr>
          <p:nvPr/>
        </p:nvPicPr>
        <p:blipFill>
          <a:blip r:embed="rId2" cstate="print"/>
          <a:srcRect/>
          <a:stretch>
            <a:fillRect/>
          </a:stretch>
        </p:blipFill>
        <p:spPr bwMode="auto">
          <a:xfrm>
            <a:off x="5257800" y="3048000"/>
            <a:ext cx="3886201" cy="3723510"/>
          </a:xfrm>
          <a:prstGeom prst="rect">
            <a:avLst/>
          </a:prstGeom>
          <a:noFill/>
        </p:spPr>
      </p:pic>
      <p:sp>
        <p:nvSpPr>
          <p:cNvPr id="2" name="Title 1"/>
          <p:cNvSpPr>
            <a:spLocks noGrp="1"/>
          </p:cNvSpPr>
          <p:nvPr>
            <p:ph type="title"/>
          </p:nvPr>
        </p:nvSpPr>
        <p:spPr>
          <a:xfrm>
            <a:off x="457200" y="274638"/>
            <a:ext cx="8229600" cy="1477962"/>
          </a:xfrm>
          <a:ln>
            <a:solidFill>
              <a:schemeClr val="accent3">
                <a:lumMod val="50000"/>
              </a:schemeClr>
            </a:solidFill>
          </a:ln>
        </p:spPr>
        <p:txBody>
          <a:bodyPr>
            <a:normAutofit/>
          </a:bodyPr>
          <a:lstStyle/>
          <a:p>
            <a:r>
              <a:rPr lang="en-US" sz="3600" dirty="0" smtClean="0"/>
              <a:t>How Do You Build Relationships …</a:t>
            </a:r>
            <a:br>
              <a:rPr lang="en-US" sz="3600" dirty="0" smtClean="0"/>
            </a:br>
            <a:r>
              <a:rPr lang="en-US" sz="3600" dirty="0" smtClean="0"/>
              <a:t>and Take on the Role of Consultant ?</a:t>
            </a:r>
            <a:endParaRPr lang="en-US" sz="3600" dirty="0"/>
          </a:p>
        </p:txBody>
      </p:sp>
      <p:sp>
        <p:nvSpPr>
          <p:cNvPr id="3" name="Content Placeholder 2"/>
          <p:cNvSpPr>
            <a:spLocks noGrp="1"/>
          </p:cNvSpPr>
          <p:nvPr>
            <p:ph idx="1"/>
          </p:nvPr>
        </p:nvSpPr>
        <p:spPr>
          <a:xfrm>
            <a:off x="380999" y="1828800"/>
            <a:ext cx="7577667" cy="4267200"/>
          </a:xfrm>
        </p:spPr>
        <p:txBody>
          <a:bodyPr>
            <a:normAutofit/>
          </a:bodyPr>
          <a:lstStyle/>
          <a:p>
            <a:pPr>
              <a:buNone/>
            </a:pPr>
            <a:r>
              <a:rPr lang="en-US" sz="2800" dirty="0" smtClean="0"/>
              <a:t>…</a:t>
            </a:r>
            <a:r>
              <a:rPr lang="en-US" dirty="0" smtClean="0"/>
              <a:t>By learning how to conduct meaningful, authentic, honest, sincere conversations</a:t>
            </a:r>
            <a:r>
              <a:rPr lang="en-US" sz="2800" dirty="0" smtClean="0"/>
              <a:t>.</a:t>
            </a:r>
          </a:p>
          <a:p>
            <a:pPr>
              <a:buNone/>
            </a:pPr>
            <a:endParaRPr lang="en-US" sz="2800" dirty="0" smtClean="0"/>
          </a:p>
          <a:p>
            <a:pPr>
              <a:buNone/>
            </a:pPr>
            <a:r>
              <a:rPr lang="en-US" sz="2800" dirty="0" smtClean="0"/>
              <a:t>Learning how to ask questions to </a:t>
            </a:r>
            <a:r>
              <a:rPr lang="en-US" sz="2800" dirty="0" smtClean="0"/>
              <a:t>discover needs</a:t>
            </a:r>
            <a:r>
              <a:rPr lang="en-US" sz="2800" dirty="0" smtClean="0"/>
              <a:t>…. </a:t>
            </a:r>
          </a:p>
          <a:p>
            <a:pPr>
              <a:buNone/>
            </a:pPr>
            <a:r>
              <a:rPr lang="en-US" sz="2800" dirty="0" smtClean="0"/>
              <a:t>Avoid the word “ should” </a:t>
            </a:r>
          </a:p>
          <a:p>
            <a:pPr>
              <a:buNone/>
            </a:pPr>
            <a:r>
              <a:rPr lang="en-US" sz="2800" dirty="0" smtClean="0"/>
              <a:t>Offer options for possible solutions.</a:t>
            </a:r>
          </a:p>
          <a:p>
            <a:pPr>
              <a:buNone/>
            </a:pPr>
            <a:r>
              <a:rPr lang="en-US" sz="2800" dirty="0" smtClean="0"/>
              <a:t>One of best phrases to learn  is  ..			</a:t>
            </a:r>
            <a:r>
              <a:rPr lang="en-US" sz="2800" dirty="0" smtClean="0"/>
              <a:t>			 </a:t>
            </a:r>
            <a:r>
              <a:rPr lang="en-US" sz="2800" dirty="0" smtClean="0"/>
              <a:t>“ Tell me about”	</a:t>
            </a:r>
            <a:r>
              <a:rPr lang="en-US" sz="2800" dirty="0" smtClean="0"/>
              <a:t>       </a:t>
            </a:r>
            <a:r>
              <a:rPr lang="en-US" sz="2800" dirty="0" err="1" smtClean="0"/>
              <a:t>katie</a:t>
            </a:r>
            <a:endParaRPr lang="en-US" sz="2800" dirty="0"/>
          </a:p>
        </p:txBody>
      </p:sp>
    </p:spTree>
    <p:extLst>
      <p:ext uri="{BB962C8B-B14F-4D97-AF65-F5344CB8AC3E}">
        <p14:creationId xmlns:p14="http://schemas.microsoft.com/office/powerpoint/2010/main" val="1125132968"/>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874000" cy="656695"/>
          </a:xfrm>
          <a:ln w="38100">
            <a:solidFill>
              <a:srgbClr val="92D050"/>
            </a:solidFill>
          </a:ln>
        </p:spPr>
        <p:txBody>
          <a:bodyPr>
            <a:normAutofit/>
          </a:bodyPr>
          <a:lstStyle/>
          <a:p>
            <a:r>
              <a:rPr lang="en-US" sz="3600" dirty="0" smtClean="0"/>
              <a:t>Idea #1 for Opening </a:t>
            </a:r>
            <a:r>
              <a:rPr lang="en-US" sz="3600" dirty="0" smtClean="0"/>
              <a:t>Conversations</a:t>
            </a:r>
            <a:endParaRPr lang="en-US" sz="3600" dirty="0"/>
          </a:p>
        </p:txBody>
      </p:sp>
      <p:sp>
        <p:nvSpPr>
          <p:cNvPr id="3" name="Content Placeholder 2"/>
          <p:cNvSpPr>
            <a:spLocks noGrp="1"/>
          </p:cNvSpPr>
          <p:nvPr>
            <p:ph idx="1"/>
          </p:nvPr>
        </p:nvSpPr>
        <p:spPr>
          <a:xfrm>
            <a:off x="457200" y="1066800"/>
            <a:ext cx="8229600" cy="5791200"/>
          </a:xfrm>
        </p:spPr>
        <p:txBody>
          <a:bodyPr>
            <a:normAutofit/>
          </a:bodyPr>
          <a:lstStyle/>
          <a:p>
            <a:pPr>
              <a:buNone/>
            </a:pPr>
            <a:r>
              <a:rPr lang="en-US" sz="2000" dirty="0" smtClean="0"/>
              <a:t>                </a:t>
            </a:r>
            <a:r>
              <a:rPr lang="en-US" sz="2000" b="1" dirty="0" smtClean="0"/>
              <a:t>Biggest opportunity we have is to get people to see awareness of a need they have that Shaklee can satisfy.</a:t>
            </a:r>
            <a:endParaRPr lang="en-US" sz="2000" dirty="0" smtClean="0"/>
          </a:p>
          <a:p>
            <a:pPr>
              <a:buNone/>
            </a:pPr>
            <a:r>
              <a:rPr lang="en-US" sz="2000" i="1" dirty="0" smtClean="0"/>
              <a:t>Tell me about…</a:t>
            </a:r>
            <a:endParaRPr lang="en-US" sz="2000" dirty="0" smtClean="0"/>
          </a:p>
          <a:p>
            <a:pPr>
              <a:buNone/>
            </a:pPr>
            <a:r>
              <a:rPr lang="en-US" sz="2000" i="1" dirty="0" smtClean="0"/>
              <a:t>                …your weekend</a:t>
            </a:r>
            <a:endParaRPr lang="en-US" sz="2000" dirty="0" smtClean="0"/>
          </a:p>
          <a:p>
            <a:pPr>
              <a:buNone/>
            </a:pPr>
            <a:r>
              <a:rPr lang="en-US" sz="2000" i="1" dirty="0" smtClean="0"/>
              <a:t>                … </a:t>
            </a:r>
            <a:r>
              <a:rPr lang="en-US" sz="2000" i="1" dirty="0" smtClean="0"/>
              <a:t>what happens at your house now that kids are back in school</a:t>
            </a:r>
            <a:endParaRPr lang="en-US" sz="2000" dirty="0" smtClean="0"/>
          </a:p>
          <a:p>
            <a:pPr>
              <a:buNone/>
            </a:pPr>
            <a:r>
              <a:rPr lang="en-US" sz="2000" i="1" dirty="0" smtClean="0"/>
              <a:t>                …what’s happening in your world/career.</a:t>
            </a:r>
            <a:endParaRPr lang="en-US" sz="2000" dirty="0" smtClean="0"/>
          </a:p>
          <a:p>
            <a:pPr>
              <a:buNone/>
            </a:pPr>
            <a:r>
              <a:rPr lang="en-US" sz="2000" dirty="0" smtClean="0"/>
              <a:t>Listen for a doorway to further explore a need </a:t>
            </a:r>
          </a:p>
          <a:p>
            <a:pPr>
              <a:buNone/>
            </a:pPr>
            <a:r>
              <a:rPr lang="en-US" sz="2000" dirty="0" smtClean="0"/>
              <a:t>                </a:t>
            </a:r>
            <a:r>
              <a:rPr lang="en-US" sz="2000" i="1" dirty="0" smtClean="0"/>
              <a:t>Tell me about…      </a:t>
            </a:r>
            <a:endParaRPr lang="en-US" sz="2000" dirty="0" smtClean="0"/>
          </a:p>
          <a:p>
            <a:pPr>
              <a:buNone/>
            </a:pPr>
            <a:r>
              <a:rPr lang="en-US" sz="2000" i="1" dirty="0" smtClean="0"/>
              <a:t>                Tell me more…</a:t>
            </a:r>
            <a:endParaRPr lang="en-US" sz="2000" dirty="0" smtClean="0"/>
          </a:p>
          <a:p>
            <a:pPr>
              <a:buNone/>
            </a:pPr>
            <a:r>
              <a:rPr lang="en-US" sz="2000" i="1" dirty="0" smtClean="0"/>
              <a:t>                Tell me more</a:t>
            </a:r>
            <a:r>
              <a:rPr lang="en-US" sz="2000" i="1" dirty="0" smtClean="0"/>
              <a:t>…</a:t>
            </a:r>
            <a:endParaRPr lang="en-US" sz="2000" dirty="0" smtClean="0"/>
          </a:p>
          <a:p>
            <a:pPr>
              <a:buNone/>
            </a:pPr>
            <a:r>
              <a:rPr lang="en-US" sz="2000" i="1" dirty="0" smtClean="0"/>
              <a:t>I’ve been there.  I get it.</a:t>
            </a:r>
            <a:endParaRPr lang="en-US" sz="2000" dirty="0" smtClean="0"/>
          </a:p>
          <a:p>
            <a:pPr>
              <a:buNone/>
            </a:pPr>
            <a:r>
              <a:rPr lang="en-US" sz="2000" i="1" dirty="0" smtClean="0"/>
              <a:t>                I’ve found a way to ____________.  </a:t>
            </a:r>
            <a:endParaRPr lang="en-US" sz="2000" dirty="0" smtClean="0"/>
          </a:p>
          <a:p>
            <a:pPr>
              <a:buNone/>
            </a:pPr>
            <a:r>
              <a:rPr lang="en-US" sz="2000" i="1" dirty="0" smtClean="0"/>
              <a:t>                Would you be interested?  I could get you some </a:t>
            </a:r>
            <a:r>
              <a:rPr lang="en-US" sz="2000" i="1" dirty="0" smtClean="0"/>
              <a:t>information.</a:t>
            </a:r>
          </a:p>
          <a:p>
            <a:pPr>
              <a:buNone/>
            </a:pPr>
            <a:r>
              <a:rPr lang="en-US" sz="2000" i="1" dirty="0"/>
              <a:t>	</a:t>
            </a:r>
            <a:r>
              <a:rPr lang="en-US" sz="2000" i="1" dirty="0" smtClean="0"/>
              <a:t>		Invite to something               </a:t>
            </a:r>
            <a:r>
              <a:rPr lang="en-US" sz="2000" i="1" dirty="0" err="1" smtClean="0"/>
              <a:t>katie</a:t>
            </a:r>
            <a:r>
              <a:rPr lang="en-US" sz="2000" i="1" dirty="0" smtClean="0"/>
              <a:t> </a:t>
            </a:r>
          </a:p>
          <a:p>
            <a:pPr>
              <a:buNone/>
            </a:pPr>
            <a:endParaRPr lang="en-US" sz="2000" dirty="0"/>
          </a:p>
        </p:txBody>
      </p:sp>
      <p:pic>
        <p:nvPicPr>
          <p:cNvPr id="29698" name="Picture 2" descr="http://donnaquesada.files.wordpress.com/2012/03/conversation.jpg"/>
          <p:cNvPicPr>
            <a:picLocks noChangeAspect="1" noChangeArrowheads="1"/>
          </p:cNvPicPr>
          <p:nvPr/>
        </p:nvPicPr>
        <p:blipFill>
          <a:blip r:embed="rId2" cstate="print"/>
          <a:srcRect/>
          <a:stretch>
            <a:fillRect/>
          </a:stretch>
        </p:blipFill>
        <p:spPr bwMode="auto">
          <a:xfrm>
            <a:off x="5486400" y="3429000"/>
            <a:ext cx="3238500" cy="1950141"/>
          </a:xfrm>
          <a:prstGeom prst="rect">
            <a:avLst/>
          </a:prstGeom>
          <a:noFill/>
        </p:spPr>
      </p:pic>
    </p:spTree>
    <p:extLst>
      <p:ext uri="{BB962C8B-B14F-4D97-AF65-F5344CB8AC3E}">
        <p14:creationId xmlns:p14="http://schemas.microsoft.com/office/powerpoint/2010/main" val="3909413884"/>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rcRect l="-29842" r="-29842"/>
          <a:stretch>
            <a:fillRect/>
          </a:stretch>
        </p:blipFill>
        <p:spPr>
          <a:xfrm>
            <a:off x="457200" y="0"/>
            <a:ext cx="8229600" cy="6704013"/>
          </a:xfrm>
        </p:spPr>
      </p:pic>
    </p:spTree>
    <p:extLst>
      <p:ext uri="{BB962C8B-B14F-4D97-AF65-F5344CB8AC3E}">
        <p14:creationId xmlns:p14="http://schemas.microsoft.com/office/powerpoint/2010/main" val="3050893432"/>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nvPr>
        </p:nvSpPr>
        <p:spPr>
          <a:xfrm>
            <a:off x="457200" y="1383771"/>
            <a:ext cx="8229600" cy="5169429"/>
          </a:xfrm>
        </p:spPr>
        <p:txBody>
          <a:bodyPr/>
          <a:lstStyle/>
          <a:p>
            <a:r>
              <a:rPr lang="en-US" dirty="0" smtClean="0"/>
              <a:t>“ When you think about your friends,  what kinds of health issues do you hear them being most concerned about?”  </a:t>
            </a:r>
          </a:p>
          <a:p>
            <a:r>
              <a:rPr lang="en-US" dirty="0" smtClean="0"/>
              <a:t>With kids heading back to school, what is greater interest/concern to you .. Learning about ways to keep them healthy all through the school year   or   ways we are learning that can  help them academically.. Or both?</a:t>
            </a:r>
          </a:p>
          <a:p>
            <a:r>
              <a:rPr lang="en-US" dirty="0" smtClean="0"/>
              <a:t>Who do you know who may have family members with …. Eczema?  Or diabetes?    Or migraines?  </a:t>
            </a:r>
            <a:r>
              <a:rPr lang="en-US" dirty="0" err="1" smtClean="0"/>
              <a:t>Etc</a:t>
            </a:r>
            <a:r>
              <a:rPr lang="en-US" dirty="0" smtClean="0"/>
              <a:t>    The reason I ask is ..  I heard one of my colleagues report how natural approaches through her diet and using a few of the Shaklee supplements have completed eliminated migraines for her .. And after hearing that .. And how awful they are.. I decided I was going to share what she learned with 10 people this month …”</a:t>
            </a:r>
          </a:p>
          <a:p>
            <a:r>
              <a:rPr lang="en-US" dirty="0" smtClean="0"/>
              <a:t>I’ve been thinking about you  …</a:t>
            </a:r>
          </a:p>
          <a:p>
            <a:r>
              <a:rPr lang="en-US" dirty="0" smtClean="0"/>
              <a:t>I was wondering if you might be interested in …                   </a:t>
            </a:r>
            <a:r>
              <a:rPr lang="en-US" dirty="0" err="1" smtClean="0"/>
              <a:t>katie</a:t>
            </a:r>
            <a:endParaRPr lang="en-US" dirty="0" smtClean="0"/>
          </a:p>
          <a:p>
            <a:r>
              <a:rPr lang="en-US" dirty="0" smtClean="0"/>
              <a:t>There is something coming up I thought you might want to know about…</a:t>
            </a:r>
          </a:p>
          <a:p>
            <a:endParaRPr lang="en-US" dirty="0"/>
          </a:p>
        </p:txBody>
      </p:sp>
      <p:sp>
        <p:nvSpPr>
          <p:cNvPr id="7" name="Title 6"/>
          <p:cNvSpPr>
            <a:spLocks noGrp="1"/>
          </p:cNvSpPr>
          <p:nvPr>
            <p:ph type="title"/>
          </p:nvPr>
        </p:nvSpPr>
        <p:spPr>
          <a:xfrm>
            <a:off x="457200" y="240771"/>
            <a:ext cx="8229600" cy="1143000"/>
          </a:xfrm>
        </p:spPr>
        <p:txBody>
          <a:bodyPr>
            <a:normAutofit fontScale="90000"/>
          </a:bodyPr>
          <a:lstStyle/>
          <a:p>
            <a:r>
              <a:rPr lang="en-US" sz="3600" dirty="0" smtClean="0"/>
              <a:t>Additional Ideas for Conversation Starters</a:t>
            </a:r>
            <a:br>
              <a:rPr lang="en-US" sz="3600" dirty="0" smtClean="0"/>
            </a:br>
            <a:r>
              <a:rPr lang="en-US" sz="3600" dirty="0" smtClean="0"/>
              <a:t>Reach Out Dialogues</a:t>
            </a:r>
            <a:endParaRPr lang="en-US" sz="3600" dirty="0"/>
          </a:p>
        </p:txBody>
      </p:sp>
    </p:spTree>
    <p:extLst>
      <p:ext uri="{BB962C8B-B14F-4D97-AF65-F5344CB8AC3E}">
        <p14:creationId xmlns:p14="http://schemas.microsoft.com/office/powerpoint/2010/main" val="1916979541"/>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6" name="Picture 4" descr="https://encrypted-tbn2.gstatic.com/images?q=tbn:ANd9GcSPeeHPV_nE14akmhpUGaz21Wx82yQZcTKc_c2ClyF9Nu3rtPme_e8DRMpM"/>
          <p:cNvPicPr>
            <a:picLocks noChangeAspect="1" noChangeArrowheads="1"/>
          </p:cNvPicPr>
          <p:nvPr/>
        </p:nvPicPr>
        <p:blipFill>
          <a:blip r:embed="rId2" cstate="print"/>
          <a:srcRect/>
          <a:stretch>
            <a:fillRect/>
          </a:stretch>
        </p:blipFill>
        <p:spPr bwMode="auto">
          <a:xfrm>
            <a:off x="298086" y="304800"/>
            <a:ext cx="1816464" cy="1857376"/>
          </a:xfrm>
          <a:prstGeom prst="rect">
            <a:avLst/>
          </a:prstGeom>
          <a:noFill/>
        </p:spPr>
      </p:pic>
      <p:sp>
        <p:nvSpPr>
          <p:cNvPr id="2" name="Title 1"/>
          <p:cNvSpPr>
            <a:spLocks noGrp="1"/>
          </p:cNvSpPr>
          <p:nvPr>
            <p:ph type="title"/>
          </p:nvPr>
        </p:nvSpPr>
        <p:spPr>
          <a:xfrm>
            <a:off x="2362200" y="304800"/>
            <a:ext cx="6400800" cy="1173162"/>
          </a:xfrm>
          <a:ln>
            <a:solidFill>
              <a:schemeClr val="tx2">
                <a:lumMod val="60000"/>
                <a:lumOff val="40000"/>
              </a:schemeClr>
            </a:solidFill>
          </a:ln>
        </p:spPr>
        <p:txBody>
          <a:bodyPr>
            <a:normAutofit/>
          </a:bodyPr>
          <a:lstStyle/>
          <a:p>
            <a:r>
              <a:rPr lang="en-US" sz="3200" dirty="0" smtClean="0"/>
              <a:t>After Identifying Interest or Need …</a:t>
            </a:r>
            <a:br>
              <a:rPr lang="en-US" sz="3200" dirty="0" smtClean="0"/>
            </a:br>
            <a:r>
              <a:rPr lang="en-US" sz="3200" dirty="0" smtClean="0"/>
              <a:t>What Do You Invite People To? </a:t>
            </a:r>
            <a:endParaRPr lang="en-US" sz="3200" dirty="0"/>
          </a:p>
        </p:txBody>
      </p:sp>
      <p:sp>
        <p:nvSpPr>
          <p:cNvPr id="3" name="Content Placeholder 2"/>
          <p:cNvSpPr>
            <a:spLocks noGrp="1"/>
          </p:cNvSpPr>
          <p:nvPr>
            <p:ph idx="1"/>
          </p:nvPr>
        </p:nvSpPr>
        <p:spPr>
          <a:xfrm>
            <a:off x="457200" y="1905000"/>
            <a:ext cx="8305800" cy="4648200"/>
          </a:xfrm>
        </p:spPr>
        <p:txBody>
          <a:bodyPr>
            <a:normAutofit/>
          </a:bodyPr>
          <a:lstStyle/>
          <a:p>
            <a:pPr>
              <a:buNone/>
            </a:pPr>
            <a:r>
              <a:rPr lang="en-US" sz="2800" dirty="0" smtClean="0"/>
              <a:t>Option #1 --  Invite people to attend some sort of </a:t>
            </a:r>
            <a:r>
              <a:rPr lang="en-US" sz="2800" dirty="0" smtClean="0"/>
              <a:t>event</a:t>
            </a:r>
            <a:endParaRPr lang="en-US" sz="2800" dirty="0" smtClean="0"/>
          </a:p>
          <a:p>
            <a:r>
              <a:rPr lang="en-US" sz="2400" dirty="0" smtClean="0"/>
              <a:t>An appointment</a:t>
            </a:r>
          </a:p>
          <a:p>
            <a:r>
              <a:rPr lang="en-US" sz="2400" dirty="0" smtClean="0"/>
              <a:t>A 3-way call with an </a:t>
            </a:r>
            <a:r>
              <a:rPr lang="en-US" sz="2400" dirty="0" err="1" smtClean="0"/>
              <a:t>upline</a:t>
            </a:r>
            <a:r>
              <a:rPr lang="en-US" sz="2400" dirty="0" smtClean="0"/>
              <a:t> leader</a:t>
            </a:r>
          </a:p>
          <a:p>
            <a:r>
              <a:rPr lang="en-US" sz="2400" dirty="0" smtClean="0"/>
              <a:t>A small group presentation in their home or yours</a:t>
            </a:r>
          </a:p>
          <a:p>
            <a:r>
              <a:rPr lang="en-US" sz="2400" dirty="0" smtClean="0"/>
              <a:t>An online webinar</a:t>
            </a:r>
          </a:p>
          <a:p>
            <a:r>
              <a:rPr lang="en-US" sz="2400" dirty="0" smtClean="0"/>
              <a:t>A local hotel meeting</a:t>
            </a:r>
          </a:p>
          <a:p>
            <a:r>
              <a:rPr lang="en-US" sz="2400" dirty="0" smtClean="0"/>
              <a:t>A larger company event or </a:t>
            </a:r>
            <a:r>
              <a:rPr lang="en-US" sz="2400" dirty="0" smtClean="0"/>
              <a:t>conference</a:t>
            </a:r>
          </a:p>
          <a:p>
            <a:r>
              <a:rPr lang="en-US" sz="2400" dirty="0" smtClean="0"/>
              <a:t>A conference call on a health topic</a:t>
            </a:r>
          </a:p>
          <a:p>
            <a:r>
              <a:rPr lang="en-US" sz="2400" dirty="0" smtClean="0"/>
              <a:t>Face Book event</a:t>
            </a:r>
            <a:r>
              <a:rPr lang="en-US" sz="2800" dirty="0" smtClean="0"/>
              <a:t> </a:t>
            </a:r>
            <a:r>
              <a:rPr lang="en-US" sz="2800" dirty="0" smtClean="0"/>
              <a:t>	</a:t>
            </a:r>
            <a:r>
              <a:rPr lang="en-US" sz="2800" dirty="0" smtClean="0"/>
              <a:t>   </a:t>
            </a:r>
            <a:r>
              <a:rPr lang="en-US" sz="2800" dirty="0" err="1" smtClean="0"/>
              <a:t>becky</a:t>
            </a:r>
            <a:endParaRPr lang="en-US" sz="2800" dirty="0" smtClean="0"/>
          </a:p>
          <a:p>
            <a:pPr>
              <a:buNone/>
            </a:pPr>
            <a:r>
              <a:rPr lang="en-US" sz="2800" dirty="0" smtClean="0"/>
              <a:t>	</a:t>
            </a:r>
            <a:endParaRPr lang="en-US" sz="2000" dirty="0"/>
          </a:p>
        </p:txBody>
      </p:sp>
      <p:pic>
        <p:nvPicPr>
          <p:cNvPr id="33794" name="Picture 2" descr="http://moringabucks.com/site/wp-content/uploads/2012/12/3waycall_pic.jpg"/>
          <p:cNvPicPr>
            <a:picLocks noChangeAspect="1" noChangeArrowheads="1"/>
          </p:cNvPicPr>
          <p:nvPr/>
        </p:nvPicPr>
        <p:blipFill>
          <a:blip r:embed="rId3" cstate="print"/>
          <a:srcRect/>
          <a:stretch>
            <a:fillRect/>
          </a:stretch>
        </p:blipFill>
        <p:spPr bwMode="auto">
          <a:xfrm>
            <a:off x="5715000" y="4343400"/>
            <a:ext cx="3144253" cy="2286000"/>
          </a:xfrm>
          <a:prstGeom prst="rect">
            <a:avLst/>
          </a:prstGeom>
          <a:noFill/>
        </p:spPr>
      </p:pic>
    </p:spTree>
    <p:extLst>
      <p:ext uri="{BB962C8B-B14F-4D97-AF65-F5344CB8AC3E}">
        <p14:creationId xmlns:p14="http://schemas.microsoft.com/office/powerpoint/2010/main" val="1280998117"/>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1828800"/>
            <a:ext cx="8382000" cy="2362200"/>
          </a:xfrm>
        </p:spPr>
        <p:txBody>
          <a:bodyPr>
            <a:normAutofit/>
          </a:bodyPr>
          <a:lstStyle/>
          <a:p>
            <a:pPr>
              <a:buNone/>
            </a:pPr>
            <a:r>
              <a:rPr lang="en-US" sz="2800" dirty="0" smtClean="0"/>
              <a:t>Advantages of  live events – 	</a:t>
            </a:r>
            <a:r>
              <a:rPr lang="en-US" sz="2800" dirty="0" smtClean="0"/>
              <a:t>They </a:t>
            </a:r>
            <a:r>
              <a:rPr lang="en-US" sz="2800" dirty="0" smtClean="0"/>
              <a:t>build trust and provide </a:t>
            </a:r>
            <a:r>
              <a:rPr lang="en-US" sz="2000" dirty="0" smtClean="0"/>
              <a:t>(conference call or in person )	</a:t>
            </a:r>
            <a:r>
              <a:rPr lang="en-US" sz="2800" dirty="0" smtClean="0"/>
              <a:t>				“</a:t>
            </a:r>
            <a:r>
              <a:rPr lang="en-US" sz="2800" dirty="0" smtClean="0"/>
              <a:t>social proof”</a:t>
            </a:r>
          </a:p>
          <a:p>
            <a:pPr marL="0" indent="0">
              <a:buNone/>
            </a:pPr>
            <a:r>
              <a:rPr lang="en-US" sz="2400" dirty="0" smtClean="0"/>
              <a:t>Trust comes from meeting others and hearing their stories .. Seeing the kinds of people attracted to Shaklee and the incomes they make … and they benefits they are receiving </a:t>
            </a:r>
            <a:r>
              <a:rPr lang="en-US" sz="2400" dirty="0" smtClean="0"/>
              <a:t>…       </a:t>
            </a:r>
            <a:r>
              <a:rPr lang="en-US" sz="2400" dirty="0" err="1" smtClean="0"/>
              <a:t>becky</a:t>
            </a:r>
            <a:endParaRPr lang="en-US" sz="2400" dirty="0" smtClean="0"/>
          </a:p>
          <a:p>
            <a:endParaRPr lang="en-US" sz="2400" dirty="0"/>
          </a:p>
        </p:txBody>
      </p:sp>
      <p:sp>
        <p:nvSpPr>
          <p:cNvPr id="4" name="Title 3"/>
          <p:cNvSpPr>
            <a:spLocks noGrp="1"/>
          </p:cNvSpPr>
          <p:nvPr>
            <p:ph type="title"/>
          </p:nvPr>
        </p:nvSpPr>
        <p:spPr>
          <a:xfrm>
            <a:off x="457200" y="321121"/>
            <a:ext cx="8229600" cy="1384995"/>
          </a:xfrm>
          <a:prstGeom prst="rect">
            <a:avLst/>
          </a:prstGeom>
          <a:ln>
            <a:solidFill>
              <a:schemeClr val="tx2">
                <a:lumMod val="60000"/>
                <a:lumOff val="40000"/>
              </a:schemeClr>
            </a:solidFill>
          </a:ln>
        </p:spPr>
        <p:txBody>
          <a:bodyPr wrap="square">
            <a:spAutoFit/>
          </a:bodyPr>
          <a:lstStyle/>
          <a:p>
            <a:r>
              <a:rPr lang="en-US" sz="2800" dirty="0" smtClean="0"/>
              <a:t>Personal interaction is a critical component when it comes to building trust and transferring belief so you want to connect with people as much as possible</a:t>
            </a:r>
            <a:endParaRPr lang="en-US" sz="2800" dirty="0"/>
          </a:p>
        </p:txBody>
      </p:sp>
      <p:pic>
        <p:nvPicPr>
          <p:cNvPr id="32772" name="Picture 4" descr="http://ian.umces.edu/imagelibrary/albums/userpics/101505/normal_ian-symbol-group-presentation.png"/>
          <p:cNvPicPr>
            <a:picLocks noChangeAspect="1" noChangeArrowheads="1"/>
          </p:cNvPicPr>
          <p:nvPr/>
        </p:nvPicPr>
        <p:blipFill>
          <a:blip r:embed="rId2" cstate="print"/>
          <a:srcRect/>
          <a:stretch>
            <a:fillRect/>
          </a:stretch>
        </p:blipFill>
        <p:spPr bwMode="auto">
          <a:xfrm>
            <a:off x="304800" y="3886200"/>
            <a:ext cx="3095625" cy="2971800"/>
          </a:xfrm>
          <a:prstGeom prst="rect">
            <a:avLst/>
          </a:prstGeom>
          <a:noFill/>
        </p:spPr>
      </p:pic>
      <p:sp>
        <p:nvSpPr>
          <p:cNvPr id="6" name="Rectangle 5"/>
          <p:cNvSpPr/>
          <p:nvPr/>
        </p:nvSpPr>
        <p:spPr>
          <a:xfrm>
            <a:off x="3581400" y="4191000"/>
            <a:ext cx="5181600" cy="2308324"/>
          </a:xfrm>
          <a:prstGeom prst="rect">
            <a:avLst/>
          </a:prstGeom>
          <a:ln>
            <a:solidFill>
              <a:schemeClr val="tx2">
                <a:lumMod val="75000"/>
              </a:schemeClr>
            </a:solidFill>
          </a:ln>
        </p:spPr>
        <p:txBody>
          <a:bodyPr wrap="square">
            <a:spAutoFit/>
          </a:bodyPr>
          <a:lstStyle/>
          <a:p>
            <a:r>
              <a:rPr lang="en-US" sz="2400" dirty="0" smtClean="0"/>
              <a:t>They  get to experience the Shaklee culture and  community in which people support one another and share ideas … and  celebrate one another’s  success  and work together to figure out  the challenges.	</a:t>
            </a:r>
            <a:r>
              <a:rPr lang="en-US" dirty="0" smtClean="0"/>
              <a:t>			</a:t>
            </a:r>
          </a:p>
        </p:txBody>
      </p:sp>
    </p:spTree>
    <p:extLst>
      <p:ext uri="{BB962C8B-B14F-4D97-AF65-F5344CB8AC3E}">
        <p14:creationId xmlns:p14="http://schemas.microsoft.com/office/powerpoint/2010/main" val="2092840344"/>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52401" y="342255"/>
            <a:ext cx="1752600" cy="1070388"/>
          </a:xfrm>
          <a:prstGeom prst="rect">
            <a:avLst/>
          </a:prstGeom>
        </p:spPr>
      </p:pic>
      <p:sp>
        <p:nvSpPr>
          <p:cNvPr id="2" name="Title 1"/>
          <p:cNvSpPr>
            <a:spLocks noGrp="1"/>
          </p:cNvSpPr>
          <p:nvPr>
            <p:ph type="title"/>
          </p:nvPr>
        </p:nvSpPr>
        <p:spPr>
          <a:xfrm>
            <a:off x="1904999" y="233362"/>
            <a:ext cx="7010400" cy="1096962"/>
          </a:xfrm>
          <a:ln>
            <a:solidFill>
              <a:schemeClr val="tx2">
                <a:lumMod val="75000"/>
              </a:schemeClr>
            </a:solidFill>
          </a:ln>
        </p:spPr>
        <p:txBody>
          <a:bodyPr>
            <a:normAutofit fontScale="90000"/>
          </a:bodyPr>
          <a:lstStyle/>
          <a:p>
            <a:r>
              <a:rPr lang="en-US" sz="3200" dirty="0" smtClean="0"/>
              <a:t>Option #2</a:t>
            </a:r>
            <a:r>
              <a:rPr lang="en-US" sz="2400" dirty="0" smtClean="0"/>
              <a:t/>
            </a:r>
            <a:br>
              <a:rPr lang="en-US" sz="2400" dirty="0" smtClean="0"/>
            </a:br>
            <a:r>
              <a:rPr lang="en-US" sz="3600" dirty="0" smtClean="0"/>
              <a:t>Invite People to Review Some Materials</a:t>
            </a:r>
            <a:endParaRPr lang="en-US" sz="3600" dirty="0"/>
          </a:p>
        </p:txBody>
      </p:sp>
      <p:sp>
        <p:nvSpPr>
          <p:cNvPr id="3" name="Content Placeholder 2"/>
          <p:cNvSpPr>
            <a:spLocks noGrp="1"/>
          </p:cNvSpPr>
          <p:nvPr>
            <p:ph idx="1"/>
          </p:nvPr>
        </p:nvSpPr>
        <p:spPr>
          <a:xfrm>
            <a:off x="457200" y="1524000"/>
            <a:ext cx="8229600" cy="5334000"/>
          </a:xfrm>
        </p:spPr>
        <p:txBody>
          <a:bodyPr>
            <a:normAutofit/>
          </a:bodyPr>
          <a:lstStyle/>
          <a:p>
            <a:r>
              <a:rPr lang="en-US" sz="2400" dirty="0" smtClean="0"/>
              <a:t>Printed and electronic tools help educate a prospect.</a:t>
            </a:r>
          </a:p>
          <a:p>
            <a:r>
              <a:rPr lang="en-US" sz="2400" dirty="0" smtClean="0"/>
              <a:t>Many different forms – </a:t>
            </a:r>
          </a:p>
          <a:p>
            <a:pPr>
              <a:buNone/>
            </a:pPr>
            <a:r>
              <a:rPr lang="en-US" sz="2400" dirty="0" smtClean="0"/>
              <a:t>	--CD’s			</a:t>
            </a:r>
            <a:r>
              <a:rPr lang="en-US" sz="2400" dirty="0" smtClean="0"/>
              <a:t>			-</a:t>
            </a:r>
            <a:r>
              <a:rPr lang="en-US" sz="2400" dirty="0" smtClean="0"/>
              <a:t>-DVD’s</a:t>
            </a:r>
          </a:p>
          <a:p>
            <a:pPr>
              <a:buNone/>
            </a:pPr>
            <a:r>
              <a:rPr lang="en-US" sz="2400" dirty="0" smtClean="0"/>
              <a:t>	-- Magazines		</a:t>
            </a:r>
            <a:r>
              <a:rPr lang="en-US" sz="2400" dirty="0" smtClean="0"/>
              <a:t>		-</a:t>
            </a:r>
            <a:r>
              <a:rPr lang="en-US" sz="2400" dirty="0" smtClean="0"/>
              <a:t>- Brochures</a:t>
            </a:r>
          </a:p>
          <a:p>
            <a:pPr>
              <a:buNone/>
            </a:pPr>
            <a:r>
              <a:rPr lang="en-US" sz="2400" dirty="0" smtClean="0"/>
              <a:t>	-- </a:t>
            </a:r>
            <a:r>
              <a:rPr lang="en-US" sz="2400" dirty="0" smtClean="0"/>
              <a:t>Websites (</a:t>
            </a:r>
            <a:r>
              <a:rPr lang="en-US" sz="2400" dirty="0" err="1" smtClean="0"/>
              <a:t>Shaklee.TV</a:t>
            </a:r>
            <a:r>
              <a:rPr lang="en-US" sz="2400" dirty="0" smtClean="0"/>
              <a:t>)    -</a:t>
            </a:r>
            <a:r>
              <a:rPr lang="en-US" sz="2400" dirty="0" smtClean="0"/>
              <a:t>- Online presentations</a:t>
            </a:r>
          </a:p>
          <a:p>
            <a:r>
              <a:rPr lang="en-US" sz="2400" dirty="0" smtClean="0"/>
              <a:t>For building a large and duplicating organization …. Tools are a good first step.</a:t>
            </a:r>
          </a:p>
          <a:p>
            <a:r>
              <a:rPr lang="en-US" sz="2400" dirty="0" smtClean="0"/>
              <a:t>Our purpose is to provide education and understanding of how Shaklee’s products and / or business model may benefit their lives.</a:t>
            </a:r>
          </a:p>
          <a:p>
            <a:r>
              <a:rPr lang="en-US" sz="2400" dirty="0" smtClean="0"/>
              <a:t>Sending materials to educate fits easily into their busy lives &amp; does not require a lot of their time …		</a:t>
            </a:r>
            <a:r>
              <a:rPr lang="en-US" sz="2400" dirty="0" err="1" smtClean="0"/>
              <a:t>becky</a:t>
            </a:r>
            <a:r>
              <a:rPr lang="en-US" sz="2400" dirty="0" smtClean="0"/>
              <a:t>	</a:t>
            </a:r>
          </a:p>
          <a:p>
            <a:endParaRPr lang="en-US" sz="2400" dirty="0" smtClean="0"/>
          </a:p>
          <a:p>
            <a:endParaRPr lang="en-US" sz="2400" dirty="0" smtClean="0"/>
          </a:p>
          <a:p>
            <a:endParaRPr lang="en-US" sz="2400" dirty="0" smtClean="0"/>
          </a:p>
          <a:p>
            <a:endParaRPr lang="en-US" sz="2400" dirty="0" smtClean="0"/>
          </a:p>
        </p:txBody>
      </p:sp>
      <p:pic>
        <p:nvPicPr>
          <p:cNvPr id="5" name="Picture 4"/>
          <p:cNvPicPr>
            <a:picLocks noChangeAspect="1"/>
          </p:cNvPicPr>
          <p:nvPr/>
        </p:nvPicPr>
        <p:blipFill>
          <a:blip r:embed="rId3"/>
          <a:stretch>
            <a:fillRect/>
          </a:stretch>
        </p:blipFill>
        <p:spPr>
          <a:xfrm>
            <a:off x="6553200" y="2048934"/>
            <a:ext cx="2362199" cy="1327556"/>
          </a:xfrm>
          <a:prstGeom prst="rect">
            <a:avLst/>
          </a:prstGeom>
        </p:spPr>
      </p:pic>
    </p:spTree>
    <p:extLst>
      <p:ext uri="{BB962C8B-B14F-4D97-AF65-F5344CB8AC3E}">
        <p14:creationId xmlns:p14="http://schemas.microsoft.com/office/powerpoint/2010/main" val="2450647466"/>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louds.jpeg"/>
          <p:cNvPicPr>
            <a:picLocks noChangeAspect="1"/>
          </p:cNvPicPr>
          <p:nvPr/>
        </p:nvPicPr>
        <p:blipFill>
          <a:blip r:embed="rId2" cstate="print"/>
          <a:stretch>
            <a:fillRect/>
          </a:stretch>
        </p:blipFill>
        <p:spPr>
          <a:xfrm>
            <a:off x="0" y="0"/>
            <a:ext cx="9144000" cy="6857999"/>
          </a:xfrm>
          <a:prstGeom prst="rect">
            <a:avLst/>
          </a:prstGeom>
        </p:spPr>
      </p:pic>
      <p:sp>
        <p:nvSpPr>
          <p:cNvPr id="2" name="Title 1"/>
          <p:cNvSpPr>
            <a:spLocks noGrp="1"/>
          </p:cNvSpPr>
          <p:nvPr>
            <p:ph type="title"/>
          </p:nvPr>
        </p:nvSpPr>
        <p:spPr>
          <a:xfrm>
            <a:off x="838200" y="609600"/>
            <a:ext cx="7467600" cy="1143000"/>
          </a:xfrm>
          <a:solidFill>
            <a:schemeClr val="bg1"/>
          </a:solidFill>
          <a:ln>
            <a:solidFill>
              <a:schemeClr val="tx2">
                <a:lumMod val="60000"/>
                <a:lumOff val="40000"/>
              </a:schemeClr>
            </a:solidFill>
          </a:ln>
        </p:spPr>
        <p:txBody>
          <a:bodyPr/>
          <a:lstStyle/>
          <a:p>
            <a:r>
              <a:rPr lang="en-US" sz="2800" dirty="0" smtClean="0"/>
              <a:t>Option # 3 for Inviting People to Learn About Shaklee </a:t>
            </a:r>
            <a:r>
              <a:rPr lang="en-US" sz="2800" dirty="0" smtClean="0"/>
              <a:t>– </a:t>
            </a:r>
            <a:r>
              <a:rPr lang="en-US" sz="2800" b="1" dirty="0" smtClean="0"/>
              <a:t>Share Stories</a:t>
            </a:r>
            <a:endParaRPr lang="en-US" sz="2800" b="1" dirty="0"/>
          </a:p>
        </p:txBody>
      </p:sp>
      <p:sp>
        <p:nvSpPr>
          <p:cNvPr id="3" name="Content Placeholder 2"/>
          <p:cNvSpPr>
            <a:spLocks noGrp="1"/>
          </p:cNvSpPr>
          <p:nvPr>
            <p:ph idx="1"/>
          </p:nvPr>
        </p:nvSpPr>
        <p:spPr>
          <a:xfrm>
            <a:off x="457200" y="2209800"/>
            <a:ext cx="8229600" cy="4038599"/>
          </a:xfrm>
          <a:solidFill>
            <a:schemeClr val="bg1"/>
          </a:solidFill>
        </p:spPr>
        <p:txBody>
          <a:bodyPr>
            <a:normAutofit/>
          </a:bodyPr>
          <a:lstStyle/>
          <a:p>
            <a:r>
              <a:rPr lang="en-US" sz="2400" dirty="0" smtClean="0"/>
              <a:t>Share a story when you make monthly customer service calls</a:t>
            </a:r>
          </a:p>
          <a:p>
            <a:r>
              <a:rPr lang="en-US" sz="2400" dirty="0" smtClean="0"/>
              <a:t>Share stories when inviting new potential customers to events</a:t>
            </a:r>
          </a:p>
          <a:p>
            <a:r>
              <a:rPr lang="en-US" sz="2400" dirty="0" smtClean="0"/>
              <a:t>When you are in any conversation … just select a  story that fits the interest or need of the person to whom you are speaking.				</a:t>
            </a:r>
            <a:r>
              <a:rPr lang="en-US" sz="2000" dirty="0" smtClean="0"/>
              <a:t>		</a:t>
            </a:r>
            <a:r>
              <a:rPr lang="en-US" sz="2000" dirty="0" err="1" smtClean="0"/>
              <a:t>lisa</a:t>
            </a:r>
            <a:endParaRPr lang="en-US" sz="2400" dirty="0"/>
          </a:p>
        </p:txBody>
      </p:sp>
      <p:sp>
        <p:nvSpPr>
          <p:cNvPr id="4" name="TextBox 3"/>
          <p:cNvSpPr txBox="1"/>
          <p:nvPr/>
        </p:nvSpPr>
        <p:spPr>
          <a:xfrm>
            <a:off x="685800" y="4766734"/>
            <a:ext cx="7772400" cy="1261884"/>
          </a:xfrm>
          <a:prstGeom prst="rect">
            <a:avLst/>
          </a:prstGeom>
          <a:noFill/>
          <a:ln>
            <a:solidFill>
              <a:schemeClr val="tx2">
                <a:lumMod val="60000"/>
                <a:lumOff val="40000"/>
              </a:schemeClr>
            </a:solidFill>
          </a:ln>
        </p:spPr>
        <p:txBody>
          <a:bodyPr wrap="square" rtlCol="0">
            <a:spAutoFit/>
          </a:bodyPr>
          <a:lstStyle/>
          <a:p>
            <a:r>
              <a:rPr lang="en-US" sz="2800" dirty="0" smtClean="0"/>
              <a:t>And let people </a:t>
            </a:r>
            <a:r>
              <a:rPr lang="en-US" sz="2800" b="1" dirty="0" smtClean="0"/>
              <a:t>know why </a:t>
            </a:r>
            <a:r>
              <a:rPr lang="en-US" sz="2800" dirty="0" smtClean="0"/>
              <a:t>you are inviting them.</a:t>
            </a:r>
          </a:p>
          <a:p>
            <a:r>
              <a:rPr lang="en-US" sz="2400" dirty="0" smtClean="0"/>
              <a:t>“ People don’t buy what you do … they buy why you do it.”</a:t>
            </a:r>
          </a:p>
          <a:p>
            <a:endParaRPr lang="en-US" sz="2400" dirty="0"/>
          </a:p>
        </p:txBody>
      </p:sp>
    </p:spTree>
    <p:extLst>
      <p:ext uri="{BB962C8B-B14F-4D97-AF65-F5344CB8AC3E}">
        <p14:creationId xmlns:p14="http://schemas.microsoft.com/office/powerpoint/2010/main" val="119066811"/>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5257800" cy="792162"/>
          </a:xfrm>
          <a:ln>
            <a:solidFill>
              <a:schemeClr val="tx2">
                <a:lumMod val="75000"/>
              </a:schemeClr>
            </a:solidFill>
          </a:ln>
        </p:spPr>
        <p:txBody>
          <a:bodyPr>
            <a:normAutofit/>
          </a:bodyPr>
          <a:lstStyle/>
          <a:p>
            <a:r>
              <a:rPr lang="en-US" sz="2800" dirty="0" smtClean="0"/>
              <a:t>Sharing Products Through …</a:t>
            </a:r>
            <a:endParaRPr lang="en-US" sz="2800" dirty="0"/>
          </a:p>
        </p:txBody>
      </p:sp>
      <p:sp>
        <p:nvSpPr>
          <p:cNvPr id="3" name="Content Placeholder 2"/>
          <p:cNvSpPr>
            <a:spLocks noGrp="1"/>
          </p:cNvSpPr>
          <p:nvPr>
            <p:ph idx="1"/>
          </p:nvPr>
        </p:nvSpPr>
        <p:spPr>
          <a:xfrm>
            <a:off x="685800" y="1981200"/>
            <a:ext cx="8153400" cy="4876800"/>
          </a:xfrm>
        </p:spPr>
        <p:txBody>
          <a:bodyPr>
            <a:normAutofit/>
          </a:bodyPr>
          <a:lstStyle/>
          <a:p>
            <a:r>
              <a:rPr lang="en-US" sz="2400" dirty="0" smtClean="0"/>
              <a:t>Sharing stories of real people,  with real health issues that have been helped with Shaklee products is an effective way to introduce new products  and also  help people understand the quality and effectiveness of Shaklee products. </a:t>
            </a:r>
          </a:p>
          <a:p>
            <a:r>
              <a:rPr lang="en-US" sz="2400" dirty="0" smtClean="0"/>
              <a:t>Include 2 elements in sharing a story. </a:t>
            </a:r>
          </a:p>
          <a:p>
            <a:pPr>
              <a:buNone/>
            </a:pPr>
            <a:r>
              <a:rPr lang="en-US" sz="2400" dirty="0" smtClean="0"/>
              <a:t>	--Include enough detail to connect to the emotions of the </a:t>
            </a:r>
            <a:r>
              <a:rPr lang="en-US" sz="2400" dirty="0" smtClean="0"/>
              <a:t>			situation </a:t>
            </a:r>
            <a:r>
              <a:rPr lang="en-US" sz="2400" dirty="0" smtClean="0"/>
              <a:t>. </a:t>
            </a:r>
            <a:r>
              <a:rPr lang="en-US" sz="2400" dirty="0" smtClean="0"/>
              <a:t>                       </a:t>
            </a:r>
            <a:r>
              <a:rPr lang="en-US" sz="2400" dirty="0" err="1" smtClean="0"/>
              <a:t>lisa</a:t>
            </a:r>
            <a:endParaRPr lang="en-US" sz="2400" dirty="0" smtClean="0"/>
          </a:p>
          <a:p>
            <a:pPr>
              <a:buNone/>
            </a:pPr>
            <a:r>
              <a:rPr lang="en-US" sz="2400" dirty="0" smtClean="0"/>
              <a:t>	--AND enough facts  and information to validate why the </a:t>
            </a:r>
            <a:r>
              <a:rPr lang="en-US" sz="2400" dirty="0" smtClean="0"/>
              <a:t>			products </a:t>
            </a:r>
            <a:r>
              <a:rPr lang="en-US" sz="2400" dirty="0" smtClean="0"/>
              <a:t>work so </a:t>
            </a:r>
            <a:r>
              <a:rPr lang="en-US" sz="2400" dirty="0" smtClean="0"/>
              <a:t>well and the Shaklee Difference.</a:t>
            </a:r>
            <a:endParaRPr lang="en-US" sz="2400" dirty="0" smtClean="0"/>
          </a:p>
          <a:p>
            <a:pPr>
              <a:buNone/>
            </a:pPr>
            <a:r>
              <a:rPr lang="en-US" sz="2000" dirty="0" smtClean="0"/>
              <a:t>				</a:t>
            </a:r>
          </a:p>
          <a:p>
            <a:pPr>
              <a:buNone/>
            </a:pPr>
            <a:r>
              <a:rPr lang="en-US" sz="2000" dirty="0" smtClean="0"/>
              <a:t>					</a:t>
            </a:r>
          </a:p>
          <a:p>
            <a:pPr>
              <a:buNone/>
            </a:pPr>
            <a:endParaRPr lang="en-US" sz="2400" dirty="0"/>
          </a:p>
        </p:txBody>
      </p:sp>
      <p:pic>
        <p:nvPicPr>
          <p:cNvPr id="6148" name="Picture 4" descr="https://encrypted-tbn2.gstatic.com/images?q=tbn:ANd9GcTrRQa_B21hhASbA0CYErlOKCuXvdOXck93me5Nl9GXKwNJYPJQDK1dtOoP"/>
          <p:cNvPicPr>
            <a:picLocks noChangeAspect="1" noChangeArrowheads="1"/>
          </p:cNvPicPr>
          <p:nvPr/>
        </p:nvPicPr>
        <p:blipFill>
          <a:blip r:embed="rId2" cstate="print"/>
          <a:srcRect/>
          <a:stretch>
            <a:fillRect/>
          </a:stretch>
        </p:blipFill>
        <p:spPr bwMode="auto">
          <a:xfrm>
            <a:off x="5562600" y="228600"/>
            <a:ext cx="3381375" cy="1428750"/>
          </a:xfrm>
          <a:prstGeom prst="rect">
            <a:avLst/>
          </a:prstGeom>
          <a:noFill/>
        </p:spPr>
      </p:pic>
    </p:spTree>
    <p:extLst>
      <p:ext uri="{BB962C8B-B14F-4D97-AF65-F5344CB8AC3E}">
        <p14:creationId xmlns:p14="http://schemas.microsoft.com/office/powerpoint/2010/main" val="2820104294"/>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838200"/>
            <a:ext cx="8610600" cy="2362200"/>
          </a:xfrm>
          <a:ln>
            <a:solidFill>
              <a:schemeClr val="tx2">
                <a:lumMod val="60000"/>
                <a:lumOff val="40000"/>
              </a:schemeClr>
            </a:solidFill>
          </a:ln>
        </p:spPr>
        <p:txBody>
          <a:bodyPr>
            <a:normAutofit/>
          </a:bodyPr>
          <a:lstStyle/>
          <a:p>
            <a:pPr algn="l"/>
            <a:r>
              <a:rPr lang="en-US" sz="2000" dirty="0" smtClean="0"/>
              <a:t> </a:t>
            </a:r>
            <a:r>
              <a:rPr lang="en-US" sz="2000" i="1" dirty="0" smtClean="0"/>
              <a:t>“I heard a family’s story last week on one of my wellness webinars,  and was so touched after hearing it that I decided  …that  I wanted to call each of my customers who have  young children to tell them about  what a difference just a  few of the Shaklee products made for these kids. </a:t>
            </a:r>
            <a:br>
              <a:rPr lang="en-US" sz="2000" i="1" dirty="0" smtClean="0"/>
            </a:br>
            <a:r>
              <a:rPr lang="en-US" sz="2000" i="1" dirty="0" smtClean="0"/>
              <a:t>Got a minute?    Great …</a:t>
            </a:r>
            <a:br>
              <a:rPr lang="en-US" sz="2000" i="1" dirty="0" smtClean="0"/>
            </a:br>
            <a:r>
              <a:rPr lang="en-US" sz="2000" i="1" dirty="0" smtClean="0"/>
              <a:t>First,  I want  to ask … tell me about your kids … </a:t>
            </a:r>
            <a:br>
              <a:rPr lang="en-US" sz="2000" i="1" dirty="0" smtClean="0"/>
            </a:br>
            <a:r>
              <a:rPr lang="en-US" sz="2000" i="1" dirty="0" smtClean="0"/>
              <a:t> .. Anyone have health challenges ?  “		</a:t>
            </a:r>
            <a:r>
              <a:rPr lang="en-US" sz="2000" i="1" dirty="0" smtClean="0"/>
              <a:t>                    </a:t>
            </a:r>
            <a:r>
              <a:rPr lang="en-US" sz="2000" i="1" dirty="0" err="1" smtClean="0"/>
              <a:t>lisa</a:t>
            </a:r>
            <a:endParaRPr lang="en-US" sz="2000" i="1" dirty="0"/>
          </a:p>
        </p:txBody>
      </p:sp>
      <p:sp>
        <p:nvSpPr>
          <p:cNvPr id="3" name="Content Placeholder 2"/>
          <p:cNvSpPr>
            <a:spLocks noGrp="1"/>
          </p:cNvSpPr>
          <p:nvPr>
            <p:ph idx="1"/>
          </p:nvPr>
        </p:nvSpPr>
        <p:spPr>
          <a:xfrm>
            <a:off x="381000" y="3429000"/>
            <a:ext cx="8534400" cy="3429000"/>
          </a:xfrm>
        </p:spPr>
        <p:txBody>
          <a:bodyPr>
            <a:normAutofit lnSpcReduction="10000"/>
          </a:bodyPr>
          <a:lstStyle/>
          <a:p>
            <a:pPr>
              <a:buNone/>
            </a:pPr>
            <a:r>
              <a:rPr lang="en-US" sz="2400" b="1" dirty="0" smtClean="0"/>
              <a:t>Ex --</a:t>
            </a:r>
            <a:r>
              <a:rPr lang="en-US" sz="2400" dirty="0" smtClean="0"/>
              <a:t>( </a:t>
            </a:r>
            <a:r>
              <a:rPr lang="en-US" sz="2400" dirty="0" smtClean="0"/>
              <a:t>if they have kids with health challenge, you can say .)</a:t>
            </a:r>
          </a:p>
          <a:p>
            <a:pPr>
              <a:buNone/>
            </a:pPr>
            <a:r>
              <a:rPr lang="en-US" sz="2000" i="1" dirty="0" smtClean="0"/>
              <a:t>Yes I </a:t>
            </a:r>
            <a:r>
              <a:rPr lang="en-US" sz="2000" i="1" dirty="0" smtClean="0"/>
              <a:t>understand. That </a:t>
            </a:r>
            <a:r>
              <a:rPr lang="en-US" sz="2000" i="1" dirty="0" smtClean="0"/>
              <a:t>‘s what happened to Crystal.. And here’s what happened next</a:t>
            </a:r>
            <a:r>
              <a:rPr lang="en-US" sz="2400" dirty="0" smtClean="0"/>
              <a:t>. </a:t>
            </a:r>
            <a:r>
              <a:rPr lang="en-US" sz="2400" b="1" dirty="0" smtClean="0"/>
              <a:t>.. Share the story</a:t>
            </a:r>
          </a:p>
          <a:p>
            <a:pPr>
              <a:buNone/>
            </a:pPr>
            <a:r>
              <a:rPr lang="en-US" sz="2400" b="1" dirty="0" smtClean="0"/>
              <a:t>Then, If interested, </a:t>
            </a:r>
            <a:r>
              <a:rPr lang="en-US" sz="2400" dirty="0" smtClean="0"/>
              <a:t> </a:t>
            </a:r>
            <a:r>
              <a:rPr lang="en-US" sz="2000" i="1" dirty="0" smtClean="0"/>
              <a:t>“Well </a:t>
            </a:r>
            <a:r>
              <a:rPr lang="en-US" sz="2000" i="1" dirty="0" smtClean="0"/>
              <a:t>if you like, I can pull together some information and then give you a call </a:t>
            </a:r>
          </a:p>
          <a:p>
            <a:pPr>
              <a:buNone/>
            </a:pPr>
            <a:r>
              <a:rPr lang="en-US" sz="2400" dirty="0" smtClean="0"/>
              <a:t>Or if no issue, </a:t>
            </a:r>
            <a:r>
              <a:rPr lang="en-US" sz="2000" i="1" dirty="0" smtClean="0"/>
              <a:t>“ Oh that’s great and I commend you for </a:t>
            </a:r>
            <a:r>
              <a:rPr lang="en-US" sz="2000" i="1" dirty="0" smtClean="0"/>
              <a:t>that</a:t>
            </a:r>
            <a:r>
              <a:rPr lang="en-US" sz="2000" dirty="0" smtClean="0"/>
              <a:t>,</a:t>
            </a:r>
            <a:r>
              <a:rPr lang="en-US" sz="2000" i="1" dirty="0" smtClean="0"/>
              <a:t> </a:t>
            </a:r>
            <a:r>
              <a:rPr lang="en-US" sz="2000" i="1" dirty="0" smtClean="0"/>
              <a:t>Mary. Tell me how you are keeping your family so healthy.  </a:t>
            </a:r>
            <a:r>
              <a:rPr lang="en-US" sz="2000" dirty="0" smtClean="0"/>
              <a:t>( Listen.).</a:t>
            </a:r>
          </a:p>
          <a:p>
            <a:pPr>
              <a:buNone/>
            </a:pPr>
            <a:r>
              <a:rPr lang="en-US" sz="2000" i="1" dirty="0" smtClean="0"/>
              <a:t>“So </a:t>
            </a:r>
            <a:r>
              <a:rPr lang="en-US" sz="2000" i="1" dirty="0" smtClean="0"/>
              <a:t>you are into natural stuff … Have you heard of Shaklee … People like you appreciate companies like Shaklee </a:t>
            </a:r>
            <a:r>
              <a:rPr lang="en-US" sz="2000" i="1" dirty="0" smtClean="0"/>
              <a:t>…” </a:t>
            </a:r>
            <a:r>
              <a:rPr lang="en-US" sz="2400" dirty="0" smtClean="0"/>
              <a:t>					</a:t>
            </a:r>
          </a:p>
        </p:txBody>
      </p:sp>
      <p:sp>
        <p:nvSpPr>
          <p:cNvPr id="4" name="TextBox 3"/>
          <p:cNvSpPr txBox="1"/>
          <p:nvPr/>
        </p:nvSpPr>
        <p:spPr>
          <a:xfrm>
            <a:off x="533400" y="304800"/>
            <a:ext cx="3657600" cy="461665"/>
          </a:xfrm>
          <a:prstGeom prst="rect">
            <a:avLst/>
          </a:prstGeom>
          <a:noFill/>
          <a:ln>
            <a:solidFill>
              <a:schemeClr val="tx2">
                <a:lumMod val="60000"/>
                <a:lumOff val="40000"/>
              </a:schemeClr>
            </a:solidFill>
          </a:ln>
        </p:spPr>
        <p:txBody>
          <a:bodyPr wrap="square" rtlCol="0">
            <a:spAutoFit/>
          </a:bodyPr>
          <a:lstStyle/>
          <a:p>
            <a:r>
              <a:rPr lang="en-US" sz="2400" dirty="0" smtClean="0"/>
              <a:t>Dialogue to Call Customers</a:t>
            </a:r>
            <a:endParaRPr lang="en-US" sz="2400" dirty="0"/>
          </a:p>
        </p:txBody>
      </p:sp>
    </p:spTree>
    <p:extLst>
      <p:ext uri="{BB962C8B-B14F-4D97-AF65-F5344CB8AC3E}">
        <p14:creationId xmlns:p14="http://schemas.microsoft.com/office/powerpoint/2010/main" val="1299029547"/>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louds.jpeg"/>
          <p:cNvPicPr>
            <a:picLocks noChangeAspect="1"/>
          </p:cNvPicPr>
          <p:nvPr/>
        </p:nvPicPr>
        <p:blipFill>
          <a:blip r:embed="rId2" cstate="print"/>
          <a:stretch>
            <a:fillRect/>
          </a:stretch>
        </p:blipFill>
        <p:spPr>
          <a:xfrm>
            <a:off x="0" y="0"/>
            <a:ext cx="9144000" cy="6857999"/>
          </a:xfrm>
          <a:prstGeom prst="rect">
            <a:avLst/>
          </a:prstGeom>
        </p:spPr>
      </p:pic>
      <p:sp>
        <p:nvSpPr>
          <p:cNvPr id="2" name="Title 1"/>
          <p:cNvSpPr>
            <a:spLocks noGrp="1"/>
          </p:cNvSpPr>
          <p:nvPr>
            <p:ph type="title"/>
          </p:nvPr>
        </p:nvSpPr>
        <p:spPr>
          <a:xfrm>
            <a:off x="457200" y="457200"/>
            <a:ext cx="5257800" cy="563562"/>
          </a:xfrm>
          <a:solidFill>
            <a:schemeClr val="bg1"/>
          </a:solidFill>
          <a:ln>
            <a:solidFill>
              <a:schemeClr val="tx2">
                <a:lumMod val="60000"/>
                <a:lumOff val="40000"/>
              </a:schemeClr>
            </a:solidFill>
          </a:ln>
        </p:spPr>
        <p:txBody>
          <a:bodyPr>
            <a:normAutofit/>
          </a:bodyPr>
          <a:lstStyle/>
          <a:p>
            <a:r>
              <a:rPr lang="en-US" sz="2800" dirty="0" smtClean="0"/>
              <a:t>Share </a:t>
            </a:r>
            <a:r>
              <a:rPr lang="en-US" sz="2800" dirty="0" smtClean="0"/>
              <a:t>the </a:t>
            </a:r>
            <a:r>
              <a:rPr lang="en-US" sz="2800" dirty="0" smtClean="0"/>
              <a:t>Story &amp; Your Why</a:t>
            </a:r>
            <a:endParaRPr lang="en-US" sz="2800" dirty="0"/>
          </a:p>
        </p:txBody>
      </p:sp>
      <p:sp>
        <p:nvSpPr>
          <p:cNvPr id="3" name="Content Placeholder 2"/>
          <p:cNvSpPr>
            <a:spLocks noGrp="1"/>
          </p:cNvSpPr>
          <p:nvPr>
            <p:ph idx="1"/>
          </p:nvPr>
        </p:nvSpPr>
        <p:spPr>
          <a:xfrm>
            <a:off x="457200" y="1371600"/>
            <a:ext cx="8229600" cy="5029200"/>
          </a:xfrm>
          <a:solidFill>
            <a:schemeClr val="bg1"/>
          </a:solidFill>
        </p:spPr>
        <p:txBody>
          <a:bodyPr>
            <a:normAutofit fontScale="92500"/>
          </a:bodyPr>
          <a:lstStyle/>
          <a:p>
            <a:pPr>
              <a:buNone/>
            </a:pPr>
            <a:r>
              <a:rPr lang="en-US" sz="2400" i="1" dirty="0" smtClean="0"/>
              <a:t>When Crystal spoke on the webinar , she had just delivered her son to Rice University where he was starting as a freshman … </a:t>
            </a:r>
          </a:p>
          <a:p>
            <a:pPr>
              <a:buNone/>
            </a:pPr>
            <a:r>
              <a:rPr lang="en-US" sz="2400" i="1" dirty="0" smtClean="0"/>
              <a:t>A very good school and difficult to get into.</a:t>
            </a:r>
            <a:r>
              <a:rPr lang="en-US" sz="2400" i="1" dirty="0" smtClean="0"/>
              <a:t>.</a:t>
            </a:r>
            <a:endParaRPr lang="en-US" sz="2400" i="1" dirty="0" smtClean="0"/>
          </a:p>
          <a:p>
            <a:pPr>
              <a:buNone/>
            </a:pPr>
            <a:r>
              <a:rPr lang="en-US" sz="2400" i="1" dirty="0" smtClean="0"/>
              <a:t>And she told me … how grateful she was she had learned about Shaklee 6 years ago … because she believes that is why her kids have had such a wonderful experience in high school. Her </a:t>
            </a:r>
            <a:r>
              <a:rPr lang="en-US" sz="2400" i="1" dirty="0" smtClean="0"/>
              <a:t>daughter, </a:t>
            </a:r>
            <a:r>
              <a:rPr lang="en-US" sz="2400" i="1" dirty="0" smtClean="0"/>
              <a:t>before </a:t>
            </a:r>
            <a:r>
              <a:rPr lang="en-US" sz="2400" i="1" dirty="0" smtClean="0"/>
              <a:t>Shaklee, </a:t>
            </a:r>
            <a:r>
              <a:rPr lang="en-US" sz="2400" i="1" dirty="0" smtClean="0"/>
              <a:t>missed  over 2 weeks of school a year ..and  her son had issues with </a:t>
            </a:r>
            <a:r>
              <a:rPr lang="en-US" sz="2400" i="1" dirty="0" smtClean="0"/>
              <a:t>focus </a:t>
            </a:r>
            <a:r>
              <a:rPr lang="en-US" sz="2400" i="1" dirty="0" smtClean="0"/>
              <a:t>.. </a:t>
            </a:r>
            <a:r>
              <a:rPr lang="en-US" sz="2400" i="1" dirty="0" smtClean="0"/>
              <a:t> </a:t>
            </a:r>
            <a:r>
              <a:rPr lang="en-US" sz="2400" i="1" dirty="0"/>
              <a:t>H</a:t>
            </a:r>
            <a:r>
              <a:rPr lang="en-US" sz="2400" i="1" dirty="0" smtClean="0"/>
              <a:t>e </a:t>
            </a:r>
            <a:r>
              <a:rPr lang="en-US" sz="2400" i="1" dirty="0" smtClean="0"/>
              <a:t>also was too sickly to compete well in </a:t>
            </a:r>
            <a:r>
              <a:rPr lang="en-US" sz="2400" i="1" dirty="0" smtClean="0"/>
              <a:t>sports</a:t>
            </a:r>
            <a:r>
              <a:rPr lang="en-US" sz="2400" i="1" dirty="0" smtClean="0"/>
              <a:t>… and then </a:t>
            </a:r>
            <a:r>
              <a:rPr lang="en-US" sz="2400" i="1" dirty="0" smtClean="0"/>
              <a:t>after Shaklee, </a:t>
            </a:r>
            <a:r>
              <a:rPr lang="en-US" sz="2400" i="1" dirty="0" smtClean="0"/>
              <a:t>his health  improved so </a:t>
            </a:r>
            <a:r>
              <a:rPr lang="en-US" sz="2400" i="1" dirty="0" smtClean="0"/>
              <a:t>dramatically, </a:t>
            </a:r>
            <a:r>
              <a:rPr lang="en-US" sz="2400" i="1" dirty="0" smtClean="0"/>
              <a:t>he went on in high school to compete at the state </a:t>
            </a:r>
            <a:r>
              <a:rPr lang="en-US" sz="2400" i="1" dirty="0" smtClean="0"/>
              <a:t>level in cross –country.. And</a:t>
            </a:r>
            <a:r>
              <a:rPr lang="en-US" sz="2400" i="1" dirty="0" smtClean="0"/>
              <a:t> he </a:t>
            </a:r>
            <a:r>
              <a:rPr lang="en-US" sz="2400" i="1" dirty="0"/>
              <a:t>soared </a:t>
            </a:r>
            <a:r>
              <a:rPr lang="en-US" sz="2400" i="1" dirty="0" smtClean="0"/>
              <a:t>academically.</a:t>
            </a:r>
            <a:endParaRPr lang="en-US" sz="2400" i="1" dirty="0" smtClean="0"/>
          </a:p>
          <a:p>
            <a:pPr>
              <a:buNone/>
            </a:pPr>
            <a:r>
              <a:rPr lang="en-US" sz="2400" b="1" i="1" dirty="0" smtClean="0"/>
              <a:t>So I decided  after </a:t>
            </a:r>
            <a:r>
              <a:rPr lang="en-US" sz="2400" b="1" i="1" dirty="0" smtClean="0"/>
              <a:t>hearing </a:t>
            </a:r>
            <a:r>
              <a:rPr lang="en-US" sz="2400" b="1" i="1" dirty="0" smtClean="0"/>
              <a:t>that if there is something we all can do to help our kids have a more positive experience in high school then I certainly want to tell parents about that</a:t>
            </a:r>
            <a:r>
              <a:rPr lang="en-US" sz="2400" i="1" dirty="0" smtClean="0"/>
              <a:t>.   </a:t>
            </a:r>
            <a:r>
              <a:rPr lang="en-US" sz="2400" i="1" dirty="0" smtClean="0"/>
              <a:t>              </a:t>
            </a:r>
            <a:r>
              <a:rPr lang="en-US" sz="2400" i="1" dirty="0" err="1" smtClean="0"/>
              <a:t>becky</a:t>
            </a:r>
            <a:endParaRPr lang="en-US" sz="2400" i="1" dirty="0"/>
          </a:p>
        </p:txBody>
      </p:sp>
    </p:spTree>
    <p:extLst>
      <p:ext uri="{BB962C8B-B14F-4D97-AF65-F5344CB8AC3E}">
        <p14:creationId xmlns:p14="http://schemas.microsoft.com/office/powerpoint/2010/main" val="4020768472"/>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louds.jpeg"/>
          <p:cNvPicPr>
            <a:picLocks noChangeAspect="1"/>
          </p:cNvPicPr>
          <p:nvPr/>
        </p:nvPicPr>
        <p:blipFill>
          <a:blip r:embed="rId2" cstate="print"/>
          <a:stretch>
            <a:fillRect/>
          </a:stretch>
        </p:blipFill>
        <p:spPr>
          <a:xfrm>
            <a:off x="0" y="0"/>
            <a:ext cx="9144000" cy="6857999"/>
          </a:xfrm>
          <a:prstGeom prst="rect">
            <a:avLst/>
          </a:prstGeom>
        </p:spPr>
      </p:pic>
      <p:sp>
        <p:nvSpPr>
          <p:cNvPr id="2" name="Title 1"/>
          <p:cNvSpPr>
            <a:spLocks noGrp="1"/>
          </p:cNvSpPr>
          <p:nvPr>
            <p:ph type="title"/>
          </p:nvPr>
        </p:nvSpPr>
        <p:spPr>
          <a:xfrm>
            <a:off x="533400" y="457200"/>
            <a:ext cx="6553200" cy="715962"/>
          </a:xfrm>
          <a:solidFill>
            <a:schemeClr val="bg1"/>
          </a:solidFill>
          <a:ln>
            <a:solidFill>
              <a:schemeClr val="tx2">
                <a:lumMod val="60000"/>
                <a:lumOff val="40000"/>
              </a:schemeClr>
            </a:solidFill>
          </a:ln>
        </p:spPr>
        <p:txBody>
          <a:bodyPr/>
          <a:lstStyle/>
          <a:p>
            <a:r>
              <a:rPr lang="en-US" sz="2800" dirty="0" smtClean="0"/>
              <a:t>For Those Who Cannot Attend An Event…</a:t>
            </a:r>
            <a:endParaRPr lang="en-US" sz="2800" dirty="0"/>
          </a:p>
        </p:txBody>
      </p:sp>
      <p:sp>
        <p:nvSpPr>
          <p:cNvPr id="3" name="Content Placeholder 2"/>
          <p:cNvSpPr>
            <a:spLocks noGrp="1"/>
          </p:cNvSpPr>
          <p:nvPr>
            <p:ph idx="1"/>
          </p:nvPr>
        </p:nvSpPr>
        <p:spPr>
          <a:xfrm>
            <a:off x="457200" y="1371600"/>
            <a:ext cx="8229600" cy="4906963"/>
          </a:xfrm>
          <a:solidFill>
            <a:schemeClr val="bg1"/>
          </a:solidFill>
        </p:spPr>
        <p:txBody>
          <a:bodyPr>
            <a:normAutofit fontScale="92500"/>
          </a:bodyPr>
          <a:lstStyle/>
          <a:p>
            <a:pPr>
              <a:buNone/>
            </a:pPr>
            <a:r>
              <a:rPr lang="en-US" sz="2400" dirty="0" smtClean="0"/>
              <a:t>	If people are unable to attend a Shaklee 180 Party or a Children’s Health event or a webinar or whatever you are inviting them to… understand that most of whom you invite WILL  probably NOT be attending …  ( Toni Banner story )</a:t>
            </a:r>
          </a:p>
          <a:p>
            <a:pPr>
              <a:buNone/>
            </a:pPr>
            <a:r>
              <a:rPr lang="en-US" sz="2400" dirty="0" smtClean="0"/>
              <a:t>		Part of the process of inviting is knowing that you are going to be making  multiple contacts  and following up. Here are 3 options for follow up:</a:t>
            </a:r>
          </a:p>
          <a:p>
            <a:pPr marL="457200" indent="-457200">
              <a:buAutoNum type="arabicPeriod"/>
            </a:pPr>
            <a:r>
              <a:rPr lang="en-US" sz="2400" dirty="0" smtClean="0"/>
              <a:t>Make an individual appointment to review the topic with them.</a:t>
            </a:r>
          </a:p>
          <a:p>
            <a:pPr marL="457200" indent="-457200">
              <a:buAutoNum type="arabicPeriod"/>
            </a:pPr>
            <a:r>
              <a:rPr lang="en-US" sz="2400" dirty="0" smtClean="0"/>
              <a:t>Call and  share a story that relates to a topic important to them      ( Begin with “ tell me about “  so you will know what’s important to them )</a:t>
            </a:r>
          </a:p>
          <a:p>
            <a:pPr marL="457200" indent="-457200">
              <a:buAutoNum type="arabicPeriod"/>
            </a:pPr>
            <a:r>
              <a:rPr lang="en-US" sz="2400" dirty="0" smtClean="0"/>
              <a:t>View an archived power point with them on a screen share </a:t>
            </a:r>
            <a:r>
              <a:rPr lang="en-US" sz="2400" dirty="0" smtClean="0">
                <a:hlinkClick r:id="rId3"/>
              </a:rPr>
              <a:t>www.join.me</a:t>
            </a:r>
            <a:r>
              <a:rPr lang="en-US" sz="2400" dirty="0" smtClean="0"/>
              <a:t>  or live in a meeting.			</a:t>
            </a:r>
            <a:r>
              <a:rPr lang="en-US" sz="2400" dirty="0" err="1" smtClean="0"/>
              <a:t>becky</a:t>
            </a:r>
            <a:endParaRPr lang="en-US" sz="2400" dirty="0"/>
          </a:p>
        </p:txBody>
      </p:sp>
    </p:spTree>
    <p:extLst>
      <p:ext uri="{BB962C8B-B14F-4D97-AF65-F5344CB8AC3E}">
        <p14:creationId xmlns:p14="http://schemas.microsoft.com/office/powerpoint/2010/main" val="2193062293"/>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louds.jpeg"/>
          <p:cNvPicPr>
            <a:picLocks noChangeAspect="1"/>
          </p:cNvPicPr>
          <p:nvPr/>
        </p:nvPicPr>
        <p:blipFill>
          <a:blip r:embed="rId2" cstate="print"/>
          <a:stretch>
            <a:fillRect/>
          </a:stretch>
        </p:blipFill>
        <p:spPr>
          <a:xfrm>
            <a:off x="0" y="0"/>
            <a:ext cx="9144000" cy="6857999"/>
          </a:xfrm>
          <a:prstGeom prst="rect">
            <a:avLst/>
          </a:prstGeom>
        </p:spPr>
      </p:pic>
      <p:sp>
        <p:nvSpPr>
          <p:cNvPr id="2" name="Title 1"/>
          <p:cNvSpPr>
            <a:spLocks noGrp="1"/>
          </p:cNvSpPr>
          <p:nvPr>
            <p:ph type="title"/>
          </p:nvPr>
        </p:nvSpPr>
        <p:spPr>
          <a:xfrm>
            <a:off x="457200" y="274638"/>
            <a:ext cx="8229600" cy="639762"/>
          </a:xfrm>
          <a:solidFill>
            <a:schemeClr val="bg1"/>
          </a:solidFill>
        </p:spPr>
        <p:txBody>
          <a:bodyPr>
            <a:normAutofit/>
          </a:bodyPr>
          <a:lstStyle/>
          <a:p>
            <a:r>
              <a:rPr lang="en-US" sz="2400" dirty="0" smtClean="0"/>
              <a:t>Word Track For Follow Up With Folks Who Did Not Attend </a:t>
            </a:r>
            <a:endParaRPr lang="en-US" sz="2400" dirty="0"/>
          </a:p>
        </p:txBody>
      </p:sp>
      <p:sp>
        <p:nvSpPr>
          <p:cNvPr id="3" name="Content Placeholder 2"/>
          <p:cNvSpPr>
            <a:spLocks noGrp="1"/>
          </p:cNvSpPr>
          <p:nvPr>
            <p:ph idx="1"/>
          </p:nvPr>
        </p:nvSpPr>
        <p:spPr>
          <a:xfrm>
            <a:off x="457200" y="1058333"/>
            <a:ext cx="8229600" cy="4851400"/>
          </a:xfrm>
          <a:solidFill>
            <a:schemeClr val="bg1"/>
          </a:solidFill>
        </p:spPr>
        <p:txBody>
          <a:bodyPr>
            <a:normAutofit/>
          </a:bodyPr>
          <a:lstStyle/>
          <a:p>
            <a:pPr>
              <a:buNone/>
            </a:pPr>
            <a:r>
              <a:rPr lang="en-US" sz="2400" i="1" dirty="0" smtClean="0"/>
              <a:t>	</a:t>
            </a:r>
            <a:r>
              <a:rPr lang="en-US" sz="2000" i="1" dirty="0" smtClean="0"/>
              <a:t>“ Were  you able to attend last night’s webinar.  No worries. There are lots of ways I can get this information to you.”   or</a:t>
            </a:r>
          </a:p>
          <a:p>
            <a:pPr>
              <a:buNone/>
            </a:pPr>
            <a:r>
              <a:rPr lang="en-US" sz="2000" i="1" dirty="0" smtClean="0"/>
              <a:t>	“Sorry </a:t>
            </a:r>
            <a:r>
              <a:rPr lang="en-US" sz="2000" i="1" dirty="0" smtClean="0"/>
              <a:t>you couldn’t attend the webinar. But I took really good notes and I have the slides ..I was thinking of you as I was watching ..   I think you are going to find this interesting</a:t>
            </a:r>
            <a:r>
              <a:rPr lang="en-US" sz="2000" i="1" dirty="0" smtClean="0"/>
              <a:t>.     or</a:t>
            </a:r>
            <a:endParaRPr lang="en-US" sz="2000" i="1" dirty="0" smtClean="0"/>
          </a:p>
          <a:p>
            <a:pPr>
              <a:buNone/>
            </a:pPr>
            <a:r>
              <a:rPr lang="en-US" sz="2000" i="1" dirty="0" smtClean="0"/>
              <a:t>	 So, I was thinking, let’s get together. The kids can play and I’ll share with you what I learned .. Really good information for those of us with children. </a:t>
            </a:r>
          </a:p>
          <a:p>
            <a:pPr>
              <a:buNone/>
            </a:pPr>
            <a:r>
              <a:rPr lang="en-US" sz="2000" i="1" dirty="0" smtClean="0"/>
              <a:t>	or </a:t>
            </a:r>
          </a:p>
          <a:p>
            <a:pPr>
              <a:buNone/>
            </a:pPr>
            <a:r>
              <a:rPr lang="en-US" sz="2000" i="1" dirty="0" smtClean="0"/>
              <a:t>“ Sorry our meeting didn’t work out for you … ( tell a story of someone who had success.. )  My friend Janeen was there ..  And she has had amazing results with her 10-year old son who had autism and ADHD. He has advanced 3 reading levels since starting on a vitamin program and changing his diet . I am having another meeting next week ..  Will that work better for you? “           </a:t>
            </a:r>
            <a:r>
              <a:rPr lang="en-US" sz="2000" i="1" dirty="0" smtClean="0"/>
              <a:t>                    </a:t>
            </a:r>
            <a:r>
              <a:rPr lang="en-US" sz="2000" i="1" dirty="0" err="1" smtClean="0"/>
              <a:t>becky</a:t>
            </a:r>
            <a:r>
              <a:rPr lang="en-US" sz="2000" i="1" dirty="0" smtClean="0"/>
              <a:t>     </a:t>
            </a:r>
            <a:r>
              <a:rPr lang="en-US" sz="2400" i="1" dirty="0" smtClean="0"/>
              <a:t>           </a:t>
            </a:r>
            <a:endParaRPr lang="en-US" sz="2400" i="1" dirty="0"/>
          </a:p>
        </p:txBody>
      </p:sp>
      <p:sp>
        <p:nvSpPr>
          <p:cNvPr id="5" name="Rectangle 4"/>
          <p:cNvSpPr/>
          <p:nvPr/>
        </p:nvSpPr>
        <p:spPr>
          <a:xfrm>
            <a:off x="2065867" y="6037590"/>
            <a:ext cx="5122906" cy="523220"/>
          </a:xfrm>
          <a:prstGeom prst="rect">
            <a:avLst/>
          </a:prstGeom>
          <a:solidFill>
            <a:schemeClr val="bg1"/>
          </a:solidFill>
        </p:spPr>
        <p:txBody>
          <a:bodyPr wrap="square">
            <a:spAutoFit/>
          </a:bodyPr>
          <a:lstStyle/>
          <a:p>
            <a:r>
              <a:rPr lang="en-US" sz="2800" dirty="0"/>
              <a:t>It’s Never Too  Late To Follow Up</a:t>
            </a:r>
          </a:p>
        </p:txBody>
      </p:sp>
    </p:spTree>
    <p:extLst>
      <p:ext uri="{BB962C8B-B14F-4D97-AF65-F5344CB8AC3E}">
        <p14:creationId xmlns:p14="http://schemas.microsoft.com/office/powerpoint/2010/main" val="343879663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rcRect t="23322" b="23322"/>
          <a:stretch>
            <a:fillRect/>
          </a:stretch>
        </p:blipFill>
        <p:spPr>
          <a:xfrm>
            <a:off x="457200" y="1731941"/>
            <a:ext cx="8229600" cy="4394224"/>
          </a:xfrm>
        </p:spPr>
      </p:pic>
      <p:sp>
        <p:nvSpPr>
          <p:cNvPr id="3" name="Title 2"/>
          <p:cNvSpPr>
            <a:spLocks noGrp="1"/>
          </p:cNvSpPr>
          <p:nvPr>
            <p:ph type="title"/>
          </p:nvPr>
        </p:nvSpPr>
        <p:spPr>
          <a:xfrm>
            <a:off x="457200" y="332698"/>
            <a:ext cx="8229600" cy="700235"/>
          </a:xfrm>
        </p:spPr>
        <p:txBody>
          <a:bodyPr>
            <a:normAutofit fontScale="90000"/>
          </a:bodyPr>
          <a:lstStyle/>
          <a:p>
            <a:r>
              <a:rPr lang="en-US" dirty="0" smtClean="0"/>
              <a:t>From Angie Thomas</a:t>
            </a:r>
            <a:endParaRPr lang="en-US" dirty="0"/>
          </a:p>
        </p:txBody>
      </p:sp>
    </p:spTree>
    <p:extLst>
      <p:ext uri="{BB962C8B-B14F-4D97-AF65-F5344CB8AC3E}">
        <p14:creationId xmlns:p14="http://schemas.microsoft.com/office/powerpoint/2010/main" val="598638726"/>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2209801"/>
            <a:ext cx="8229600" cy="1972734"/>
          </a:xfrm>
        </p:spPr>
        <p:txBody>
          <a:bodyPr/>
          <a:lstStyle/>
          <a:p>
            <a:r>
              <a:rPr lang="en-US" dirty="0" smtClean="0"/>
              <a:t>Ask questions to discover needs</a:t>
            </a:r>
          </a:p>
          <a:p>
            <a:r>
              <a:rPr lang="en-US" dirty="0" smtClean="0"/>
              <a:t>Share stories</a:t>
            </a:r>
          </a:p>
          <a:p>
            <a:r>
              <a:rPr lang="en-US" dirty="0" smtClean="0"/>
              <a:t>Have information come from a third party ( so you don’t sounds like a know-it-all )</a:t>
            </a:r>
          </a:p>
          <a:p>
            <a:r>
              <a:rPr lang="en-US" dirty="0" smtClean="0"/>
              <a:t>Invite to something / offer action step                    </a:t>
            </a:r>
            <a:r>
              <a:rPr lang="en-US" dirty="0" err="1" smtClean="0"/>
              <a:t>katie</a:t>
            </a:r>
            <a:endParaRPr lang="en-US" dirty="0"/>
          </a:p>
        </p:txBody>
      </p:sp>
      <p:sp>
        <p:nvSpPr>
          <p:cNvPr id="3" name="Title 2"/>
          <p:cNvSpPr>
            <a:spLocks noGrp="1"/>
          </p:cNvSpPr>
          <p:nvPr>
            <p:ph type="title"/>
          </p:nvPr>
        </p:nvSpPr>
        <p:spPr>
          <a:xfrm>
            <a:off x="457200" y="270933"/>
            <a:ext cx="8229600" cy="1628128"/>
          </a:xfrm>
          <a:ln>
            <a:solidFill>
              <a:schemeClr val="accent5">
                <a:lumMod val="75000"/>
              </a:schemeClr>
            </a:solidFill>
          </a:ln>
        </p:spPr>
        <p:txBody>
          <a:bodyPr>
            <a:normAutofit fontScale="90000"/>
          </a:bodyPr>
          <a:lstStyle/>
          <a:p>
            <a:r>
              <a:rPr lang="en-US" sz="3600" dirty="0" smtClean="0"/>
              <a:t>To Review  and a Few More Principles </a:t>
            </a:r>
            <a:r>
              <a:rPr lang="en-US" sz="3600" dirty="0" smtClean="0"/>
              <a:t>of Inviting and Having Conversations </a:t>
            </a:r>
            <a:r>
              <a:rPr lang="en-US" sz="3600" dirty="0" smtClean="0"/>
              <a:t>							That </a:t>
            </a:r>
            <a:r>
              <a:rPr lang="en-US" sz="3600" dirty="0" smtClean="0"/>
              <a:t>Connect Us to Others</a:t>
            </a:r>
            <a:endParaRPr lang="en-US" sz="3600" dirty="0"/>
          </a:p>
        </p:txBody>
      </p:sp>
      <p:sp>
        <p:nvSpPr>
          <p:cNvPr id="4" name="TextBox 3"/>
          <p:cNvSpPr txBox="1"/>
          <p:nvPr/>
        </p:nvSpPr>
        <p:spPr>
          <a:xfrm>
            <a:off x="728133" y="4182536"/>
            <a:ext cx="6451599" cy="2246769"/>
          </a:xfrm>
          <a:prstGeom prst="rect">
            <a:avLst/>
          </a:prstGeom>
          <a:noFill/>
          <a:ln>
            <a:solidFill>
              <a:schemeClr val="accent5">
                <a:lumMod val="75000"/>
              </a:schemeClr>
            </a:solidFill>
          </a:ln>
        </p:spPr>
        <p:txBody>
          <a:bodyPr wrap="square" rtlCol="0">
            <a:spAutoFit/>
          </a:bodyPr>
          <a:lstStyle/>
          <a:p>
            <a:r>
              <a:rPr lang="en-US" sz="2000" dirty="0" smtClean="0"/>
              <a:t>There are 3 parts of a conversation that create connection</a:t>
            </a:r>
          </a:p>
          <a:p>
            <a:pPr marL="457200" indent="-457200">
              <a:buAutoNum type="arabicPeriod"/>
            </a:pPr>
            <a:r>
              <a:rPr lang="en-US" sz="2000" dirty="0" smtClean="0"/>
              <a:t>Tell me about</a:t>
            </a:r>
          </a:p>
          <a:p>
            <a:pPr marL="457200" indent="-457200">
              <a:buAutoNum type="arabicPeriod"/>
            </a:pPr>
            <a:r>
              <a:rPr lang="en-US" sz="2000" dirty="0" smtClean="0"/>
              <a:t> Acknowledge people </a:t>
            </a:r>
          </a:p>
          <a:p>
            <a:pPr marL="457200" indent="-457200">
              <a:buAutoNum type="arabicPeriod"/>
            </a:pPr>
            <a:r>
              <a:rPr lang="en-US" sz="2000" dirty="0" smtClean="0"/>
              <a:t>Share why you are inviting them.. Why you use Shaklee products .. Why you have a Shaklee business .. </a:t>
            </a:r>
          </a:p>
          <a:p>
            <a:endParaRPr lang="en-US" sz="2000" dirty="0"/>
          </a:p>
          <a:p>
            <a:endParaRPr lang="en-US" sz="2000" dirty="0"/>
          </a:p>
        </p:txBody>
      </p:sp>
    </p:spTree>
    <p:extLst>
      <p:ext uri="{BB962C8B-B14F-4D97-AF65-F5344CB8AC3E}">
        <p14:creationId xmlns:p14="http://schemas.microsoft.com/office/powerpoint/2010/main" val="1321392894"/>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811867"/>
            <a:ext cx="8229600" cy="5046133"/>
          </a:xfrm>
        </p:spPr>
        <p:txBody>
          <a:bodyPr>
            <a:normAutofit lnSpcReduction="10000"/>
          </a:bodyPr>
          <a:lstStyle/>
          <a:p>
            <a:r>
              <a:rPr lang="en-US" sz="2400" dirty="0" smtClean="0"/>
              <a:t>Set up 2 or 3 Reach Out Methods for September </a:t>
            </a:r>
          </a:p>
          <a:p>
            <a:r>
              <a:rPr lang="en-US" sz="2400" dirty="0" smtClean="0"/>
              <a:t>Select 2 or 3 product collections to share </a:t>
            </a:r>
          </a:p>
          <a:p>
            <a:r>
              <a:rPr lang="en-US" sz="2400" dirty="0" smtClean="0"/>
              <a:t>Calculate how many meetings, appointments and events you will want to schedule in order to reach your PV goal for the month.      	 4 events = 1000 PV	( with follow up )						</a:t>
            </a:r>
            <a:r>
              <a:rPr lang="en-US" sz="2400" dirty="0"/>
              <a:t> </a:t>
            </a:r>
            <a:r>
              <a:rPr lang="en-US" sz="2400" dirty="0" smtClean="0"/>
              <a:t>  5 appointments = 500 PV</a:t>
            </a:r>
          </a:p>
          <a:p>
            <a:pPr marL="0" indent="0">
              <a:buNone/>
            </a:pPr>
            <a:r>
              <a:rPr lang="en-US" sz="2400" dirty="0"/>
              <a:t>	</a:t>
            </a:r>
            <a:r>
              <a:rPr lang="en-US" sz="2400" dirty="0" smtClean="0"/>
              <a:t>		 5   3-way nutrition calls  = 500 PV</a:t>
            </a:r>
          </a:p>
          <a:p>
            <a:pPr>
              <a:buFont typeface="Arial"/>
              <a:buChar char="•"/>
            </a:pPr>
            <a:r>
              <a:rPr lang="en-US" sz="2400" dirty="0" smtClean="0"/>
              <a:t>Set up your calendar for September to meet your 2000 PV goal … for Chairman’s Retreat, for </a:t>
            </a:r>
            <a:r>
              <a:rPr lang="en-US" sz="2400" dirty="0" err="1" smtClean="0"/>
              <a:t>Cabo</a:t>
            </a:r>
            <a:r>
              <a:rPr lang="en-US" sz="2400" dirty="0" smtClean="0"/>
              <a:t>,  or to help your business partners reach 2000 PV and </a:t>
            </a:r>
            <a:r>
              <a:rPr lang="en-US" sz="2400" dirty="0" err="1" smtClean="0"/>
              <a:t>Director.or</a:t>
            </a:r>
            <a:r>
              <a:rPr lang="en-US" sz="2400" dirty="0" smtClean="0"/>
              <a:t> simply to do something AMAZING in these 100 DAYS.</a:t>
            </a:r>
          </a:p>
          <a:p>
            <a:pPr marL="0" indent="0">
              <a:buNone/>
            </a:pPr>
            <a:r>
              <a:rPr lang="en-US" sz="2400" dirty="0" err="1" smtClean="0"/>
              <a:t>katie</a:t>
            </a:r>
            <a:endParaRPr lang="en-US" sz="2400" dirty="0" smtClean="0"/>
          </a:p>
          <a:p>
            <a:pPr marL="0" indent="0">
              <a:buNone/>
            </a:pPr>
            <a:r>
              <a:rPr lang="en-US" sz="2400" dirty="0"/>
              <a:t>	</a:t>
            </a:r>
            <a:r>
              <a:rPr lang="en-US" sz="2400" dirty="0" smtClean="0"/>
              <a:t>			</a:t>
            </a:r>
          </a:p>
          <a:p>
            <a:pPr marL="0" indent="0">
              <a:buNone/>
            </a:pPr>
            <a:endParaRPr lang="en-US" sz="2400" dirty="0"/>
          </a:p>
        </p:txBody>
      </p:sp>
      <p:sp>
        <p:nvSpPr>
          <p:cNvPr id="3" name="Title 2"/>
          <p:cNvSpPr>
            <a:spLocks noGrp="1"/>
          </p:cNvSpPr>
          <p:nvPr>
            <p:ph type="title"/>
          </p:nvPr>
        </p:nvSpPr>
        <p:spPr>
          <a:xfrm>
            <a:off x="457200" y="355070"/>
            <a:ext cx="8229600" cy="1253597"/>
          </a:xfrm>
        </p:spPr>
        <p:txBody>
          <a:bodyPr>
            <a:normAutofit/>
          </a:bodyPr>
          <a:lstStyle/>
          <a:p>
            <a:r>
              <a:rPr lang="en-US" sz="3600" dirty="0" smtClean="0"/>
              <a:t>Action Steps for Session # 3</a:t>
            </a:r>
            <a:br>
              <a:rPr lang="en-US" sz="3600" dirty="0" smtClean="0"/>
            </a:br>
            <a:r>
              <a:rPr lang="en-US" sz="3600" dirty="0" smtClean="0"/>
              <a:t>Mastering the Skill of Inviting  </a:t>
            </a:r>
            <a:endParaRPr lang="en-US" sz="3600" dirty="0"/>
          </a:p>
        </p:txBody>
      </p:sp>
    </p:spTree>
    <p:extLst>
      <p:ext uri="{BB962C8B-B14F-4D97-AF65-F5344CB8AC3E}">
        <p14:creationId xmlns:p14="http://schemas.microsoft.com/office/powerpoint/2010/main" val="1505223916"/>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032" y="7773"/>
            <a:ext cx="9144000" cy="1096962"/>
          </a:xfrm>
        </p:spPr>
        <p:txBody>
          <a:bodyPr>
            <a:normAutofit/>
            <a:scene3d>
              <a:camera prst="orthographicFront"/>
              <a:lightRig rig="harsh" dir="t"/>
            </a:scene3d>
            <a:sp3d extrusionH="57150" prstMaterial="matte">
              <a:bevelT w="63500" h="12700" prst="angle"/>
              <a:contourClr>
                <a:schemeClr val="bg1">
                  <a:lumMod val="65000"/>
                </a:schemeClr>
              </a:contourClr>
            </a:sp3d>
          </a:bodyPr>
          <a:lstStyle/>
          <a:p>
            <a:r>
              <a:rPr lang="en-US" b="1" dirty="0" smtClean="0">
                <a:ln/>
                <a:solidFill>
                  <a:schemeClr val="accent3"/>
                </a:solidFill>
              </a:rPr>
              <a:t>Subscriptions Open Now</a:t>
            </a:r>
            <a:endParaRPr lang="en-US" b="1" dirty="0">
              <a:ln/>
              <a:solidFill>
                <a:schemeClr val="accent3"/>
              </a:solidFill>
            </a:endParaRPr>
          </a:p>
        </p:txBody>
      </p:sp>
      <p:pic>
        <p:nvPicPr>
          <p:cNvPr id="4" name="Picture 3"/>
          <p:cNvPicPr>
            <a:picLocks noChangeAspect="1"/>
          </p:cNvPicPr>
          <p:nvPr/>
        </p:nvPicPr>
        <p:blipFill>
          <a:blip r:embed="rId2"/>
          <a:stretch>
            <a:fillRect/>
          </a:stretch>
        </p:blipFill>
        <p:spPr>
          <a:xfrm>
            <a:off x="381000" y="1776421"/>
            <a:ext cx="4419600" cy="2378765"/>
          </a:xfrm>
          <a:prstGeom prst="rect">
            <a:avLst/>
          </a:prstGeom>
        </p:spPr>
      </p:pic>
      <p:pic>
        <p:nvPicPr>
          <p:cNvPr id="5" name="Picture 4"/>
          <p:cNvPicPr>
            <a:picLocks noChangeAspect="1"/>
          </p:cNvPicPr>
          <p:nvPr/>
        </p:nvPicPr>
        <p:blipFill>
          <a:blip r:embed="rId3"/>
          <a:stretch>
            <a:fillRect/>
          </a:stretch>
        </p:blipFill>
        <p:spPr>
          <a:xfrm>
            <a:off x="3124200" y="4392478"/>
            <a:ext cx="5562600" cy="1556769"/>
          </a:xfrm>
          <a:prstGeom prst="rect">
            <a:avLst/>
          </a:prstGeom>
        </p:spPr>
      </p:pic>
      <p:sp>
        <p:nvSpPr>
          <p:cNvPr id="6" name="TextBox 5"/>
          <p:cNvSpPr txBox="1"/>
          <p:nvPr/>
        </p:nvSpPr>
        <p:spPr>
          <a:xfrm>
            <a:off x="-12032" y="831243"/>
            <a:ext cx="9143999" cy="707886"/>
          </a:xfrm>
          <a:prstGeom prst="rect">
            <a:avLst/>
          </a:prstGeom>
          <a:noFill/>
        </p:spPr>
        <p:txBody>
          <a:bodyPr wrap="square" rtlCol="0">
            <a:spAutoFit/>
          </a:bodyPr>
          <a:lstStyle/>
          <a:p>
            <a:pPr algn="ctr"/>
            <a:r>
              <a:rPr lang="en-US" sz="2000" b="1" dirty="0" smtClean="0">
                <a:ln w="6600">
                  <a:solidFill>
                    <a:schemeClr val="accent2"/>
                  </a:solidFill>
                  <a:prstDash val="solid"/>
                </a:ln>
                <a:solidFill>
                  <a:srgbClr val="FF0000"/>
                </a:solidFill>
                <a:effectLst>
                  <a:outerShdw blurRad="50800" dist="38100" algn="l" rotWithShape="0">
                    <a:prstClr val="black">
                      <a:alpha val="40000"/>
                    </a:prstClr>
                  </a:outerShdw>
                </a:effectLst>
                <a:latin typeface="+mj-lt"/>
              </a:rPr>
              <a:t>For Two Hours Only</a:t>
            </a:r>
          </a:p>
          <a:p>
            <a:pPr algn="ctr"/>
            <a:r>
              <a:rPr lang="en-US" sz="2000" dirty="0" smtClean="0">
                <a:latin typeface="+mj-lt"/>
              </a:rPr>
              <a:t>Subscriptions close automatically at 1:30PM Eastern.</a:t>
            </a:r>
            <a:endParaRPr lang="en-US" sz="2000" dirty="0">
              <a:latin typeface="+mj-lt"/>
            </a:endParaRPr>
          </a:p>
        </p:txBody>
      </p:sp>
      <p:sp>
        <p:nvSpPr>
          <p:cNvPr id="7" name="TextBox 6"/>
          <p:cNvSpPr txBox="1"/>
          <p:nvPr/>
        </p:nvSpPr>
        <p:spPr>
          <a:xfrm>
            <a:off x="685800" y="6186539"/>
            <a:ext cx="7848600" cy="369332"/>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US" b="1" u="sng" dirty="0" smtClean="0">
                <a:ln w="0"/>
                <a:solidFill>
                  <a:schemeClr val="accent1"/>
                </a:solidFill>
                <a:effectLst>
                  <a:outerShdw blurRad="38100" dist="25400" dir="5400000" algn="ctr" rotWithShape="0">
                    <a:srgbClr val="6E747A">
                      <a:alpha val="43000"/>
                    </a:srgbClr>
                  </a:outerShdw>
                </a:effectLst>
              </a:rPr>
              <a:t>Subscribe NOW here</a:t>
            </a:r>
            <a:r>
              <a:rPr lang="en-US" dirty="0" smtClean="0">
                <a:ln w="0"/>
                <a:solidFill>
                  <a:schemeClr val="accent1"/>
                </a:solidFill>
                <a:effectLst>
                  <a:outerShdw blurRad="38100" dist="25400" dir="5400000" algn="ctr" rotWithShape="0">
                    <a:srgbClr val="6E747A">
                      <a:alpha val="43000"/>
                    </a:srgbClr>
                  </a:outerShdw>
                </a:effectLst>
              </a:rPr>
              <a:t>:  </a:t>
            </a:r>
            <a:r>
              <a:rPr lang="en-US" b="1" dirty="0">
                <a:ln w="0"/>
                <a:solidFill>
                  <a:srgbClr val="00B050"/>
                </a:solidFill>
                <a:effectLst>
                  <a:outerShdw blurRad="38100" dist="25400" dir="5400000" algn="ctr" rotWithShape="0">
                    <a:srgbClr val="6E747A">
                      <a:alpha val="43000"/>
                    </a:srgbClr>
                  </a:outerShdw>
                </a:effectLst>
              </a:rPr>
              <a:t>http://bit.ly/bhsubscribe</a:t>
            </a:r>
          </a:p>
        </p:txBody>
      </p:sp>
      <p:sp>
        <p:nvSpPr>
          <p:cNvPr id="8" name="TextBox 7"/>
          <p:cNvSpPr txBox="1"/>
          <p:nvPr/>
        </p:nvSpPr>
        <p:spPr>
          <a:xfrm>
            <a:off x="5105400" y="1821891"/>
            <a:ext cx="3733800" cy="2800767"/>
          </a:xfrm>
          <a:prstGeom prst="rect">
            <a:avLst/>
          </a:prstGeom>
          <a:noFill/>
        </p:spPr>
        <p:txBody>
          <a:bodyPr wrap="square" rtlCol="0">
            <a:spAutoFit/>
          </a:bodyPr>
          <a:lstStyle/>
          <a:p>
            <a:pPr marL="285750" indent="-285750">
              <a:buFont typeface="Arial" panose="020B0604020202020204" pitchFamily="34" charset="0"/>
              <a:buChar char="•"/>
            </a:pPr>
            <a:r>
              <a:rPr lang="en-US" sz="1600" dirty="0" smtClean="0"/>
              <a:t>Largest Shaklee Media Library online</a:t>
            </a:r>
          </a:p>
          <a:p>
            <a:pPr marL="285750" indent="-285750">
              <a:buFont typeface="Arial" panose="020B0604020202020204" pitchFamily="34" charset="0"/>
              <a:buChar char="•"/>
            </a:pPr>
            <a:r>
              <a:rPr lang="en-US" sz="1600" dirty="0" smtClean="0"/>
              <a:t>Over 500 Shaklee audio/video recordings and growing weekly</a:t>
            </a:r>
          </a:p>
          <a:p>
            <a:pPr marL="285750" indent="-285750">
              <a:buFont typeface="Arial" panose="020B0604020202020204" pitchFamily="34" charset="0"/>
              <a:buChar char="•"/>
            </a:pPr>
            <a:r>
              <a:rPr lang="en-US" sz="1600" dirty="0" smtClean="0"/>
              <a:t>Automated Learn &amp; Earn Program</a:t>
            </a:r>
          </a:p>
          <a:p>
            <a:pPr marL="285750" indent="-285750">
              <a:buFont typeface="Arial" panose="020B0604020202020204" pitchFamily="34" charset="0"/>
              <a:buChar char="•"/>
            </a:pPr>
            <a:r>
              <a:rPr lang="en-US" sz="1600" dirty="0" smtClean="0"/>
              <a:t>Dedicated Shaklee Business Resource Website</a:t>
            </a:r>
          </a:p>
          <a:p>
            <a:pPr marL="285750" indent="-285750">
              <a:buFont typeface="Arial" panose="020B0604020202020204" pitchFamily="34" charset="0"/>
              <a:buChar char="•"/>
            </a:pPr>
            <a:r>
              <a:rPr lang="en-US" sz="1600" dirty="0" smtClean="0"/>
              <a:t>Four Shaklee Podcasts</a:t>
            </a:r>
          </a:p>
          <a:p>
            <a:pPr marL="285750" indent="-285750">
              <a:buFont typeface="Arial" panose="020B0604020202020204" pitchFamily="34" charset="0"/>
              <a:buChar char="•"/>
            </a:pPr>
            <a:r>
              <a:rPr lang="en-US" sz="1600" dirty="0" smtClean="0"/>
              <a:t>Video archive of Training webinars the day they are recorded</a:t>
            </a:r>
          </a:p>
          <a:p>
            <a:pPr marL="285750" indent="-285750">
              <a:buFont typeface="Arial" panose="020B0604020202020204" pitchFamily="34" charset="0"/>
              <a:buChar char="•"/>
            </a:pPr>
            <a:r>
              <a:rPr lang="en-US" sz="1600" dirty="0" smtClean="0"/>
              <a:t>And much, much more…</a:t>
            </a:r>
          </a:p>
          <a:p>
            <a:pPr marL="285750" indent="-285750">
              <a:buFont typeface="Arial" panose="020B0604020202020204" pitchFamily="34" charset="0"/>
              <a:buChar char="•"/>
            </a:pPr>
            <a:endParaRPr lang="en-US" sz="1600" dirty="0"/>
          </a:p>
        </p:txBody>
      </p:sp>
      <p:sp>
        <p:nvSpPr>
          <p:cNvPr id="9" name="TextBox 8"/>
          <p:cNvSpPr txBox="1"/>
          <p:nvPr/>
        </p:nvSpPr>
        <p:spPr>
          <a:xfrm>
            <a:off x="381000" y="4383359"/>
            <a:ext cx="2743200" cy="1754326"/>
          </a:xfrm>
          <a:prstGeom prst="rect">
            <a:avLst/>
          </a:prstGeom>
          <a:noFill/>
        </p:spPr>
        <p:txBody>
          <a:bodyPr wrap="square" rtlCol="0">
            <a:spAutoFit/>
          </a:bodyPr>
          <a:lstStyle/>
          <a:p>
            <a:r>
              <a:rPr lang="en-US" b="1" dirty="0" smtClean="0">
                <a:solidFill>
                  <a:srgbClr val="00B050"/>
                </a:solidFill>
              </a:rPr>
              <a:t>The archived video of this presentation goes on the Better Future website </a:t>
            </a:r>
            <a:r>
              <a:rPr lang="en-US" b="1" dirty="0">
                <a:solidFill>
                  <a:srgbClr val="00B050"/>
                </a:solidFill>
              </a:rPr>
              <a:t>and in the </a:t>
            </a:r>
            <a:r>
              <a:rPr lang="en-US" b="1" dirty="0" smtClean="0">
                <a:solidFill>
                  <a:srgbClr val="00B050"/>
                </a:solidFill>
              </a:rPr>
              <a:t>Podcast the day it is recorded, it goes on </a:t>
            </a:r>
            <a:r>
              <a:rPr lang="en-US" b="1" dirty="0" err="1" smtClean="0">
                <a:solidFill>
                  <a:srgbClr val="00B050"/>
                </a:solidFill>
              </a:rPr>
              <a:t>bobsfiles</a:t>
            </a:r>
            <a:r>
              <a:rPr lang="en-US" b="1" dirty="0" smtClean="0">
                <a:solidFill>
                  <a:srgbClr val="00B050"/>
                </a:solidFill>
              </a:rPr>
              <a:t> one week later.</a:t>
            </a:r>
            <a:endParaRPr lang="en-US" b="1" dirty="0">
              <a:solidFill>
                <a:srgbClr val="00B050"/>
              </a:solidFill>
            </a:endParaRPr>
          </a:p>
        </p:txBody>
      </p:sp>
    </p:spTree>
    <p:extLst>
      <p:ext uri="{BB962C8B-B14F-4D97-AF65-F5344CB8AC3E}">
        <p14:creationId xmlns:p14="http://schemas.microsoft.com/office/powerpoint/2010/main" val="3769867091"/>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2226205"/>
            <a:ext cx="8229600" cy="3954462"/>
          </a:xfrm>
          <a:ln>
            <a:solidFill>
              <a:schemeClr val="accent5">
                <a:lumMod val="50000"/>
              </a:schemeClr>
            </a:solidFill>
          </a:ln>
        </p:spPr>
        <p:txBody>
          <a:bodyPr>
            <a:normAutofit/>
          </a:bodyPr>
          <a:lstStyle/>
          <a:p>
            <a:pPr marL="0" indent="0">
              <a:buNone/>
            </a:pPr>
            <a:endParaRPr lang="en-US" sz="4000" dirty="0"/>
          </a:p>
          <a:p>
            <a:r>
              <a:rPr lang="en-US" sz="3000" dirty="0" smtClean="0"/>
              <a:t>Session 4 --  Key Elements of the</a:t>
            </a:r>
            <a:r>
              <a:rPr lang="en-US" sz="3000" dirty="0"/>
              <a:t> </a:t>
            </a:r>
            <a:r>
              <a:rPr lang="en-US" sz="3000" dirty="0" smtClean="0"/>
              <a:t>Business 												Conversation</a:t>
            </a:r>
          </a:p>
          <a:p>
            <a:r>
              <a:rPr lang="en-US" sz="3000" dirty="0" smtClean="0"/>
              <a:t> Session 5 </a:t>
            </a:r>
            <a:r>
              <a:rPr lang="en-US" sz="3000" dirty="0" smtClean="0"/>
              <a:t>– Follow Up and Customer Service </a:t>
            </a:r>
          </a:p>
          <a:p>
            <a:r>
              <a:rPr lang="en-US" sz="3000" dirty="0" smtClean="0"/>
              <a:t>Session  6 --</a:t>
            </a:r>
            <a:r>
              <a:rPr lang="en-US" sz="3000" dirty="0" smtClean="0"/>
              <a:t> </a:t>
            </a:r>
            <a:r>
              <a:rPr lang="en-US" sz="3000" dirty="0" smtClean="0"/>
              <a:t>Creating a 2000 PV Plan</a:t>
            </a:r>
          </a:p>
          <a:p>
            <a:r>
              <a:rPr lang="en-US" sz="3000" dirty="0" smtClean="0"/>
              <a:t>Session </a:t>
            </a:r>
            <a:r>
              <a:rPr lang="en-US" sz="3000" dirty="0" smtClean="0"/>
              <a:t>7 </a:t>
            </a:r>
            <a:r>
              <a:rPr lang="en-US" sz="3000" dirty="0" smtClean="0"/>
              <a:t>– Incentives That Grow Our </a:t>
            </a:r>
            <a:r>
              <a:rPr lang="en-US" sz="3000" dirty="0" smtClean="0"/>
              <a:t>Business</a:t>
            </a:r>
          </a:p>
          <a:p>
            <a:pPr marL="0" indent="0">
              <a:buNone/>
            </a:pPr>
            <a:r>
              <a:rPr lang="en-US" sz="2400" dirty="0" err="1" smtClean="0"/>
              <a:t>lisa</a:t>
            </a:r>
            <a:endParaRPr lang="en-US" sz="2400" dirty="0"/>
          </a:p>
        </p:txBody>
      </p:sp>
      <p:sp>
        <p:nvSpPr>
          <p:cNvPr id="3" name="Title 2"/>
          <p:cNvSpPr>
            <a:spLocks noGrp="1"/>
          </p:cNvSpPr>
          <p:nvPr>
            <p:ph type="title"/>
          </p:nvPr>
        </p:nvSpPr>
        <p:spPr/>
        <p:txBody>
          <a:bodyPr/>
          <a:lstStyle/>
          <a:p>
            <a:r>
              <a:rPr lang="en-US" dirty="0" smtClean="0"/>
              <a:t>Coming Up </a:t>
            </a:r>
            <a:endParaRPr lang="en-US" dirty="0"/>
          </a:p>
        </p:txBody>
      </p:sp>
    </p:spTree>
    <p:extLst>
      <p:ext uri="{BB962C8B-B14F-4D97-AF65-F5344CB8AC3E}">
        <p14:creationId xmlns:p14="http://schemas.microsoft.com/office/powerpoint/2010/main" val="2642602466"/>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971799"/>
          </a:xfrm>
        </p:spPr>
        <p:txBody>
          <a:bodyPr>
            <a:normAutofit/>
          </a:bodyPr>
          <a:lstStyle/>
          <a:p>
            <a:r>
              <a:rPr lang="en-US" sz="4000" b="1" dirty="0" smtClean="0"/>
              <a:t>Free Membership Options</a:t>
            </a:r>
            <a:endParaRPr lang="en-US" sz="4000" b="1" dirty="0"/>
          </a:p>
        </p:txBody>
      </p:sp>
      <p:sp>
        <p:nvSpPr>
          <p:cNvPr id="3" name="Content Placeholder 2"/>
          <p:cNvSpPr>
            <a:spLocks noGrp="1"/>
          </p:cNvSpPr>
          <p:nvPr>
            <p:ph idx="1"/>
          </p:nvPr>
        </p:nvSpPr>
        <p:spPr>
          <a:xfrm>
            <a:off x="307846" y="1336925"/>
            <a:ext cx="8207504" cy="5321421"/>
          </a:xfrm>
        </p:spPr>
        <p:txBody>
          <a:bodyPr>
            <a:normAutofit fontScale="92500"/>
          </a:bodyPr>
          <a:lstStyle/>
          <a:p>
            <a:pPr marL="514350" indent="-514350">
              <a:buFont typeface="+mj-lt"/>
              <a:buAutoNum type="arabicPeriod"/>
            </a:pPr>
            <a:r>
              <a:rPr lang="en-US" sz="2200" b="1" dirty="0" smtClean="0"/>
              <a:t>Life Strip  </a:t>
            </a:r>
            <a:r>
              <a:rPr lang="en-US" sz="2200" dirty="0" smtClean="0"/>
              <a:t>(114PV)</a:t>
            </a:r>
          </a:p>
          <a:p>
            <a:pPr marL="514350" indent="-514350">
              <a:buFont typeface="+mj-lt"/>
              <a:buAutoNum type="arabicPeriod"/>
            </a:pPr>
            <a:r>
              <a:rPr lang="en-US" sz="2200" b="1" dirty="0" err="1" smtClean="0"/>
              <a:t>Vitalizer</a:t>
            </a:r>
            <a:r>
              <a:rPr lang="en-US" sz="2200" b="1" dirty="0" smtClean="0"/>
              <a:t> </a:t>
            </a:r>
            <a:r>
              <a:rPr lang="en-US" sz="2200" dirty="0" smtClean="0"/>
              <a:t>(55PV)</a:t>
            </a:r>
          </a:p>
          <a:p>
            <a:pPr marL="514350" indent="-514350">
              <a:buFont typeface="+mj-lt"/>
              <a:buAutoNum type="arabicPeriod"/>
            </a:pPr>
            <a:r>
              <a:rPr lang="en-US" sz="2200" b="1" dirty="0" smtClean="0"/>
              <a:t>Life Plan </a:t>
            </a:r>
            <a:r>
              <a:rPr lang="en-US" sz="2200" dirty="0" smtClean="0"/>
              <a:t>( Life Shake &amp; Life Strip )	(166PV)</a:t>
            </a:r>
          </a:p>
          <a:p>
            <a:pPr marL="514350" indent="-514350">
              <a:buFont typeface="+mj-lt"/>
              <a:buAutoNum type="arabicPeriod"/>
            </a:pPr>
            <a:r>
              <a:rPr lang="en-US" sz="2200" b="1" dirty="0" smtClean="0"/>
              <a:t>Vitalizing Plan </a:t>
            </a:r>
            <a:r>
              <a:rPr lang="en-US" sz="2200" dirty="0" smtClean="0"/>
              <a:t>( Life Shake a &amp; </a:t>
            </a:r>
            <a:r>
              <a:rPr lang="en-US" sz="2200" dirty="0" err="1" smtClean="0"/>
              <a:t>Vitalizer</a:t>
            </a:r>
            <a:r>
              <a:rPr lang="en-US" sz="2200" dirty="0" smtClean="0"/>
              <a:t> )  (111PV)</a:t>
            </a:r>
          </a:p>
          <a:p>
            <a:pPr marL="514350" indent="-514350">
              <a:buFont typeface="+mj-lt"/>
              <a:buAutoNum type="arabicPeriod"/>
            </a:pPr>
            <a:r>
              <a:rPr lang="en-US" sz="2200" b="1" dirty="0" smtClean="0"/>
              <a:t>Rx for a Healthier Life with Life Strip </a:t>
            </a:r>
            <a:r>
              <a:rPr lang="en-US" sz="2200" dirty="0" smtClean="0"/>
              <a:t>( </a:t>
            </a:r>
            <a:r>
              <a:rPr lang="en-US" sz="2200" dirty="0" err="1" smtClean="0"/>
              <a:t>Nutriferon</a:t>
            </a:r>
            <a:r>
              <a:rPr lang="en-US" sz="2200" dirty="0" smtClean="0"/>
              <a:t>, Shake,  Strip ) (172PV)</a:t>
            </a:r>
          </a:p>
          <a:p>
            <a:pPr marL="514350" indent="-514350">
              <a:buFont typeface="+mj-lt"/>
              <a:buAutoNum type="arabicPeriod"/>
            </a:pPr>
            <a:r>
              <a:rPr lang="en-US" sz="2200" b="1" dirty="0" smtClean="0"/>
              <a:t>Rx for a Healthier Life with </a:t>
            </a:r>
            <a:r>
              <a:rPr lang="en-US" sz="2200" b="1" dirty="0" err="1" smtClean="0"/>
              <a:t>Vitalizer</a:t>
            </a:r>
            <a:r>
              <a:rPr lang="en-US" sz="2200" b="1" dirty="0" smtClean="0"/>
              <a:t> </a:t>
            </a:r>
            <a:r>
              <a:rPr lang="en-US" sz="2200" dirty="0" smtClean="0"/>
              <a:t>( </a:t>
            </a:r>
            <a:r>
              <a:rPr lang="en-US" sz="2200" dirty="0" err="1" smtClean="0"/>
              <a:t>Nutriferon</a:t>
            </a:r>
            <a:r>
              <a:rPr lang="en-US" sz="2200" dirty="0" smtClean="0"/>
              <a:t>, Shake, strip ) (168PV)</a:t>
            </a:r>
          </a:p>
          <a:p>
            <a:pPr marL="514350" indent="-514350">
              <a:buFont typeface="+mj-lt"/>
              <a:buAutoNum type="arabicPeriod"/>
            </a:pPr>
            <a:r>
              <a:rPr lang="en-US" sz="2200" b="1" dirty="0" smtClean="0"/>
              <a:t>Shaklee Life Shake Family Pack </a:t>
            </a:r>
            <a:r>
              <a:rPr lang="en-US" sz="2200" dirty="0" smtClean="0"/>
              <a:t>( 2 30- </a:t>
            </a:r>
            <a:r>
              <a:rPr lang="en-US" sz="2200" dirty="0" err="1" smtClean="0"/>
              <a:t>svg</a:t>
            </a:r>
            <a:r>
              <a:rPr lang="en-US" sz="2200" dirty="0" smtClean="0"/>
              <a:t> bags ) (111PV)</a:t>
            </a:r>
          </a:p>
          <a:p>
            <a:pPr marL="514350" indent="-514350">
              <a:buFont typeface="+mj-lt"/>
              <a:buAutoNum type="arabicPeriod"/>
            </a:pPr>
            <a:r>
              <a:rPr lang="en-US" sz="2200" b="1" dirty="0" smtClean="0"/>
              <a:t>Shaklee 180 Turnaround kit</a:t>
            </a:r>
            <a:r>
              <a:rPr lang="en-US" sz="2200" dirty="0" smtClean="0"/>
              <a:t> (172PV)</a:t>
            </a:r>
          </a:p>
          <a:p>
            <a:pPr marL="514350" indent="-514350">
              <a:buFont typeface="+mj-lt"/>
              <a:buAutoNum type="arabicPeriod"/>
            </a:pPr>
            <a:r>
              <a:rPr lang="en-US" sz="2200" b="1" dirty="0" smtClean="0"/>
              <a:t>Essentials Plan </a:t>
            </a:r>
            <a:r>
              <a:rPr lang="en-US" sz="2200" dirty="0" smtClean="0"/>
              <a:t>( Vita Lea 60,  (55PV)</a:t>
            </a:r>
          </a:p>
          <a:p>
            <a:pPr marL="514350" indent="-514350">
              <a:buFont typeface="+mj-lt"/>
              <a:buAutoNum type="arabicPeriod"/>
            </a:pPr>
            <a:r>
              <a:rPr lang="en-US" sz="2200" b="1" dirty="0" smtClean="0"/>
              <a:t>Get Clean Kit </a:t>
            </a:r>
            <a:r>
              <a:rPr lang="en-US" sz="2200" dirty="0" smtClean="0"/>
              <a:t>(50PV)</a:t>
            </a:r>
          </a:p>
          <a:p>
            <a:pPr marL="514350" indent="-514350">
              <a:buFont typeface="+mj-lt"/>
              <a:buAutoNum type="arabicPeriod"/>
            </a:pPr>
            <a:r>
              <a:rPr lang="en-US" sz="2200" b="1" dirty="0" smtClean="0"/>
              <a:t>Nutrition Therapy Skincare Kit </a:t>
            </a:r>
            <a:r>
              <a:rPr lang="en-US" sz="2200" dirty="0" smtClean="0"/>
              <a:t>(141PV)</a:t>
            </a:r>
          </a:p>
          <a:p>
            <a:pPr marL="514350" indent="-514350">
              <a:buFont typeface="+mj-lt"/>
              <a:buAutoNum type="arabicPeriod"/>
            </a:pPr>
            <a:r>
              <a:rPr lang="en-US" sz="2200" b="1" dirty="0" smtClean="0"/>
              <a:t>Any 100 PV order</a:t>
            </a:r>
          </a:p>
          <a:p>
            <a:pPr marL="514350" indent="-514350">
              <a:buFont typeface="+mj-lt"/>
              <a:buAutoNum type="arabicPeriod"/>
            </a:pPr>
            <a:r>
              <a:rPr lang="en-US" sz="2200" b="1" dirty="0" smtClean="0"/>
              <a:t>All Gold Business </a:t>
            </a:r>
            <a:r>
              <a:rPr lang="en-US" sz="2200" b="1" dirty="0" err="1" smtClean="0"/>
              <a:t>Paks</a:t>
            </a:r>
            <a:r>
              <a:rPr lang="en-US" sz="2200" b="1" dirty="0" smtClean="0"/>
              <a:t>						</a:t>
            </a:r>
            <a:r>
              <a:rPr lang="en-US" sz="2200" dirty="0" err="1" smtClean="0"/>
              <a:t>becky</a:t>
            </a:r>
            <a:endParaRPr lang="en-US" sz="2200" dirty="0" smtClean="0"/>
          </a:p>
          <a:p>
            <a:pPr marL="514350" indent="-514350">
              <a:buFont typeface="+mj-lt"/>
              <a:buAutoNum type="arabicPeriod"/>
            </a:pPr>
            <a:endParaRPr lang="en-US" sz="2200" dirty="0" smtClean="0"/>
          </a:p>
          <a:p>
            <a:pPr marL="514350" indent="-514350">
              <a:buFont typeface="+mj-lt"/>
              <a:buAutoNum type="arabicPeriod"/>
            </a:pPr>
            <a:endParaRPr lang="en-US" sz="2200" dirty="0"/>
          </a:p>
        </p:txBody>
      </p:sp>
    </p:spTree>
    <p:extLst>
      <p:ext uri="{BB962C8B-B14F-4D97-AF65-F5344CB8AC3E}">
        <p14:creationId xmlns:p14="http://schemas.microsoft.com/office/powerpoint/2010/main" val="364276124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8"/>
            <a:ext cx="7886700" cy="597062"/>
          </a:xfrm>
          <a:ln>
            <a:solidFill>
              <a:schemeClr val="accent5">
                <a:lumMod val="75000"/>
              </a:schemeClr>
            </a:solidFill>
          </a:ln>
        </p:spPr>
        <p:txBody>
          <a:bodyPr>
            <a:normAutofit fontScale="90000"/>
          </a:bodyPr>
          <a:lstStyle/>
          <a:p>
            <a:r>
              <a:rPr lang="en-US" sz="3600" b="1" dirty="0" smtClean="0"/>
              <a:t>6 Free Shipping Deals    .. Good until Nov 20</a:t>
            </a:r>
            <a:endParaRPr lang="en-US" sz="3600" b="1" dirty="0"/>
          </a:p>
        </p:txBody>
      </p:sp>
      <p:sp>
        <p:nvSpPr>
          <p:cNvPr id="3" name="Content Placeholder 2"/>
          <p:cNvSpPr>
            <a:spLocks noGrp="1"/>
          </p:cNvSpPr>
          <p:nvPr>
            <p:ph idx="1"/>
          </p:nvPr>
        </p:nvSpPr>
        <p:spPr>
          <a:xfrm>
            <a:off x="413571" y="1124506"/>
            <a:ext cx="8497012" cy="4806616"/>
          </a:xfrm>
        </p:spPr>
        <p:txBody>
          <a:bodyPr>
            <a:normAutofit/>
          </a:bodyPr>
          <a:lstStyle/>
          <a:p>
            <a:pPr marL="0" indent="0">
              <a:buNone/>
            </a:pPr>
            <a:r>
              <a:rPr lang="en-US" sz="2400" b="1" dirty="0" smtClean="0"/>
              <a:t>Life Plan  </a:t>
            </a:r>
            <a:r>
              <a:rPr lang="en-US" sz="2400" dirty="0" smtClean="0"/>
              <a:t>( Shaklee Life Strip and 2 canisters Shake )   $244.25 soy  $266.75 non-soy</a:t>
            </a:r>
          </a:p>
          <a:p>
            <a:pPr marL="0" indent="0">
              <a:buNone/>
            </a:pPr>
            <a:r>
              <a:rPr lang="en-US" sz="2400" b="1" dirty="0" smtClean="0"/>
              <a:t>Vitalizing Plan  </a:t>
            </a:r>
            <a:r>
              <a:rPr lang="en-US" sz="2400" dirty="0" smtClean="0"/>
              <a:t>( </a:t>
            </a:r>
            <a:r>
              <a:rPr lang="en-US" sz="2400" dirty="0" err="1" smtClean="0"/>
              <a:t>Vitalizer</a:t>
            </a:r>
            <a:r>
              <a:rPr lang="en-US" sz="2400" dirty="0" smtClean="0"/>
              <a:t> and 2 canisters of Shake)	 $ 159.95 soy   $183.65  non-soy</a:t>
            </a:r>
          </a:p>
          <a:p>
            <a:pPr marL="0" indent="0">
              <a:buNone/>
            </a:pPr>
            <a:r>
              <a:rPr lang="en-US" sz="2400" b="1" dirty="0" smtClean="0"/>
              <a:t>Essentials Plan </a:t>
            </a:r>
            <a:r>
              <a:rPr lang="en-US" sz="2400" dirty="0" smtClean="0"/>
              <a:t>(  Vita Lea 60 tabs, Omega 90 cap, Life Shake canister ) $69.45 to $76.45							</a:t>
            </a:r>
            <a:r>
              <a:rPr lang="en-US" sz="2400" dirty="0" err="1" smtClean="0"/>
              <a:t>becky</a:t>
            </a:r>
            <a:endParaRPr lang="en-US" sz="2400" dirty="0" smtClean="0"/>
          </a:p>
          <a:p>
            <a:pPr marL="0" indent="0">
              <a:buNone/>
            </a:pPr>
            <a:endParaRPr lang="en-US" sz="2400" dirty="0" smtClean="0"/>
          </a:p>
          <a:p>
            <a:pPr marL="0" indent="0">
              <a:buNone/>
            </a:pPr>
            <a:r>
              <a:rPr lang="en-US" sz="2400" b="1" dirty="0" smtClean="0"/>
              <a:t>Rx for Healthier Life   </a:t>
            </a:r>
            <a:r>
              <a:rPr lang="en-US" sz="2400" dirty="0" smtClean="0"/>
              <a:t>-- all versions 	(from $244.05  to $261.61 )</a:t>
            </a:r>
          </a:p>
          <a:p>
            <a:pPr marL="0" indent="0">
              <a:buNone/>
            </a:pPr>
            <a:r>
              <a:rPr lang="en-US" sz="2400" b="1" dirty="0" smtClean="0"/>
              <a:t>Shaklee Life Shake Family Pack   </a:t>
            </a:r>
            <a:r>
              <a:rPr lang="en-US" sz="2400" dirty="0" smtClean="0"/>
              <a:t>( 2 bags of Life Shake )     $159.95 soy  or $204.95 non-soy</a:t>
            </a:r>
            <a:r>
              <a:rPr lang="en-US" sz="2000" dirty="0" smtClean="0"/>
              <a:t>( save additional  $11 by ordering on </a:t>
            </a:r>
            <a:r>
              <a:rPr lang="en-US" sz="2000" dirty="0" err="1" smtClean="0"/>
              <a:t>autoship</a:t>
            </a:r>
            <a:r>
              <a:rPr lang="en-US" sz="2000" dirty="0" smtClean="0"/>
              <a:t> ) </a:t>
            </a:r>
          </a:p>
          <a:p>
            <a:pPr marL="0" indent="0">
              <a:buNone/>
            </a:pPr>
            <a:r>
              <a:rPr lang="en-US" sz="2400" b="1" dirty="0" smtClean="0"/>
              <a:t>Shaklee 180 </a:t>
            </a:r>
            <a:r>
              <a:rPr lang="en-US" sz="2400" b="1" dirty="0" err="1" smtClean="0"/>
              <a:t>TurnAround</a:t>
            </a:r>
            <a:r>
              <a:rPr lang="en-US" sz="2400" b="1" dirty="0" smtClean="0"/>
              <a:t> Kit   </a:t>
            </a:r>
            <a:r>
              <a:rPr lang="en-US" sz="2400" dirty="0" smtClean="0"/>
              <a:t>$ 269.95 soy  or  $305.50 non-soy</a:t>
            </a:r>
            <a:endParaRPr lang="en-US" sz="2400" dirty="0"/>
          </a:p>
        </p:txBody>
      </p:sp>
      <p:sp>
        <p:nvSpPr>
          <p:cNvPr id="4" name="TextBox 3"/>
          <p:cNvSpPr txBox="1"/>
          <p:nvPr/>
        </p:nvSpPr>
        <p:spPr>
          <a:xfrm>
            <a:off x="774426" y="5753889"/>
            <a:ext cx="7740924" cy="830997"/>
          </a:xfrm>
          <a:prstGeom prst="rect">
            <a:avLst/>
          </a:prstGeom>
          <a:noFill/>
          <a:ln>
            <a:solidFill>
              <a:schemeClr val="accent5">
                <a:lumMod val="75000"/>
              </a:schemeClr>
            </a:solidFill>
          </a:ln>
        </p:spPr>
        <p:txBody>
          <a:bodyPr wrap="square" rtlCol="0">
            <a:spAutoFit/>
          </a:bodyPr>
          <a:lstStyle/>
          <a:p>
            <a:r>
              <a:rPr lang="en-US" sz="2400" dirty="0" smtClean="0"/>
              <a:t>Tip – To save our members even more – add cleaning  and laundry products to the Free shipping order </a:t>
            </a:r>
            <a:endParaRPr lang="en-US" sz="2400" dirty="0"/>
          </a:p>
        </p:txBody>
      </p:sp>
    </p:spTree>
    <p:extLst>
      <p:ext uri="{BB962C8B-B14F-4D97-AF65-F5344CB8AC3E}">
        <p14:creationId xmlns:p14="http://schemas.microsoft.com/office/powerpoint/2010/main" val="238802698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1559" y="1902940"/>
            <a:ext cx="1554025" cy="1463546"/>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41560" y="1738001"/>
            <a:ext cx="1378698" cy="1721420"/>
          </a:xfrm>
          <a:prstGeom prst="rect">
            <a:avLst/>
          </a:prstGeom>
        </p:spPr>
      </p:pic>
      <p:pic>
        <p:nvPicPr>
          <p:cNvPr id="11" name="Picture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87661" y="4512118"/>
            <a:ext cx="3972791" cy="2345883"/>
          </a:xfrm>
          <a:prstGeom prst="rect">
            <a:avLst/>
          </a:prstGeom>
        </p:spPr>
      </p:pic>
      <p:pic>
        <p:nvPicPr>
          <p:cNvPr id="10" name="Picture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51689" y="4796214"/>
            <a:ext cx="2368636" cy="2061787"/>
          </a:xfrm>
          <a:prstGeom prst="rect">
            <a:avLst/>
          </a:prstGeom>
        </p:spPr>
      </p:pic>
      <p:pic>
        <p:nvPicPr>
          <p:cNvPr id="9" name="Picture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916777" y="3058213"/>
            <a:ext cx="1389650" cy="1896847"/>
          </a:xfrm>
          <a:prstGeom prst="rect">
            <a:avLst/>
          </a:prstGeom>
        </p:spPr>
      </p:pic>
      <p:pic>
        <p:nvPicPr>
          <p:cNvPr id="8" name="Picture 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65000" y="3258751"/>
            <a:ext cx="1453766" cy="1662712"/>
          </a:xfrm>
          <a:prstGeom prst="rect">
            <a:avLst/>
          </a:prstGeom>
        </p:spPr>
      </p:pic>
      <p:pic>
        <p:nvPicPr>
          <p:cNvPr id="6" name="Picture 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195778" y="1353636"/>
            <a:ext cx="1892402" cy="1949845"/>
          </a:xfrm>
          <a:prstGeom prst="rect">
            <a:avLst/>
          </a:prstGeom>
        </p:spPr>
      </p:pic>
      <p:sp>
        <p:nvSpPr>
          <p:cNvPr id="2" name="Title 1"/>
          <p:cNvSpPr>
            <a:spLocks noGrp="1"/>
          </p:cNvSpPr>
          <p:nvPr>
            <p:ph type="title"/>
          </p:nvPr>
        </p:nvSpPr>
        <p:spPr>
          <a:xfrm>
            <a:off x="601559" y="344355"/>
            <a:ext cx="7920517" cy="787971"/>
          </a:xfrm>
          <a:ln>
            <a:solidFill>
              <a:schemeClr val="accent1">
                <a:lumMod val="75000"/>
              </a:schemeClr>
            </a:solidFill>
          </a:ln>
        </p:spPr>
        <p:txBody>
          <a:bodyPr>
            <a:normAutofit fontScale="90000"/>
          </a:bodyPr>
          <a:lstStyle/>
          <a:p>
            <a:pPr algn="ctr"/>
            <a:r>
              <a:rPr lang="en-US" sz="3600" b="1" dirty="0" smtClean="0"/>
              <a:t>Free Shipping </a:t>
            </a:r>
            <a:r>
              <a:rPr lang="en-US" sz="3600" b="1" i="1" u="sng" dirty="0" smtClean="0"/>
              <a:t>AND</a:t>
            </a:r>
            <a:r>
              <a:rPr lang="en-US" sz="3600" b="1" dirty="0" smtClean="0"/>
              <a:t> Free Membership Options</a:t>
            </a:r>
            <a:endParaRPr lang="en-US" sz="3600" b="1" dirty="0"/>
          </a:p>
        </p:txBody>
      </p:sp>
      <p:sp>
        <p:nvSpPr>
          <p:cNvPr id="3" name="Content Placeholder 2"/>
          <p:cNvSpPr>
            <a:spLocks noGrp="1"/>
          </p:cNvSpPr>
          <p:nvPr>
            <p:ph idx="1"/>
          </p:nvPr>
        </p:nvSpPr>
        <p:spPr>
          <a:xfrm>
            <a:off x="363442" y="1437194"/>
            <a:ext cx="8497010" cy="5420806"/>
          </a:xfrm>
        </p:spPr>
        <p:txBody>
          <a:bodyPr>
            <a:normAutofit/>
          </a:bodyPr>
          <a:lstStyle/>
          <a:p>
            <a:pPr marL="0" indent="0">
              <a:buNone/>
            </a:pPr>
            <a:r>
              <a:rPr lang="en-US" sz="2400" b="1" dirty="0" smtClean="0"/>
              <a:t>Life Plan</a:t>
            </a:r>
            <a:r>
              <a:rPr lang="en-US" sz="2400" dirty="0" smtClean="0"/>
              <a:t>(166PV)</a:t>
            </a:r>
            <a:r>
              <a:rPr lang="en-US" sz="2400" dirty="0"/>
              <a:t> </a:t>
            </a:r>
            <a:r>
              <a:rPr lang="en-US" sz="2400" b="1" dirty="0" smtClean="0"/>
              <a:t>Vitalizing Plan</a:t>
            </a:r>
            <a:r>
              <a:rPr lang="en-US" sz="2400" dirty="0" smtClean="0"/>
              <a:t>(111PV)  </a:t>
            </a:r>
            <a:r>
              <a:rPr lang="en-US" sz="2400" b="1" dirty="0" smtClean="0"/>
              <a:t>Essentials Plan </a:t>
            </a:r>
            <a:r>
              <a:rPr lang="en-US" sz="2400" dirty="0" smtClean="0"/>
              <a:t>(55PV)	</a:t>
            </a:r>
            <a:r>
              <a:rPr lang="en-US" sz="2400" b="1" dirty="0" smtClean="0"/>
              <a:t>											</a:t>
            </a:r>
            <a:endParaRPr lang="en-US" sz="2400" dirty="0"/>
          </a:p>
          <a:p>
            <a:pPr marL="0" indent="0">
              <a:buNone/>
            </a:pPr>
            <a:endParaRPr lang="en-US" sz="1800" dirty="0"/>
          </a:p>
          <a:p>
            <a:pPr marL="0" indent="0">
              <a:buNone/>
            </a:pPr>
            <a:endParaRPr lang="en-US" sz="1800" dirty="0" smtClean="0"/>
          </a:p>
          <a:p>
            <a:pPr marL="0" indent="0">
              <a:buNone/>
            </a:pPr>
            <a:endParaRPr lang="en-US" sz="1800" b="1" dirty="0" smtClean="0"/>
          </a:p>
          <a:p>
            <a:pPr marL="0" indent="0">
              <a:buNone/>
            </a:pPr>
            <a:r>
              <a:rPr lang="en-US" sz="2000" b="1" dirty="0"/>
              <a:t>Rx for a Healthier Life </a:t>
            </a:r>
            <a:r>
              <a:rPr lang="en-US" sz="2400" b="1" dirty="0" smtClean="0"/>
              <a:t>	   				           </a:t>
            </a:r>
            <a:r>
              <a:rPr lang="en-US" sz="2000" b="1" dirty="0" smtClean="0"/>
              <a:t>Rx </a:t>
            </a:r>
            <a:r>
              <a:rPr lang="en-US" sz="2000" b="1" dirty="0"/>
              <a:t>for a Healthier Life with </a:t>
            </a:r>
            <a:r>
              <a:rPr lang="en-US" sz="2000" b="1" dirty="0" smtClean="0"/>
              <a:t>		with </a:t>
            </a:r>
            <a:r>
              <a:rPr lang="en-US" sz="2000" b="1" dirty="0"/>
              <a:t>Life Strip </a:t>
            </a:r>
            <a:r>
              <a:rPr lang="en-US" sz="2000" dirty="0"/>
              <a:t>(172PV) </a:t>
            </a:r>
            <a:r>
              <a:rPr lang="en-US" sz="2000" b="1" dirty="0" smtClean="0"/>
              <a:t>	    						</a:t>
            </a:r>
            <a:r>
              <a:rPr lang="en-US" sz="2000" b="1" dirty="0" err="1" smtClean="0"/>
              <a:t>Vitalizer</a:t>
            </a:r>
            <a:r>
              <a:rPr lang="en-US" sz="2000" dirty="0" smtClean="0"/>
              <a:t> (168PV</a:t>
            </a:r>
            <a:r>
              <a:rPr lang="en-US" sz="2000" dirty="0"/>
              <a:t>)</a:t>
            </a:r>
          </a:p>
          <a:p>
            <a:pPr marL="0" indent="0">
              <a:buNone/>
            </a:pPr>
            <a:r>
              <a:rPr lang="en-US" sz="2000" dirty="0" smtClean="0"/>
              <a:t>                                                    </a:t>
            </a:r>
          </a:p>
          <a:p>
            <a:pPr marL="514350" indent="-514350">
              <a:buFont typeface="+mj-lt"/>
              <a:buAutoNum type="arabicPeriod"/>
            </a:pPr>
            <a:endParaRPr lang="en-US" sz="1800" b="1" dirty="0" smtClean="0"/>
          </a:p>
          <a:p>
            <a:pPr marL="0" indent="0">
              <a:buNone/>
            </a:pPr>
            <a:endParaRPr lang="en-US" sz="1800" b="1" dirty="0" smtClean="0"/>
          </a:p>
          <a:p>
            <a:pPr marL="0" indent="0">
              <a:buNone/>
            </a:pPr>
            <a:r>
              <a:rPr lang="en-US" sz="2400" b="1" dirty="0" smtClean="0"/>
              <a:t>Turnaround Kit </a:t>
            </a:r>
            <a:r>
              <a:rPr lang="en-US" sz="2400" dirty="0" smtClean="0"/>
              <a:t> (172 PV)						</a:t>
            </a:r>
            <a:r>
              <a:rPr lang="en-US" sz="2400" b="1" dirty="0" smtClean="0"/>
              <a:t>Any Gold Kit</a:t>
            </a:r>
          </a:p>
        </p:txBody>
      </p:sp>
      <p:pic>
        <p:nvPicPr>
          <p:cNvPr id="4" name="Picture 3"/>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409329" y="1847055"/>
            <a:ext cx="1443159" cy="1443159"/>
          </a:xfrm>
          <a:prstGeom prst="rect">
            <a:avLst/>
          </a:prstGeom>
        </p:spPr>
      </p:pic>
      <p:pic>
        <p:nvPicPr>
          <p:cNvPr id="12" name="Picture 11"/>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499425" y="3258751"/>
            <a:ext cx="1765663" cy="1765663"/>
          </a:xfrm>
          <a:prstGeom prst="rect">
            <a:avLst/>
          </a:prstGeom>
        </p:spPr>
      </p:pic>
      <p:sp>
        <p:nvSpPr>
          <p:cNvPr id="13" name="Rectangle 12"/>
          <p:cNvSpPr/>
          <p:nvPr/>
        </p:nvSpPr>
        <p:spPr>
          <a:xfrm>
            <a:off x="2616277" y="4447853"/>
            <a:ext cx="3594403" cy="461665"/>
          </a:xfrm>
          <a:prstGeom prst="rect">
            <a:avLst/>
          </a:prstGeom>
        </p:spPr>
        <p:txBody>
          <a:bodyPr wrap="none">
            <a:spAutoFit/>
          </a:bodyPr>
          <a:lstStyle/>
          <a:p>
            <a:r>
              <a:rPr lang="en-US" sz="2400" b="1" dirty="0"/>
              <a:t>Family Shake Pack (111PV</a:t>
            </a:r>
            <a:r>
              <a:rPr lang="en-US" sz="2400" dirty="0"/>
              <a:t>)</a:t>
            </a:r>
          </a:p>
        </p:txBody>
      </p:sp>
    </p:spTree>
    <p:extLst>
      <p:ext uri="{BB962C8B-B14F-4D97-AF65-F5344CB8AC3E}">
        <p14:creationId xmlns:p14="http://schemas.microsoft.com/office/powerpoint/2010/main" val="155084373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0885" y="365125"/>
            <a:ext cx="8619699" cy="1423010"/>
          </a:xfrm>
          <a:ln>
            <a:solidFill>
              <a:srgbClr val="FF0000"/>
            </a:solidFill>
          </a:ln>
        </p:spPr>
        <p:txBody>
          <a:bodyPr>
            <a:normAutofit fontScale="90000"/>
          </a:bodyPr>
          <a:lstStyle/>
          <a:p>
            <a:r>
              <a:rPr lang="en-US" sz="3600" b="1" dirty="0" smtClean="0"/>
              <a:t>$10 Deals—</a:t>
            </a:r>
            <a:r>
              <a:rPr lang="en-US" sz="3200" b="1" dirty="0" smtClean="0"/>
              <a:t/>
            </a:r>
            <a:br>
              <a:rPr lang="en-US" sz="3200" b="1" dirty="0" smtClean="0"/>
            </a:br>
            <a:r>
              <a:rPr lang="en-US" sz="3200" b="1" dirty="0" smtClean="0"/>
              <a:t>With the Purchase of  these 3 Collections ( all can be customized with flavor of shake and </a:t>
            </a:r>
            <a:r>
              <a:rPr lang="en-US" sz="3200" b="1" dirty="0" err="1" smtClean="0"/>
              <a:t>Vitalizer</a:t>
            </a:r>
            <a:r>
              <a:rPr lang="en-US" sz="3200" b="1" dirty="0" smtClean="0"/>
              <a:t> options)</a:t>
            </a:r>
            <a:endParaRPr lang="en-US" sz="3200" b="1" dirty="0"/>
          </a:p>
        </p:txBody>
      </p:sp>
      <p:sp>
        <p:nvSpPr>
          <p:cNvPr id="3" name="Content Placeholder 2"/>
          <p:cNvSpPr>
            <a:spLocks noGrp="1"/>
          </p:cNvSpPr>
          <p:nvPr>
            <p:ph idx="1"/>
          </p:nvPr>
        </p:nvSpPr>
        <p:spPr>
          <a:xfrm>
            <a:off x="628650" y="2018062"/>
            <a:ext cx="7886700" cy="4641743"/>
          </a:xfrm>
        </p:spPr>
        <p:txBody>
          <a:bodyPr>
            <a:normAutofit fontScale="85000" lnSpcReduction="10000"/>
          </a:bodyPr>
          <a:lstStyle/>
          <a:p>
            <a:pPr marL="0" indent="0">
              <a:buNone/>
            </a:pPr>
            <a:r>
              <a:rPr lang="en-US" sz="2400" dirty="0" smtClean="0"/>
              <a:t> </a:t>
            </a:r>
            <a:r>
              <a:rPr lang="en-US" sz="2400" b="1" dirty="0" smtClean="0"/>
              <a:t>Deal # 1 </a:t>
            </a:r>
            <a:r>
              <a:rPr lang="en-US" sz="2400" dirty="0" smtClean="0"/>
              <a:t>When you purchase …</a:t>
            </a:r>
          </a:p>
          <a:p>
            <a:r>
              <a:rPr lang="en-US" sz="2600" b="1" dirty="0" smtClean="0"/>
              <a:t>Rx for Healthier Life with Life Strip    #89383     </a:t>
            </a:r>
            <a:r>
              <a:rPr lang="en-US" sz="2400" dirty="0" smtClean="0"/>
              <a:t>  </a:t>
            </a:r>
          </a:p>
          <a:p>
            <a:pPr marL="0" indent="0">
              <a:buNone/>
            </a:pPr>
            <a:r>
              <a:rPr lang="en-US" sz="2400" dirty="0" smtClean="0"/>
              <a:t>( </a:t>
            </a:r>
            <a:r>
              <a:rPr lang="en-US" sz="2400" dirty="0" err="1" smtClean="0"/>
              <a:t>Nutriferon</a:t>
            </a:r>
            <a:r>
              <a:rPr lang="en-US" sz="2400" dirty="0" smtClean="0"/>
              <a:t>, Life Strip and Life Shake  89401 )</a:t>
            </a:r>
          </a:p>
          <a:p>
            <a:r>
              <a:rPr lang="en-US" sz="2400" b="1" dirty="0" smtClean="0"/>
              <a:t>Rx for Healthier Life with </a:t>
            </a:r>
            <a:r>
              <a:rPr lang="en-US" sz="2400" b="1" dirty="0" err="1" smtClean="0"/>
              <a:t>Vitalizer</a:t>
            </a:r>
            <a:r>
              <a:rPr lang="en-US" sz="2400" b="1" dirty="0" smtClean="0"/>
              <a:t>   </a:t>
            </a:r>
            <a:r>
              <a:rPr lang="en-US" sz="2400" dirty="0" smtClean="0"/>
              <a:t>		</a:t>
            </a:r>
          </a:p>
          <a:p>
            <a:pPr marL="0" indent="0">
              <a:buNone/>
            </a:pPr>
            <a:r>
              <a:rPr lang="en-US" sz="2400" dirty="0" smtClean="0"/>
              <a:t>( </a:t>
            </a:r>
            <a:r>
              <a:rPr lang="en-US" sz="2400" dirty="0" err="1"/>
              <a:t>Nutriferon</a:t>
            </a:r>
            <a:r>
              <a:rPr lang="en-US" sz="2400" dirty="0"/>
              <a:t>, Life Shake, </a:t>
            </a:r>
            <a:r>
              <a:rPr lang="en-US" sz="2400" dirty="0" err="1"/>
              <a:t>Vivix</a:t>
            </a:r>
            <a:r>
              <a:rPr lang="en-US" sz="2400" dirty="0"/>
              <a:t> Liquid and </a:t>
            </a:r>
            <a:r>
              <a:rPr lang="en-US" sz="2400" dirty="0" err="1"/>
              <a:t>Vitalizer</a:t>
            </a:r>
            <a:r>
              <a:rPr lang="en-US" sz="2400" dirty="0"/>
              <a:t>  # 89070 </a:t>
            </a:r>
            <a:r>
              <a:rPr lang="en-US" sz="2400" dirty="0" smtClean="0"/>
              <a:t>)</a:t>
            </a:r>
          </a:p>
          <a:p>
            <a:r>
              <a:rPr lang="en-US" sz="2400" b="1" dirty="0"/>
              <a:t>K</a:t>
            </a:r>
            <a:r>
              <a:rPr lang="en-US" sz="2400" b="1" dirty="0" smtClean="0"/>
              <a:t>osher  #89080( shake, </a:t>
            </a:r>
            <a:r>
              <a:rPr lang="en-US" sz="2400" b="1" dirty="0" err="1" smtClean="0"/>
              <a:t>Vivix</a:t>
            </a:r>
            <a:r>
              <a:rPr lang="en-US" sz="2400" b="1" dirty="0" smtClean="0"/>
              <a:t>, V Lea, </a:t>
            </a:r>
            <a:r>
              <a:rPr lang="en-US" sz="2400" b="1" dirty="0" err="1" smtClean="0"/>
              <a:t>Nutriferon</a:t>
            </a:r>
            <a:r>
              <a:rPr lang="en-US" sz="2400" b="1" dirty="0" smtClean="0"/>
              <a:t>, </a:t>
            </a:r>
            <a:r>
              <a:rPr lang="en-US" sz="2400" b="1" dirty="0" err="1" smtClean="0"/>
              <a:t>Osteo</a:t>
            </a:r>
            <a:r>
              <a:rPr lang="en-US" sz="2400" b="1" dirty="0" smtClean="0"/>
              <a:t> Matric and B Complex )</a:t>
            </a:r>
          </a:p>
          <a:p>
            <a:pPr marL="0" indent="0">
              <a:buNone/>
            </a:pPr>
            <a:r>
              <a:rPr lang="en-US" sz="2400" dirty="0" smtClean="0">
                <a:solidFill>
                  <a:srgbClr val="FF0000"/>
                </a:solidFill>
              </a:rPr>
              <a:t>You receive a coupon which can be used to purchase  any product priced at $100 or less  .. For Just $10 DOLLARS !!!</a:t>
            </a:r>
          </a:p>
          <a:p>
            <a:pPr marL="0" indent="0">
              <a:buNone/>
            </a:pPr>
            <a:r>
              <a:rPr lang="en-US" sz="2400" b="1" dirty="0" smtClean="0"/>
              <a:t>Deal #2</a:t>
            </a:r>
          </a:p>
          <a:p>
            <a:r>
              <a:rPr lang="en-US" sz="2400" b="1" dirty="0" smtClean="0"/>
              <a:t>Shaklee Life Strip	     21293     or 21294 ( iron)</a:t>
            </a:r>
            <a:endParaRPr lang="en-US" sz="2400" b="1" dirty="0"/>
          </a:p>
          <a:p>
            <a:r>
              <a:rPr lang="en-US" sz="2400" dirty="0" smtClean="0"/>
              <a:t>When you purchase </a:t>
            </a:r>
            <a:r>
              <a:rPr lang="en-US" sz="2400" b="1" dirty="0" err="1" smtClean="0"/>
              <a:t>Vivix</a:t>
            </a:r>
            <a:r>
              <a:rPr lang="en-US" sz="2400" b="1" dirty="0" smtClean="0"/>
              <a:t> and </a:t>
            </a:r>
            <a:r>
              <a:rPr lang="en-US" sz="2400" b="1" dirty="0" err="1" smtClean="0"/>
              <a:t>Vitalizer</a:t>
            </a:r>
            <a:r>
              <a:rPr lang="en-US" sz="2400" b="1" dirty="0" smtClean="0"/>
              <a:t>   use special item code # 89090</a:t>
            </a:r>
          </a:p>
          <a:p>
            <a:pPr marL="0" indent="0">
              <a:buNone/>
            </a:pPr>
            <a:r>
              <a:rPr lang="en-US" sz="2400" dirty="0" smtClean="0">
                <a:solidFill>
                  <a:srgbClr val="FF0000"/>
                </a:solidFill>
              </a:rPr>
              <a:t>You receive a coupon for any flavor </a:t>
            </a:r>
            <a:r>
              <a:rPr lang="en-US" sz="2400" dirty="0">
                <a:solidFill>
                  <a:srgbClr val="FF0000"/>
                </a:solidFill>
              </a:rPr>
              <a:t>S</a:t>
            </a:r>
            <a:r>
              <a:rPr lang="en-US" sz="2400" dirty="0" smtClean="0">
                <a:solidFill>
                  <a:srgbClr val="FF0000"/>
                </a:solidFill>
              </a:rPr>
              <a:t>haklee Life Shake for only $10 DOLLARS !!!								</a:t>
            </a:r>
            <a:r>
              <a:rPr lang="en-US" sz="2400" dirty="0" err="1" smtClean="0">
                <a:solidFill>
                  <a:srgbClr val="FF0000"/>
                </a:solidFill>
              </a:rPr>
              <a:t>becky</a:t>
            </a:r>
            <a:endParaRPr lang="en-US" sz="2400" dirty="0">
              <a:solidFill>
                <a:srgbClr val="FF0000"/>
              </a:solidFill>
            </a:endParaRPr>
          </a:p>
        </p:txBody>
      </p:sp>
    </p:spTree>
    <p:extLst>
      <p:ext uri="{BB962C8B-B14F-4D97-AF65-F5344CB8AC3E}">
        <p14:creationId xmlns:p14="http://schemas.microsoft.com/office/powerpoint/2010/main" val="169489719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456269"/>
            <a:ext cx="6047769" cy="938375"/>
          </a:xfrm>
        </p:spPr>
        <p:txBody>
          <a:bodyPr>
            <a:normAutofit/>
          </a:bodyPr>
          <a:lstStyle/>
          <a:p>
            <a:r>
              <a:rPr lang="en-US" sz="3600" b="1" dirty="0" smtClean="0"/>
              <a:t>Back to School Packages</a:t>
            </a:r>
            <a:endParaRPr lang="en-US" sz="3600" b="1" dirty="0"/>
          </a:p>
        </p:txBody>
      </p:sp>
      <p:sp>
        <p:nvSpPr>
          <p:cNvPr id="3" name="Content Placeholder 2"/>
          <p:cNvSpPr>
            <a:spLocks noGrp="1"/>
          </p:cNvSpPr>
          <p:nvPr>
            <p:ph idx="1"/>
          </p:nvPr>
        </p:nvSpPr>
        <p:spPr>
          <a:xfrm>
            <a:off x="628650" y="1962865"/>
            <a:ext cx="7886700" cy="4214099"/>
          </a:xfrm>
        </p:spPr>
        <p:txBody>
          <a:bodyPr>
            <a:noAutofit/>
          </a:bodyPr>
          <a:lstStyle/>
          <a:p>
            <a:pPr marL="0" indent="0">
              <a:buNone/>
            </a:pPr>
            <a:r>
              <a:rPr lang="en-US" sz="2400" dirty="0" smtClean="0"/>
              <a:t>There are typically two things that parents are concerned about when it comes to their children starting school:</a:t>
            </a:r>
          </a:p>
          <a:p>
            <a:pPr marL="457200" indent="-457200">
              <a:buAutoNum type="arabicPeriod"/>
            </a:pPr>
            <a:r>
              <a:rPr lang="en-US" sz="2400" dirty="0" smtClean="0"/>
              <a:t>Their ability to stay healthy and not miss school days.</a:t>
            </a:r>
          </a:p>
          <a:p>
            <a:pPr marL="457200" indent="-457200">
              <a:buAutoNum type="arabicPeriod"/>
            </a:pPr>
            <a:r>
              <a:rPr lang="en-US" sz="2400" dirty="0" smtClean="0"/>
              <a:t>Their ability to stay focused, engaged and ready to learn during the school day.</a:t>
            </a:r>
          </a:p>
          <a:p>
            <a:pPr marL="0" indent="0">
              <a:buNone/>
            </a:pPr>
            <a:endParaRPr lang="en-US" dirty="0" smtClean="0"/>
          </a:p>
          <a:p>
            <a:pPr marL="0" indent="0">
              <a:buNone/>
            </a:pPr>
            <a:r>
              <a:rPr lang="en-US" sz="2400" dirty="0" smtClean="0"/>
              <a:t>Shaklee can help with both of these issues.             </a:t>
            </a:r>
            <a:r>
              <a:rPr lang="en-US" sz="2400" dirty="0" err="1" smtClean="0"/>
              <a:t>lisa</a:t>
            </a:r>
            <a:endParaRPr lang="en-US" sz="2400" dirty="0" smtClean="0"/>
          </a:p>
          <a:p>
            <a:pPr marL="514350" indent="-514350">
              <a:buFont typeface="+mj-lt"/>
              <a:buAutoNum type="arabicPeriod"/>
            </a:pPr>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000931" y="240053"/>
            <a:ext cx="1937707" cy="1722812"/>
          </a:xfrm>
          <a:prstGeom prst="rect">
            <a:avLst/>
          </a:prstGeom>
        </p:spPr>
      </p:pic>
    </p:spTree>
    <p:extLst>
      <p:ext uri="{BB962C8B-B14F-4D97-AF65-F5344CB8AC3E}">
        <p14:creationId xmlns:p14="http://schemas.microsoft.com/office/powerpoint/2010/main" val="221515980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7630" y="144327"/>
            <a:ext cx="7907084" cy="827483"/>
          </a:xfrm>
          <a:ln>
            <a:solidFill>
              <a:schemeClr val="tx2">
                <a:lumMod val="75000"/>
              </a:schemeClr>
            </a:solidFill>
          </a:ln>
        </p:spPr>
        <p:txBody>
          <a:bodyPr/>
          <a:lstStyle/>
          <a:p>
            <a:r>
              <a:rPr lang="en-US" dirty="0" smtClean="0"/>
              <a:t>1000 PV on Back- to- School Collections</a:t>
            </a:r>
            <a:endParaRPr lang="en-US" dirty="0"/>
          </a:p>
        </p:txBody>
      </p:sp>
      <p:sp>
        <p:nvSpPr>
          <p:cNvPr id="3" name="Text Placeholder 2"/>
          <p:cNvSpPr>
            <a:spLocks noGrp="1"/>
          </p:cNvSpPr>
          <p:nvPr>
            <p:ph type="body" idx="1"/>
          </p:nvPr>
        </p:nvSpPr>
        <p:spPr>
          <a:xfrm>
            <a:off x="722313" y="1193116"/>
            <a:ext cx="7772400" cy="2848077"/>
          </a:xfrm>
          <a:ln>
            <a:solidFill>
              <a:schemeClr val="accent5">
                <a:lumMod val="75000"/>
              </a:schemeClr>
            </a:solidFill>
          </a:ln>
        </p:spPr>
        <p:txBody>
          <a:bodyPr>
            <a:normAutofit/>
          </a:bodyPr>
          <a:lstStyle/>
          <a:p>
            <a:r>
              <a:rPr lang="en-US" sz="2400" dirty="0" smtClean="0"/>
              <a:t>4 events X  5 attending =  20 families</a:t>
            </a:r>
          </a:p>
          <a:p>
            <a:r>
              <a:rPr lang="en-US" sz="2400" dirty="0" smtClean="0"/>
              <a:t>( FB events, in-home, Health Chat conference calls,  </a:t>
            </a:r>
            <a:r>
              <a:rPr lang="en-US" sz="2400" dirty="0" err="1" smtClean="0"/>
              <a:t>etc</a:t>
            </a:r>
            <a:r>
              <a:rPr lang="en-US" sz="2400" dirty="0" smtClean="0"/>
              <a:t> )</a:t>
            </a:r>
          </a:p>
          <a:p>
            <a:r>
              <a:rPr lang="en-US" sz="2400" dirty="0" smtClean="0"/>
              <a:t>Or individual appointments,  3-way calls, archived webinars</a:t>
            </a:r>
          </a:p>
          <a:p>
            <a:endParaRPr lang="en-US" sz="2400" dirty="0" smtClean="0"/>
          </a:p>
          <a:p>
            <a:r>
              <a:rPr lang="en-US" sz="2400" dirty="0" smtClean="0"/>
              <a:t> </a:t>
            </a:r>
            <a:r>
              <a:rPr lang="en-US" sz="2400" dirty="0"/>
              <a:t>20 families X 50 PV collection =   1000 PV </a:t>
            </a:r>
          </a:p>
          <a:p>
            <a:endParaRPr lang="en-US" sz="2400" dirty="0" smtClean="0"/>
          </a:p>
          <a:p>
            <a:r>
              <a:rPr lang="en-US" sz="2400" dirty="0" smtClean="0"/>
              <a:t>10 families X 100 PV collection = 1000 PV</a:t>
            </a:r>
            <a:endParaRPr lang="en-US" sz="2400" dirty="0"/>
          </a:p>
        </p:txBody>
      </p:sp>
      <p:sp>
        <p:nvSpPr>
          <p:cNvPr id="5" name="TextBox 4"/>
          <p:cNvSpPr txBox="1"/>
          <p:nvPr/>
        </p:nvSpPr>
        <p:spPr>
          <a:xfrm>
            <a:off x="230885" y="4268511"/>
            <a:ext cx="8638939" cy="2369880"/>
          </a:xfrm>
          <a:prstGeom prst="rect">
            <a:avLst/>
          </a:prstGeom>
          <a:noFill/>
          <a:ln>
            <a:solidFill>
              <a:schemeClr val="tx2">
                <a:lumMod val="75000"/>
              </a:schemeClr>
            </a:solidFill>
          </a:ln>
        </p:spPr>
        <p:txBody>
          <a:bodyPr wrap="square" rtlCol="0">
            <a:spAutoFit/>
          </a:bodyPr>
          <a:lstStyle/>
          <a:p>
            <a:r>
              <a:rPr lang="en-US" sz="2800" dirty="0" smtClean="0"/>
              <a:t>The Deal –</a:t>
            </a:r>
          </a:p>
          <a:p>
            <a:r>
              <a:rPr lang="en-US" sz="2400" dirty="0" smtClean="0"/>
              <a:t>#1 -- 100 PV order gives free membership …  $20 saving</a:t>
            </a:r>
          </a:p>
          <a:p>
            <a:r>
              <a:rPr lang="en-US" sz="2400" dirty="0" smtClean="0"/>
              <a:t>#2 – Essentials Plan (Omega, Vita Lea &amp; Shake)					GIVES FREE SHIPPING AND FREE MEMBERSHIP … $40 savings</a:t>
            </a:r>
          </a:p>
          <a:p>
            <a:r>
              <a:rPr lang="en-US" sz="2400" dirty="0" smtClean="0"/>
              <a:t>( add more products  especially Get Clean for more savings )</a:t>
            </a:r>
          </a:p>
          <a:p>
            <a:endParaRPr lang="en-US" sz="2400" dirty="0"/>
          </a:p>
        </p:txBody>
      </p:sp>
    </p:spTree>
    <p:extLst>
      <p:ext uri="{BB962C8B-B14F-4D97-AF65-F5344CB8AC3E}">
        <p14:creationId xmlns:p14="http://schemas.microsoft.com/office/powerpoint/2010/main" val="9999413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rcRect l="-25745" r="-25745"/>
          <a:stretch>
            <a:fillRect/>
          </a:stretch>
        </p:blipFill>
        <p:spPr>
          <a:xfrm>
            <a:off x="914400" y="2105543"/>
            <a:ext cx="8229600" cy="4430724"/>
          </a:xfrm>
        </p:spPr>
      </p:pic>
      <p:sp>
        <p:nvSpPr>
          <p:cNvPr id="5" name="Rectangle 4"/>
          <p:cNvSpPr/>
          <p:nvPr/>
        </p:nvSpPr>
        <p:spPr>
          <a:xfrm>
            <a:off x="508000" y="628215"/>
            <a:ext cx="8246533" cy="1477328"/>
          </a:xfrm>
          <a:prstGeom prst="rect">
            <a:avLst/>
          </a:prstGeom>
        </p:spPr>
        <p:txBody>
          <a:bodyPr wrap="square">
            <a:spAutoFit/>
          </a:bodyPr>
          <a:lstStyle/>
          <a:p>
            <a:r>
              <a:rPr lang="en-US" dirty="0"/>
              <a:t>"Welcome Shaklee Members! We are so happy you are here! This is an awesome place for you to ask questions about your Shaklee products, find out more, and participate in some awesome monthly promotions! Here's one of our favorite webinars called the Top 10 Reasons for choosing Shaklee! Just click the link. We are so happy that you are apart of our Shaklee Family</a:t>
            </a:r>
            <a:r>
              <a:rPr lang="en-US" dirty="0" smtClean="0"/>
              <a:t>!”                       </a:t>
            </a:r>
            <a:r>
              <a:rPr lang="en-US" dirty="0" err="1" smtClean="0"/>
              <a:t>lisa</a:t>
            </a:r>
            <a:endParaRPr lang="en-US" dirty="0"/>
          </a:p>
        </p:txBody>
      </p:sp>
    </p:spTree>
    <p:extLst>
      <p:ext uri="{BB962C8B-B14F-4D97-AF65-F5344CB8AC3E}">
        <p14:creationId xmlns:p14="http://schemas.microsoft.com/office/powerpoint/2010/main" val="345178381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4800" y="126229"/>
            <a:ext cx="4887060" cy="742772"/>
          </a:xfrm>
        </p:spPr>
        <p:txBody>
          <a:bodyPr>
            <a:normAutofit fontScale="90000"/>
          </a:bodyPr>
          <a:lstStyle/>
          <a:p>
            <a:pPr algn="ctr"/>
            <a:r>
              <a:rPr lang="en-US" b="1" dirty="0" smtClean="0"/>
              <a:t>Packages for Moms</a:t>
            </a:r>
            <a:endParaRPr lang="en-US" b="1"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2049976755"/>
              </p:ext>
            </p:extLst>
          </p:nvPr>
        </p:nvGraphicFramePr>
        <p:xfrm>
          <a:off x="1000501" y="1002692"/>
          <a:ext cx="6945784" cy="1554012"/>
        </p:xfrm>
        <a:graphic>
          <a:graphicData uri="http://schemas.openxmlformats.org/drawingml/2006/table">
            <a:tbl>
              <a:tblPr firstRow="1" bandRow="1">
                <a:tableStyleId>{5C22544A-7EE6-4342-B048-85BDC9FD1C3A}</a:tableStyleId>
              </a:tblPr>
              <a:tblGrid>
                <a:gridCol w="2584573"/>
                <a:gridCol w="2449282"/>
                <a:gridCol w="1911929"/>
              </a:tblGrid>
              <a:tr h="721312">
                <a:tc>
                  <a:txBody>
                    <a:bodyPr/>
                    <a:lstStyle/>
                    <a:p>
                      <a:r>
                        <a:rPr lang="en-US" dirty="0" smtClean="0"/>
                        <a:t>Good</a:t>
                      </a:r>
                      <a:endParaRPr lang="en-US" dirty="0"/>
                    </a:p>
                  </a:txBody>
                  <a:tcPr marL="68580" marR="68580"/>
                </a:tc>
                <a:tc>
                  <a:txBody>
                    <a:bodyPr/>
                    <a:lstStyle/>
                    <a:p>
                      <a:r>
                        <a:rPr lang="en-US" dirty="0" smtClean="0"/>
                        <a:t>Better</a:t>
                      </a:r>
                      <a:endParaRPr lang="en-US" dirty="0"/>
                    </a:p>
                  </a:txBody>
                  <a:tcPr marL="68580" marR="68580"/>
                </a:tc>
                <a:tc>
                  <a:txBody>
                    <a:bodyPr/>
                    <a:lstStyle/>
                    <a:p>
                      <a:r>
                        <a:rPr lang="en-US" dirty="0" smtClean="0"/>
                        <a:t>Best</a:t>
                      </a:r>
                      <a:endParaRPr lang="en-US" dirty="0"/>
                    </a:p>
                  </a:txBody>
                  <a:tcPr marL="68580" marR="68580"/>
                </a:tc>
              </a:tr>
              <a:tr h="832700">
                <a:tc>
                  <a:txBody>
                    <a:bodyPr/>
                    <a:lstStyle/>
                    <a:p>
                      <a:r>
                        <a:rPr lang="en-US" sz="2400" dirty="0" smtClean="0"/>
                        <a:t>Essentials Plan (50PV)</a:t>
                      </a:r>
                      <a:endParaRPr lang="en-US" sz="2400" dirty="0"/>
                    </a:p>
                  </a:txBody>
                  <a:tcPr marL="68580" marR="68580"/>
                </a:tc>
                <a:tc>
                  <a:txBody>
                    <a:bodyPr/>
                    <a:lstStyle/>
                    <a:p>
                      <a:r>
                        <a:rPr lang="en-US" sz="2400" dirty="0" err="1" smtClean="0"/>
                        <a:t>Vitalizer</a:t>
                      </a:r>
                      <a:r>
                        <a:rPr lang="en-US" sz="2400" dirty="0" smtClean="0"/>
                        <a:t> Plan (100PV)</a:t>
                      </a:r>
                      <a:endParaRPr lang="en-US" sz="2400" dirty="0"/>
                    </a:p>
                  </a:txBody>
                  <a:tcPr marL="68580" marR="68580"/>
                </a:tc>
                <a:tc>
                  <a:txBody>
                    <a:bodyPr/>
                    <a:lstStyle/>
                    <a:p>
                      <a:r>
                        <a:rPr lang="en-US" sz="2400" dirty="0" smtClean="0"/>
                        <a:t>Life Plan (150PV)</a:t>
                      </a:r>
                      <a:endParaRPr lang="en-US" sz="2400" dirty="0"/>
                    </a:p>
                  </a:txBody>
                  <a:tcPr marL="68580" marR="68580"/>
                </a:tc>
              </a:tr>
            </a:tbl>
          </a:graphicData>
        </a:graphic>
      </p:graphicFrame>
      <p:graphicFrame>
        <p:nvGraphicFramePr>
          <p:cNvPr id="10" name="Table 9"/>
          <p:cNvGraphicFramePr>
            <a:graphicFrameLocks noGrp="1"/>
          </p:cNvGraphicFramePr>
          <p:nvPr>
            <p:extLst>
              <p:ext uri="{D42A27DB-BD31-4B8C-83A1-F6EECF244321}">
                <p14:modId xmlns:p14="http://schemas.microsoft.com/office/powerpoint/2010/main" val="2858169593"/>
              </p:ext>
            </p:extLst>
          </p:nvPr>
        </p:nvGraphicFramePr>
        <p:xfrm>
          <a:off x="437120" y="2556704"/>
          <a:ext cx="8459745" cy="2473960"/>
        </p:xfrm>
        <a:graphic>
          <a:graphicData uri="http://schemas.openxmlformats.org/drawingml/2006/table">
            <a:tbl>
              <a:tblPr firstRow="1" bandRow="1">
                <a:tableStyleId>{5C22544A-7EE6-4342-B048-85BDC9FD1C3A}</a:tableStyleId>
              </a:tblPr>
              <a:tblGrid>
                <a:gridCol w="1960091"/>
                <a:gridCol w="3033584"/>
                <a:gridCol w="3466070"/>
              </a:tblGrid>
              <a:tr h="370840">
                <a:tc>
                  <a:txBody>
                    <a:bodyPr/>
                    <a:lstStyle/>
                    <a:p>
                      <a:r>
                        <a:rPr lang="en-US" dirty="0" smtClean="0"/>
                        <a:t>Possible Add-ins</a:t>
                      </a:r>
                      <a:endParaRPr lang="en-US" dirty="0"/>
                    </a:p>
                  </a:txBody>
                  <a:tcPr marL="68580" marR="68580"/>
                </a:tc>
                <a:tc>
                  <a:txBody>
                    <a:bodyPr/>
                    <a:lstStyle/>
                    <a:p>
                      <a:endParaRPr lang="en-US" dirty="0"/>
                    </a:p>
                  </a:txBody>
                  <a:tcPr marL="68580" marR="68580"/>
                </a:tc>
                <a:tc>
                  <a:txBody>
                    <a:bodyPr/>
                    <a:lstStyle/>
                    <a:p>
                      <a:endParaRPr lang="en-US" dirty="0"/>
                    </a:p>
                  </a:txBody>
                  <a:tcPr marL="68580" marR="68580"/>
                </a:tc>
              </a:tr>
              <a:tr h="370840">
                <a:tc>
                  <a:txBody>
                    <a:bodyPr/>
                    <a:lstStyle/>
                    <a:p>
                      <a:r>
                        <a:rPr lang="en-US" sz="2000" dirty="0" smtClean="0"/>
                        <a:t>Get Clean</a:t>
                      </a:r>
                      <a:r>
                        <a:rPr lang="en-US" sz="2000" baseline="0" dirty="0" smtClean="0"/>
                        <a:t> Kit (50PV)</a:t>
                      </a:r>
                      <a:endParaRPr lang="en-US" sz="2000" dirty="0"/>
                    </a:p>
                  </a:txBody>
                  <a:tcPr marL="68580" marR="68580"/>
                </a:tc>
                <a:tc>
                  <a:txBody>
                    <a:bodyPr/>
                    <a:lstStyle/>
                    <a:p>
                      <a:r>
                        <a:rPr lang="en-US" sz="2000" dirty="0" smtClean="0"/>
                        <a:t>AM Repair &amp; C+E PM Repair System (73PV)</a:t>
                      </a:r>
                      <a:endParaRPr lang="en-US" sz="2000" dirty="0"/>
                    </a:p>
                  </a:txBody>
                  <a:tcPr marL="68580" marR="6858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smtClean="0"/>
                        <a:t>Cleanser, Toner, Moisturizer and Masque (51PV)</a:t>
                      </a:r>
                    </a:p>
                  </a:txBody>
                  <a:tcPr marL="68580" marR="68580"/>
                </a:tc>
              </a:tr>
              <a:tr h="370840">
                <a:tc>
                  <a:txBody>
                    <a:bodyPr/>
                    <a:lstStyle/>
                    <a:p>
                      <a:r>
                        <a:rPr lang="en-US" sz="2000" dirty="0" smtClean="0"/>
                        <a:t>B-Complex  &amp; GLA (52PV)</a:t>
                      </a:r>
                      <a:endParaRPr lang="en-US" sz="2000" dirty="0"/>
                    </a:p>
                  </a:txBody>
                  <a:tcPr marL="68580" marR="68580"/>
                </a:tc>
                <a:tc>
                  <a:txBody>
                    <a:bodyPr/>
                    <a:lstStyle/>
                    <a:p>
                      <a:r>
                        <a:rPr lang="en-US" sz="2000" dirty="0" smtClean="0"/>
                        <a:t>Menopause Balance</a:t>
                      </a:r>
                      <a:r>
                        <a:rPr lang="en-US" sz="2000" baseline="0" dirty="0" smtClean="0"/>
                        <a:t>  &amp; GLA (40PV)</a:t>
                      </a:r>
                      <a:endParaRPr lang="en-US" sz="2000" dirty="0"/>
                    </a:p>
                  </a:txBody>
                  <a:tcPr marL="68580" marR="68580"/>
                </a:tc>
                <a:tc>
                  <a:txBody>
                    <a:bodyPr/>
                    <a:lstStyle/>
                    <a:p>
                      <a:r>
                        <a:rPr lang="en-US" sz="2000" dirty="0" smtClean="0"/>
                        <a:t>Metabolic Boost, Energy Chews &amp;</a:t>
                      </a:r>
                      <a:r>
                        <a:rPr lang="en-US" sz="2000" baseline="0" dirty="0" smtClean="0"/>
                        <a:t> Energy Tea (59PV)</a:t>
                      </a:r>
                      <a:endParaRPr lang="en-US" sz="2000" dirty="0"/>
                    </a:p>
                  </a:txBody>
                  <a:tcPr marL="68580" marR="68580"/>
                </a:tc>
              </a:tr>
              <a:tr h="370840">
                <a:tc>
                  <a:txBody>
                    <a:bodyPr/>
                    <a:lstStyle/>
                    <a:p>
                      <a:r>
                        <a:rPr lang="en-US" sz="2000" dirty="0" smtClean="0"/>
                        <a:t>4</a:t>
                      </a:r>
                      <a:r>
                        <a:rPr lang="en-US" sz="2000" baseline="0" dirty="0" smtClean="0"/>
                        <a:t> boxes of Meal Bars (48PV)</a:t>
                      </a:r>
                      <a:endParaRPr lang="en-US" sz="2000" dirty="0"/>
                    </a:p>
                  </a:txBody>
                  <a:tcPr marL="68580" marR="6858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smtClean="0"/>
                        <a:t>Get Clean</a:t>
                      </a:r>
                      <a:r>
                        <a:rPr lang="en-US" sz="2000" baseline="0" dirty="0" smtClean="0"/>
                        <a:t> Water for a Year (50PV)</a:t>
                      </a:r>
                      <a:endParaRPr lang="en-US" sz="2000" dirty="0" smtClean="0"/>
                    </a:p>
                  </a:txBody>
                  <a:tcPr marL="68580" marR="68580"/>
                </a:tc>
                <a:tc>
                  <a:txBody>
                    <a:bodyPr/>
                    <a:lstStyle/>
                    <a:p>
                      <a:r>
                        <a:rPr lang="en-US" sz="2000" dirty="0" err="1" smtClean="0"/>
                        <a:t>Nutriferon</a:t>
                      </a:r>
                      <a:r>
                        <a:rPr lang="en-US" sz="2000" baseline="0" dirty="0" smtClean="0"/>
                        <a:t> &amp; Alfalfa (53PV)</a:t>
                      </a:r>
                      <a:endParaRPr lang="en-US" sz="2000" dirty="0"/>
                    </a:p>
                  </a:txBody>
                  <a:tcPr marL="68580" marR="68580"/>
                </a:tc>
              </a:tr>
            </a:tbl>
          </a:graphicData>
        </a:graphic>
      </p:graphicFrame>
      <p:pic>
        <p:nvPicPr>
          <p:cNvPr id="12" name="Picture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86449" y="5234306"/>
            <a:ext cx="2196815" cy="1333332"/>
          </a:xfrm>
          <a:prstGeom prst="rect">
            <a:avLst/>
          </a:prstGeom>
        </p:spPr>
      </p:pic>
      <p:sp>
        <p:nvSpPr>
          <p:cNvPr id="3" name="TextBox 2"/>
          <p:cNvSpPr txBox="1"/>
          <p:nvPr/>
        </p:nvSpPr>
        <p:spPr>
          <a:xfrm>
            <a:off x="7022746" y="5234306"/>
            <a:ext cx="1731636" cy="369332"/>
          </a:xfrm>
          <a:prstGeom prst="rect">
            <a:avLst/>
          </a:prstGeom>
          <a:noFill/>
        </p:spPr>
        <p:txBody>
          <a:bodyPr wrap="square" rtlCol="0">
            <a:spAutoFit/>
          </a:bodyPr>
          <a:lstStyle/>
          <a:p>
            <a:r>
              <a:rPr lang="en-US" dirty="0" err="1" smtClean="0"/>
              <a:t>becky</a:t>
            </a:r>
            <a:endParaRPr lang="en-US" dirty="0"/>
          </a:p>
        </p:txBody>
      </p:sp>
    </p:spTree>
    <p:extLst>
      <p:ext uri="{BB962C8B-B14F-4D97-AF65-F5344CB8AC3E}">
        <p14:creationId xmlns:p14="http://schemas.microsoft.com/office/powerpoint/2010/main" val="27952148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8" name="Picture 4" descr="https://encrypted-tbn3.gstatic.com/images?q=tbn:ANd9GcScP_MJSyUJUzSVAwZRho80mUCkzK-TFq2WUAZq7IUyvFh4OTIC"/>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 name="Title 1"/>
          <p:cNvSpPr>
            <a:spLocks noGrp="1"/>
          </p:cNvSpPr>
          <p:nvPr>
            <p:ph type="title"/>
          </p:nvPr>
        </p:nvSpPr>
        <p:spPr>
          <a:xfrm>
            <a:off x="1143000" y="274638"/>
            <a:ext cx="5943600" cy="868362"/>
          </a:xfrm>
          <a:solidFill>
            <a:schemeClr val="bg1"/>
          </a:solidFill>
        </p:spPr>
        <p:txBody>
          <a:bodyPr>
            <a:normAutofit fontScale="90000"/>
          </a:bodyPr>
          <a:lstStyle/>
          <a:p>
            <a:r>
              <a:rPr lang="en-US" sz="3600" dirty="0" smtClean="0"/>
              <a:t>Action Steps for September 2013</a:t>
            </a:r>
            <a:endParaRPr lang="en-US" sz="3600" dirty="0"/>
          </a:p>
        </p:txBody>
      </p:sp>
      <p:sp>
        <p:nvSpPr>
          <p:cNvPr id="3" name="Content Placeholder 2"/>
          <p:cNvSpPr>
            <a:spLocks noGrp="1"/>
          </p:cNvSpPr>
          <p:nvPr>
            <p:ph idx="1"/>
          </p:nvPr>
        </p:nvSpPr>
        <p:spPr>
          <a:xfrm>
            <a:off x="457200" y="1524000"/>
            <a:ext cx="8229600" cy="5029200"/>
          </a:xfrm>
          <a:solidFill>
            <a:schemeClr val="bg1"/>
          </a:solidFill>
        </p:spPr>
        <p:txBody>
          <a:bodyPr>
            <a:normAutofit/>
          </a:bodyPr>
          <a:lstStyle/>
          <a:p>
            <a:r>
              <a:rPr lang="en-US" sz="2000" dirty="0" smtClean="0"/>
              <a:t>Layout your 3000 PV plan and what events you want to set up.</a:t>
            </a:r>
          </a:p>
          <a:p>
            <a:r>
              <a:rPr lang="en-US" sz="2000" dirty="0" smtClean="0"/>
              <a:t>Create a working folder which contains the list of prospective customers/distributors,  and your notes as you make your contacts.</a:t>
            </a:r>
          </a:p>
          <a:p>
            <a:r>
              <a:rPr lang="en-US" sz="2000" dirty="0" smtClean="0"/>
              <a:t>Decide how many Shaklee 180 Tasting Parties you intend to set up between now and Oct 31… and begin scheduling them.. so you can benefit from the current Shaklee promotion ( $30 for TA Kit and $20 for LH Kit)</a:t>
            </a:r>
          </a:p>
          <a:p>
            <a:r>
              <a:rPr lang="en-US" sz="2000" dirty="0" smtClean="0"/>
              <a:t>Invite 5 guests to each Wellness Webinar in September  live or in archive.</a:t>
            </a:r>
          </a:p>
          <a:p>
            <a:pPr>
              <a:buNone/>
            </a:pPr>
            <a:endParaRPr lang="en-US" sz="2000" dirty="0" smtClean="0"/>
          </a:p>
          <a:p>
            <a:r>
              <a:rPr lang="en-US" sz="2000" dirty="0" smtClean="0"/>
              <a:t>Practice  sharing  the key elements of a story of someone who has had wonderful results with Shaklee products that would be meaningful to your customers.  </a:t>
            </a:r>
          </a:p>
          <a:p>
            <a:r>
              <a:rPr lang="en-US" sz="2000" dirty="0" smtClean="0"/>
              <a:t>Practice opening conversations 	with “ Tell me about “ questions to help you better understand the people you meet.</a:t>
            </a:r>
            <a:r>
              <a:rPr lang="en-US" sz="2400" dirty="0" smtClean="0"/>
              <a:t>	Hannah/</a:t>
            </a:r>
            <a:r>
              <a:rPr lang="en-US" sz="2400" dirty="0" err="1" smtClean="0"/>
              <a:t>allan</a:t>
            </a:r>
            <a:endParaRPr lang="en-US" sz="2400" dirty="0"/>
          </a:p>
        </p:txBody>
      </p:sp>
    </p:spTree>
    <p:extLst>
      <p:ext uri="{BB962C8B-B14F-4D97-AF65-F5344CB8AC3E}">
        <p14:creationId xmlns:p14="http://schemas.microsoft.com/office/powerpoint/2010/main" val="367288323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808" y="211682"/>
            <a:ext cx="8561978" cy="1825744"/>
          </a:xfrm>
          <a:ln>
            <a:solidFill>
              <a:schemeClr val="accent3">
                <a:lumMod val="75000"/>
              </a:schemeClr>
            </a:solidFill>
          </a:ln>
        </p:spPr>
        <p:txBody>
          <a:bodyPr/>
          <a:lstStyle/>
          <a:p>
            <a:pPr algn="ctr"/>
            <a:r>
              <a:rPr lang="en-US" cap="none" dirty="0" smtClean="0"/>
              <a:t> Importance of Using Archived Training  Sessions</a:t>
            </a:r>
            <a:br>
              <a:rPr lang="en-US" cap="none" dirty="0" smtClean="0"/>
            </a:br>
            <a:r>
              <a:rPr lang="en-US" cap="none" dirty="0" smtClean="0"/>
              <a:t>Key Objective of Our Business is …</a:t>
            </a:r>
            <a:r>
              <a:rPr lang="en-US" cap="none" dirty="0"/>
              <a:t/>
            </a:r>
            <a:br>
              <a:rPr lang="en-US" cap="none" dirty="0"/>
            </a:br>
            <a:r>
              <a:rPr lang="en-US" sz="4000" cap="none" dirty="0" smtClean="0"/>
              <a:t>Duplication</a:t>
            </a:r>
            <a:endParaRPr lang="en-US" sz="4000" cap="none" dirty="0"/>
          </a:p>
        </p:txBody>
      </p:sp>
      <p:sp>
        <p:nvSpPr>
          <p:cNvPr id="5" name="Rectangle 4"/>
          <p:cNvSpPr/>
          <p:nvPr/>
        </p:nvSpPr>
        <p:spPr>
          <a:xfrm>
            <a:off x="384808" y="4184507"/>
            <a:ext cx="8561978" cy="2246769"/>
          </a:xfrm>
          <a:prstGeom prst="rect">
            <a:avLst/>
          </a:prstGeom>
        </p:spPr>
        <p:txBody>
          <a:bodyPr wrap="square">
            <a:spAutoFit/>
          </a:bodyPr>
          <a:lstStyle/>
          <a:p>
            <a:pPr marL="342900" indent="-342900">
              <a:buFont typeface="Arial"/>
              <a:buChar char="•"/>
            </a:pPr>
            <a:r>
              <a:rPr lang="en-US" sz="2000" dirty="0"/>
              <a:t>Legacy and Leadership 2015 :  Session #3 -- Getting your Distributors Started and Teaching Them How to Talk to People  (January 29th</a:t>
            </a:r>
            <a:r>
              <a:rPr lang="en-US" sz="2000" dirty="0" smtClean="0"/>
              <a:t>)   </a:t>
            </a:r>
            <a:endParaRPr lang="en-US" sz="2000" dirty="0"/>
          </a:p>
          <a:p>
            <a:endParaRPr lang="en-US" sz="2000" dirty="0"/>
          </a:p>
          <a:p>
            <a:pPr marL="342900" indent="-342900">
              <a:buFont typeface="Arial"/>
              <a:buChar char="•"/>
            </a:pPr>
            <a:r>
              <a:rPr lang="en-US" sz="2000" dirty="0"/>
              <a:t>Teaming UP 2014:  Session #9 -- Strategies to Generate 1000 PV (October </a:t>
            </a:r>
            <a:r>
              <a:rPr lang="en-US" sz="2000" dirty="0" smtClean="0"/>
              <a:t>30)</a:t>
            </a:r>
            <a:endParaRPr lang="en-US" sz="2000" dirty="0"/>
          </a:p>
          <a:p>
            <a:endParaRPr lang="en-US" sz="2000" dirty="0"/>
          </a:p>
          <a:p>
            <a:pPr marL="342900" indent="-342900">
              <a:buFont typeface="Arial"/>
              <a:buChar char="•"/>
            </a:pPr>
            <a:r>
              <a:rPr lang="en-US" sz="2000" dirty="0"/>
              <a:t>Skilling Up  2014:  Session #10  March 4, 2014</a:t>
            </a:r>
          </a:p>
          <a:p>
            <a:r>
              <a:rPr lang="en-US" sz="2000" dirty="0"/>
              <a:t>Getting Started  (This has some good business inviting dialogs)</a:t>
            </a:r>
          </a:p>
        </p:txBody>
      </p:sp>
      <p:sp>
        <p:nvSpPr>
          <p:cNvPr id="6" name="Rectangle 5"/>
          <p:cNvSpPr/>
          <p:nvPr/>
        </p:nvSpPr>
        <p:spPr>
          <a:xfrm>
            <a:off x="519491" y="2245515"/>
            <a:ext cx="8157929" cy="1938992"/>
          </a:xfrm>
          <a:prstGeom prst="rect">
            <a:avLst/>
          </a:prstGeom>
          <a:ln>
            <a:solidFill>
              <a:schemeClr val="accent5">
                <a:lumMod val="75000"/>
              </a:schemeClr>
            </a:solidFill>
          </a:ln>
        </p:spPr>
        <p:txBody>
          <a:bodyPr wrap="square">
            <a:spAutoFit/>
          </a:bodyPr>
          <a:lstStyle/>
          <a:p>
            <a:r>
              <a:rPr lang="en-US" sz="2000" dirty="0" smtClean="0"/>
              <a:t>Shaklee Summer School </a:t>
            </a:r>
            <a:r>
              <a:rPr lang="en-US" sz="2000" dirty="0"/>
              <a:t>2014:  8 Weeks to </a:t>
            </a:r>
            <a:r>
              <a:rPr lang="en-US" sz="2000" dirty="0" smtClean="0"/>
              <a:t>Director</a:t>
            </a:r>
            <a:endParaRPr lang="en-US" sz="2000" dirty="0"/>
          </a:p>
          <a:p>
            <a:r>
              <a:rPr lang="en-US" sz="2000" dirty="0"/>
              <a:t>   #2 - Getting Started 101 </a:t>
            </a:r>
          </a:p>
          <a:p>
            <a:r>
              <a:rPr lang="en-US" sz="2000" dirty="0"/>
              <a:t>   #3 - Communication Skills to Master for Connecting with </a:t>
            </a:r>
            <a:r>
              <a:rPr lang="en-US" sz="2000" dirty="0" smtClean="0"/>
              <a:t>People</a:t>
            </a:r>
            <a:endParaRPr lang="en-US" sz="2000" dirty="0"/>
          </a:p>
          <a:p>
            <a:r>
              <a:rPr lang="en-US" sz="2000" dirty="0"/>
              <a:t>   #4 - Inviting and </a:t>
            </a:r>
            <a:r>
              <a:rPr lang="en-US" sz="2000" dirty="0" smtClean="0"/>
              <a:t>Closing</a:t>
            </a:r>
            <a:endParaRPr lang="en-US" sz="2000" dirty="0"/>
          </a:p>
          <a:p>
            <a:r>
              <a:rPr lang="en-US" sz="2000" dirty="0"/>
              <a:t>   #5 - </a:t>
            </a:r>
            <a:r>
              <a:rPr lang="en-US" sz="2000" dirty="0" smtClean="0"/>
              <a:t>Identifying </a:t>
            </a:r>
            <a:r>
              <a:rPr lang="en-US" sz="2000" dirty="0"/>
              <a:t>Business </a:t>
            </a:r>
            <a:r>
              <a:rPr lang="en-US" sz="2000" dirty="0" smtClean="0"/>
              <a:t>Partners</a:t>
            </a:r>
            <a:endParaRPr lang="en-US" sz="2000" dirty="0"/>
          </a:p>
          <a:p>
            <a:r>
              <a:rPr lang="en-US" sz="2000" dirty="0"/>
              <a:t>   #6 - </a:t>
            </a:r>
            <a:r>
              <a:rPr lang="en-US" sz="2000" dirty="0" smtClean="0"/>
              <a:t>Presenting </a:t>
            </a:r>
            <a:r>
              <a:rPr lang="en-US" sz="2000" dirty="0"/>
              <a:t>Business </a:t>
            </a:r>
            <a:r>
              <a:rPr lang="en-US" sz="2000" dirty="0" smtClean="0"/>
              <a:t>Information                       harper</a:t>
            </a:r>
            <a:endParaRPr lang="en-US" sz="2000" dirty="0"/>
          </a:p>
        </p:txBody>
      </p:sp>
    </p:spTree>
    <p:extLst>
      <p:ext uri="{BB962C8B-B14F-4D97-AF65-F5344CB8AC3E}">
        <p14:creationId xmlns:p14="http://schemas.microsoft.com/office/powerpoint/2010/main" val="114652833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descr="https://scontent-ord1-1.xx.fbcdn.net/hphotos-xat1/v/t1.0-9/11391181_10100122562267646_2753251587353817916_n.jpg?oh=0bbc74654f68e539965c665058ce1e7b&amp;oe=560A07A9"/>
          <p:cNvPicPr/>
          <p:nvPr/>
        </p:nvPicPr>
        <p:blipFill>
          <a:blip r:embed="rId2">
            <a:extLst>
              <a:ext uri="{28A0092B-C50C-407E-A947-70E740481C1C}">
                <a14:useLocalDpi xmlns:a14="http://schemas.microsoft.com/office/drawing/2010/main" val="0"/>
              </a:ext>
            </a:extLst>
          </a:blip>
          <a:srcRect/>
          <a:stretch>
            <a:fillRect/>
          </a:stretch>
        </p:blipFill>
        <p:spPr bwMode="auto">
          <a:xfrm>
            <a:off x="1828800" y="-1456690"/>
            <a:ext cx="5486400" cy="9771380"/>
          </a:xfrm>
          <a:prstGeom prst="rect">
            <a:avLst/>
          </a:prstGeom>
          <a:noFill/>
          <a:ln>
            <a:noFill/>
          </a:ln>
        </p:spPr>
      </p:pic>
    </p:spTree>
    <p:extLst>
      <p:ext uri="{BB962C8B-B14F-4D97-AF65-F5344CB8AC3E}">
        <p14:creationId xmlns:p14="http://schemas.microsoft.com/office/powerpoint/2010/main" val="66691455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9"/>
            <a:ext cx="3410120" cy="1143000"/>
          </a:xfrm>
        </p:spPr>
        <p:txBody>
          <a:bodyPr/>
          <a:lstStyle/>
          <a:p>
            <a:endParaRPr lang="en-US" dirty="0"/>
          </a:p>
        </p:txBody>
      </p:sp>
      <p:pic>
        <p:nvPicPr>
          <p:cNvPr id="4" name="Content Placeholder 3"/>
          <p:cNvPicPr>
            <a:picLocks noGrp="1" noChangeAspect="1"/>
          </p:cNvPicPr>
          <p:nvPr>
            <p:ph idx="1"/>
          </p:nvPr>
        </p:nvPicPr>
        <p:blipFill>
          <a:blip r:embed="rId2"/>
          <a:srcRect l="-19807" r="-19807"/>
          <a:stretch>
            <a:fillRect/>
          </a:stretch>
        </p:blipFill>
        <p:spPr>
          <a:xfrm>
            <a:off x="3721383" y="788996"/>
            <a:ext cx="5422617" cy="5337168"/>
          </a:xfrm>
        </p:spPr>
      </p:pic>
    </p:spTree>
    <p:extLst>
      <p:ext uri="{BB962C8B-B14F-4D97-AF65-F5344CB8AC3E}">
        <p14:creationId xmlns:p14="http://schemas.microsoft.com/office/powerpoint/2010/main" val="202961562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9"/>
            <a:ext cx="4788980" cy="921659"/>
          </a:xfrm>
          <a:ln>
            <a:solidFill>
              <a:schemeClr val="tx2">
                <a:lumMod val="60000"/>
                <a:lumOff val="40000"/>
              </a:schemeClr>
            </a:solidFill>
          </a:ln>
        </p:spPr>
        <p:txBody>
          <a:bodyPr>
            <a:normAutofit fontScale="90000"/>
          </a:bodyPr>
          <a:lstStyle/>
          <a:p>
            <a:r>
              <a:rPr lang="en-US" sz="3600" dirty="0" smtClean="0"/>
              <a:t>Objectives for Fall 2015</a:t>
            </a:r>
            <a:br>
              <a:rPr lang="en-US" sz="3600" dirty="0" smtClean="0"/>
            </a:br>
            <a:r>
              <a:rPr lang="en-US" sz="3600" dirty="0" smtClean="0"/>
              <a:t>Fast Track to Coordinator</a:t>
            </a:r>
            <a:endParaRPr lang="en-US" sz="3600" dirty="0"/>
          </a:p>
        </p:txBody>
      </p:sp>
      <p:sp>
        <p:nvSpPr>
          <p:cNvPr id="3" name="Content Placeholder 2"/>
          <p:cNvSpPr>
            <a:spLocks noGrp="1"/>
          </p:cNvSpPr>
          <p:nvPr>
            <p:ph idx="1"/>
          </p:nvPr>
        </p:nvSpPr>
        <p:spPr>
          <a:xfrm>
            <a:off x="457200" y="1343533"/>
            <a:ext cx="8452102" cy="5514467"/>
          </a:xfrm>
        </p:spPr>
        <p:txBody>
          <a:bodyPr>
            <a:normAutofit lnSpcReduction="10000"/>
          </a:bodyPr>
          <a:lstStyle/>
          <a:p>
            <a:r>
              <a:rPr lang="en-US" sz="2400" dirty="0" smtClean="0"/>
              <a:t>Fast Track Bonus Program Time Table begins the month a new Director is appointed.</a:t>
            </a:r>
          </a:p>
          <a:p>
            <a:r>
              <a:rPr lang="en-US" sz="2400" dirty="0" smtClean="0"/>
              <a:t>Significant bonus money is paid when the Director progresses to next ranks at these specified times…</a:t>
            </a:r>
          </a:p>
          <a:p>
            <a:pPr marL="0" indent="0">
              <a:buNone/>
            </a:pPr>
            <a:r>
              <a:rPr lang="en-US" sz="2400" dirty="0"/>
              <a:t>	</a:t>
            </a:r>
            <a:r>
              <a:rPr lang="en-US" sz="2400" dirty="0" smtClean="0"/>
              <a:t>	Senior Director 		within 6 months …</a:t>
            </a:r>
          </a:p>
          <a:p>
            <a:pPr marL="0" indent="0">
              <a:buNone/>
            </a:pPr>
            <a:r>
              <a:rPr lang="en-US" sz="2400" dirty="0"/>
              <a:t>	</a:t>
            </a:r>
            <a:r>
              <a:rPr lang="en-US" sz="2400" dirty="0" smtClean="0"/>
              <a:t>							Hold </a:t>
            </a:r>
            <a:r>
              <a:rPr lang="en-US" sz="2400" smtClean="0"/>
              <a:t>for _? </a:t>
            </a:r>
            <a:r>
              <a:rPr lang="en-US" sz="2400" dirty="0" smtClean="0"/>
              <a:t>months	</a:t>
            </a:r>
          </a:p>
          <a:p>
            <a:pPr marL="0" indent="0">
              <a:buNone/>
            </a:pPr>
            <a:r>
              <a:rPr lang="en-US" sz="2400" dirty="0"/>
              <a:t>	</a:t>
            </a:r>
            <a:r>
              <a:rPr lang="en-US" sz="2400" dirty="0" smtClean="0"/>
              <a:t>							Receive $1000 over next ____ months</a:t>
            </a:r>
          </a:p>
          <a:p>
            <a:pPr marL="0" indent="0">
              <a:buNone/>
            </a:pPr>
            <a:r>
              <a:rPr lang="en-US" sz="2400" dirty="0"/>
              <a:t>	</a:t>
            </a:r>
            <a:r>
              <a:rPr lang="en-US" sz="2400" dirty="0" smtClean="0"/>
              <a:t>	Coordinator			within 9 months</a:t>
            </a:r>
          </a:p>
          <a:p>
            <a:pPr marL="0" indent="0">
              <a:buNone/>
            </a:pPr>
            <a:r>
              <a:rPr lang="en-US" sz="2400" dirty="0"/>
              <a:t>	</a:t>
            </a:r>
            <a:r>
              <a:rPr lang="en-US" sz="2400" dirty="0" smtClean="0"/>
              <a:t>							Hold for 3 months</a:t>
            </a:r>
          </a:p>
          <a:p>
            <a:pPr marL="0" indent="0">
              <a:buNone/>
            </a:pPr>
            <a:r>
              <a:rPr lang="en-US" sz="2400" dirty="0"/>
              <a:t>	</a:t>
            </a:r>
            <a:r>
              <a:rPr lang="en-US" sz="2400" dirty="0" smtClean="0"/>
              <a:t>							Receive $3000 over next ___ months</a:t>
            </a:r>
          </a:p>
          <a:p>
            <a:pPr marL="0" indent="0">
              <a:buNone/>
            </a:pPr>
            <a:r>
              <a:rPr lang="en-US" sz="2400" dirty="0"/>
              <a:t>	</a:t>
            </a:r>
            <a:r>
              <a:rPr lang="en-US" sz="2400" dirty="0" smtClean="0"/>
              <a:t>	Senior Coordinator  	within 12 months …</a:t>
            </a:r>
          </a:p>
          <a:p>
            <a:pPr marL="0" indent="0">
              <a:buNone/>
            </a:pPr>
            <a:r>
              <a:rPr lang="en-US" sz="2400" dirty="0"/>
              <a:t>	</a:t>
            </a:r>
            <a:r>
              <a:rPr lang="en-US" sz="2400" dirty="0" smtClean="0"/>
              <a:t>							Hold for 3 months</a:t>
            </a:r>
          </a:p>
          <a:p>
            <a:pPr marL="0" indent="0">
              <a:buNone/>
            </a:pPr>
            <a:r>
              <a:rPr lang="en-US" sz="2400" dirty="0"/>
              <a:t>	</a:t>
            </a:r>
            <a:r>
              <a:rPr lang="en-US" sz="2400" dirty="0" smtClean="0"/>
              <a:t>							Receive $5000 over next ___ months</a:t>
            </a:r>
            <a:endParaRPr lang="en-US" sz="2400" dirty="0"/>
          </a:p>
        </p:txBody>
      </p:sp>
    </p:spTree>
    <p:extLst>
      <p:ext uri="{BB962C8B-B14F-4D97-AF65-F5344CB8AC3E}">
        <p14:creationId xmlns:p14="http://schemas.microsoft.com/office/powerpoint/2010/main" val="11078070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731134" y="2535498"/>
            <a:ext cx="6841725" cy="3888956"/>
          </a:xfrm>
        </p:spPr>
        <p:txBody>
          <a:bodyPr>
            <a:normAutofit/>
          </a:bodyPr>
          <a:lstStyle/>
          <a:p>
            <a:pPr marL="0" indent="0">
              <a:buNone/>
            </a:pPr>
            <a:r>
              <a:rPr lang="en-US" sz="2400" u="sng" dirty="0"/>
              <a:t>Your Healthiest School Year Ever!</a:t>
            </a:r>
            <a:r>
              <a:rPr lang="en-US" sz="2400" dirty="0"/>
              <a:t/>
            </a:r>
            <a:br>
              <a:rPr lang="en-US" sz="2400" dirty="0"/>
            </a:br>
            <a:endParaRPr lang="en-US" sz="2400" dirty="0" smtClean="0"/>
          </a:p>
          <a:p>
            <a:pPr marL="0" indent="0">
              <a:buNone/>
            </a:pPr>
            <a:r>
              <a:rPr lang="en-US" dirty="0" smtClean="0"/>
              <a:t>"</a:t>
            </a:r>
            <a:r>
              <a:rPr lang="en-US" dirty="0"/>
              <a:t>Everyone knows back to school means back to germs! </a:t>
            </a:r>
            <a:endParaRPr lang="en-US" dirty="0" smtClean="0"/>
          </a:p>
          <a:p>
            <a:pPr marL="0" indent="0">
              <a:buNone/>
            </a:pPr>
            <a:r>
              <a:rPr lang="en-US" dirty="0" smtClean="0"/>
              <a:t>But </a:t>
            </a:r>
            <a:r>
              <a:rPr lang="en-US" dirty="0"/>
              <a:t>you and your kids absolutely DO NOT have to miss out on the fun that school and fall can bring while fighting off runny nose, after stomach virus, after nagging cough</a:t>
            </a:r>
            <a:r>
              <a:rPr lang="en-US" dirty="0" smtClean="0"/>
              <a:t>!</a:t>
            </a:r>
          </a:p>
          <a:p>
            <a:pPr marL="0" indent="0">
              <a:buNone/>
            </a:pPr>
            <a:r>
              <a:rPr lang="en-US" dirty="0" smtClean="0"/>
              <a:t> </a:t>
            </a:r>
            <a:r>
              <a:rPr lang="en-US" dirty="0"/>
              <a:t>Join us to learn how to keep you and your family healthy and happy this school year! </a:t>
            </a:r>
            <a:endParaRPr lang="en-US" dirty="0" smtClean="0"/>
          </a:p>
          <a:p>
            <a:pPr marL="0" indent="0">
              <a:buNone/>
            </a:pPr>
            <a:r>
              <a:rPr lang="en-US" dirty="0" smtClean="0"/>
              <a:t>BONUS</a:t>
            </a:r>
            <a:r>
              <a:rPr lang="en-US" dirty="0"/>
              <a:t>: Are you a TEACHER!? Sick of getting every snotty nose those kids bring your way! This is for you too!"</a:t>
            </a:r>
          </a:p>
        </p:txBody>
      </p:sp>
      <p:sp>
        <p:nvSpPr>
          <p:cNvPr id="3" name="Title 2"/>
          <p:cNvSpPr>
            <a:spLocks noGrp="1"/>
          </p:cNvSpPr>
          <p:nvPr>
            <p:ph type="title"/>
          </p:nvPr>
        </p:nvSpPr>
        <p:spPr>
          <a:xfrm>
            <a:off x="4444532" y="307901"/>
            <a:ext cx="4464732" cy="2238112"/>
          </a:xfrm>
          <a:ln>
            <a:solidFill>
              <a:schemeClr val="accent5">
                <a:lumMod val="75000"/>
              </a:schemeClr>
            </a:solidFill>
          </a:ln>
        </p:spPr>
        <p:txBody>
          <a:bodyPr>
            <a:normAutofit/>
          </a:bodyPr>
          <a:lstStyle/>
          <a:p>
            <a:r>
              <a:rPr lang="en-US" sz="2800" dirty="0" smtClean="0"/>
              <a:t>Let’s Help Our Kids Have …</a:t>
            </a:r>
            <a:br>
              <a:rPr lang="en-US" sz="2800" dirty="0" smtClean="0"/>
            </a:br>
            <a:r>
              <a:rPr lang="en-US" sz="3200" dirty="0" smtClean="0"/>
              <a:t>Their Healthiest School Year Ever</a:t>
            </a:r>
            <a:endParaRPr lang="en-US" sz="3200" dirty="0"/>
          </a:p>
        </p:txBody>
      </p:sp>
      <p:pic>
        <p:nvPicPr>
          <p:cNvPr id="4" name="Picture 3"/>
          <p:cNvPicPr>
            <a:picLocks noChangeAspect="1"/>
          </p:cNvPicPr>
          <p:nvPr/>
        </p:nvPicPr>
        <p:blipFill>
          <a:blip r:embed="rId2"/>
          <a:stretch>
            <a:fillRect/>
          </a:stretch>
        </p:blipFill>
        <p:spPr>
          <a:xfrm>
            <a:off x="7881749" y="4830188"/>
            <a:ext cx="1027515" cy="1635720"/>
          </a:xfrm>
          <a:prstGeom prst="rect">
            <a:avLst/>
          </a:prstGeom>
        </p:spPr>
      </p:pic>
      <p:pic>
        <p:nvPicPr>
          <p:cNvPr id="5" name="Picture 4"/>
          <p:cNvPicPr>
            <a:picLocks noChangeAspect="1"/>
          </p:cNvPicPr>
          <p:nvPr/>
        </p:nvPicPr>
        <p:blipFill>
          <a:blip r:embed="rId3"/>
          <a:stretch>
            <a:fillRect/>
          </a:stretch>
        </p:blipFill>
        <p:spPr>
          <a:xfrm>
            <a:off x="218458" y="457752"/>
            <a:ext cx="3898988" cy="2079460"/>
          </a:xfrm>
          <a:prstGeom prst="rect">
            <a:avLst/>
          </a:prstGeom>
        </p:spPr>
      </p:pic>
      <p:sp>
        <p:nvSpPr>
          <p:cNvPr id="6" name="TextBox 5"/>
          <p:cNvSpPr txBox="1"/>
          <p:nvPr/>
        </p:nvSpPr>
        <p:spPr>
          <a:xfrm>
            <a:off x="7715401" y="3999191"/>
            <a:ext cx="1193864" cy="830997"/>
          </a:xfrm>
          <a:prstGeom prst="rect">
            <a:avLst/>
          </a:prstGeom>
          <a:noFill/>
        </p:spPr>
        <p:txBody>
          <a:bodyPr wrap="square" rtlCol="0">
            <a:spAutoFit/>
          </a:bodyPr>
          <a:lstStyle/>
          <a:p>
            <a:r>
              <a:rPr lang="en-US" sz="2400" dirty="0" smtClean="0"/>
              <a:t>Caitlin</a:t>
            </a:r>
          </a:p>
          <a:p>
            <a:r>
              <a:rPr lang="en-US" sz="2400" dirty="0" smtClean="0"/>
              <a:t>Burnett</a:t>
            </a:r>
            <a:endParaRPr lang="en-US" sz="2400" dirty="0"/>
          </a:p>
        </p:txBody>
      </p:sp>
    </p:spTree>
    <p:extLst>
      <p:ext uri="{BB962C8B-B14F-4D97-AF65-F5344CB8AC3E}">
        <p14:creationId xmlns:p14="http://schemas.microsoft.com/office/powerpoint/2010/main" val="3981059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808161"/>
          </a:xfrm>
        </p:spPr>
        <p:txBody>
          <a:bodyPr>
            <a:normAutofit fontScale="90000"/>
          </a:bodyPr>
          <a:lstStyle/>
          <a:p>
            <a:r>
              <a:rPr lang="en-US" sz="2400" b="1" dirty="0">
                <a:hlinkClick r:id="rId2"/>
              </a:rPr>
              <a:t>Mariesa Ubowski</a:t>
            </a:r>
            <a:r>
              <a:rPr lang="en-US" sz="2400" b="1" dirty="0"/>
              <a:t/>
            </a:r>
            <a:br>
              <a:rPr lang="en-US" sz="2400" b="1" dirty="0"/>
            </a:br>
            <a:r>
              <a:rPr lang="en-US" sz="2400" dirty="0">
                <a:hlinkClick r:id="rId3"/>
              </a:rPr>
              <a:t>August 23 at 2:17pm</a:t>
            </a:r>
            <a:r>
              <a:rPr lang="en-US" sz="2400" dirty="0"/>
              <a:t> · </a:t>
            </a:r>
            <a:r>
              <a:rPr lang="en-US" sz="2400" dirty="0">
                <a:hlinkClick r:id="rId4"/>
              </a:rPr>
              <a:t>Highlands Ranch, CO</a:t>
            </a:r>
            <a:r>
              <a:rPr lang="en-US" sz="2400" dirty="0"/>
              <a:t/>
            </a:r>
            <a:br>
              <a:rPr lang="en-US" sz="2400" dirty="0"/>
            </a:br>
            <a:r>
              <a:rPr lang="en-US" sz="2400" dirty="0"/>
              <a:t>Shake, shake, shake it off (the pounds that is!) Ready for our back to school with Shaklee and our brand new Ninja!! (Score! Mega Ninja on sale today at Target! There's an extra coupon on cartwheel too!!) </a:t>
            </a:r>
            <a:r>
              <a:rPr lang="en-US" sz="2400" i="1" u="sng" dirty="0"/>
              <a:t>😉</a:t>
            </a:r>
            <a:r>
              <a:rPr lang="en-US" sz="2400" dirty="0"/>
              <a:t/>
            </a:r>
            <a:br>
              <a:rPr lang="en-US" sz="2400" dirty="0"/>
            </a:br>
            <a:endParaRPr lang="en-US" sz="2400" dirty="0"/>
          </a:p>
        </p:txBody>
      </p:sp>
      <p:pic>
        <p:nvPicPr>
          <p:cNvPr id="7" name="Content Placeholder 6"/>
          <p:cNvPicPr>
            <a:picLocks noGrp="1" noChangeAspect="1"/>
          </p:cNvPicPr>
          <p:nvPr>
            <p:ph sz="half" idx="2"/>
          </p:nvPr>
        </p:nvPicPr>
        <p:blipFill>
          <a:blip r:embed="rId5"/>
          <a:srcRect t="1100" b="1100"/>
          <a:stretch>
            <a:fillRect/>
          </a:stretch>
        </p:blipFill>
        <p:spPr>
          <a:xfrm>
            <a:off x="2376910" y="1959506"/>
            <a:ext cx="4694344" cy="4591050"/>
          </a:xfrm>
        </p:spPr>
      </p:pic>
    </p:spTree>
    <p:extLst>
      <p:ext uri="{BB962C8B-B14F-4D97-AF65-F5344CB8AC3E}">
        <p14:creationId xmlns:p14="http://schemas.microsoft.com/office/powerpoint/2010/main" val="31823641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rcRect l="-30256" r="-30256"/>
          <a:stretch>
            <a:fillRect/>
          </a:stretch>
        </p:blipFill>
        <p:spPr>
          <a:xfrm>
            <a:off x="982133" y="2027893"/>
            <a:ext cx="7230533" cy="4504672"/>
          </a:xfrm>
        </p:spPr>
      </p:pic>
      <p:sp>
        <p:nvSpPr>
          <p:cNvPr id="3" name="Title 2"/>
          <p:cNvSpPr>
            <a:spLocks noGrp="1"/>
          </p:cNvSpPr>
          <p:nvPr>
            <p:ph type="title"/>
          </p:nvPr>
        </p:nvSpPr>
        <p:spPr>
          <a:xfrm>
            <a:off x="287867" y="388937"/>
            <a:ext cx="8229600" cy="1232555"/>
          </a:xfrm>
          <a:ln>
            <a:solidFill>
              <a:schemeClr val="accent5">
                <a:lumMod val="75000"/>
              </a:schemeClr>
            </a:solidFill>
          </a:ln>
        </p:spPr>
        <p:txBody>
          <a:bodyPr>
            <a:noAutofit/>
          </a:bodyPr>
          <a:lstStyle/>
          <a:p>
            <a:r>
              <a:rPr lang="en-US" sz="2400" b="1" dirty="0">
                <a:hlinkClick r:id="rId3"/>
              </a:rPr>
              <a:t>Lisa Hartnagle Anderson</a:t>
            </a:r>
            <a:r>
              <a:rPr lang="en-US" sz="2400" b="1" dirty="0"/>
              <a:t/>
            </a:r>
            <a:br>
              <a:rPr lang="en-US" sz="2400" b="1" dirty="0"/>
            </a:br>
            <a:r>
              <a:rPr lang="en-US" sz="2400" dirty="0">
                <a:hlinkClick r:id="rId4"/>
              </a:rPr>
              <a:t>September 6 at 12:38pm</a:t>
            </a:r>
            <a:r>
              <a:rPr lang="en-US" sz="2400" dirty="0"/>
              <a:t/>
            </a:r>
            <a:br>
              <a:rPr lang="en-US" sz="2400" dirty="0"/>
            </a:br>
            <a:r>
              <a:rPr lang="en-US" sz="2400" dirty="0"/>
              <a:t>Here's to a healthy school year! Best children's multi ever!</a:t>
            </a:r>
            <a:br>
              <a:rPr lang="en-US" sz="2400" dirty="0"/>
            </a:br>
            <a:endParaRPr lang="en-US" sz="2400" dirty="0"/>
          </a:p>
        </p:txBody>
      </p:sp>
    </p:spTree>
    <p:extLst>
      <p:ext uri="{BB962C8B-B14F-4D97-AF65-F5344CB8AC3E}">
        <p14:creationId xmlns:p14="http://schemas.microsoft.com/office/powerpoint/2010/main" val="3986432832"/>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rotWithShape="1">
          <a:blip r:embed="rId2"/>
          <a:srcRect l="-40266" r="-40266"/>
          <a:stretch/>
        </p:blipFill>
        <p:spPr>
          <a:xfrm>
            <a:off x="3081867" y="372534"/>
            <a:ext cx="7857066" cy="6129866"/>
          </a:xfrm>
        </p:spPr>
      </p:pic>
      <p:sp>
        <p:nvSpPr>
          <p:cNvPr id="3" name="Title 2"/>
          <p:cNvSpPr>
            <a:spLocks noGrp="1"/>
          </p:cNvSpPr>
          <p:nvPr>
            <p:ph type="title"/>
          </p:nvPr>
        </p:nvSpPr>
        <p:spPr>
          <a:xfrm>
            <a:off x="237065" y="-17463"/>
            <a:ext cx="4842935" cy="6689195"/>
          </a:xfrm>
        </p:spPr>
        <p:txBody>
          <a:bodyPr>
            <a:normAutofit fontScale="90000"/>
          </a:bodyPr>
          <a:lstStyle/>
          <a:p>
            <a:pPr algn="l"/>
            <a:r>
              <a:rPr lang="en-US" sz="2400" dirty="0" smtClean="0"/>
              <a:t>	Hello </a:t>
            </a:r>
            <a:r>
              <a:rPr lang="en-US" sz="2400" dirty="0"/>
              <a:t>Shaklee Family! We are super excited to share a special member promotion for the month of September! </a:t>
            </a:r>
            <a:r>
              <a:rPr lang="en-US" sz="2400" dirty="0" smtClean="0"/>
              <a:t/>
            </a:r>
            <a:br>
              <a:rPr lang="en-US" sz="2400" dirty="0" smtClean="0"/>
            </a:br>
            <a:r>
              <a:rPr lang="en-US" sz="2400" dirty="0" smtClean="0"/>
              <a:t>	This </a:t>
            </a:r>
            <a:r>
              <a:rPr lang="en-US" sz="2400" dirty="0"/>
              <a:t>promotion is all about helping our kids stay health and strong while going back to school</a:t>
            </a:r>
            <a:r>
              <a:rPr lang="en-US" sz="2400" dirty="0" smtClean="0"/>
              <a:t>!</a:t>
            </a:r>
            <a:br>
              <a:rPr lang="en-US" sz="2400" dirty="0" smtClean="0"/>
            </a:br>
            <a:r>
              <a:rPr lang="en-US" sz="2400" dirty="0" smtClean="0"/>
              <a:t> 	All </a:t>
            </a:r>
            <a:r>
              <a:rPr lang="en-US" sz="2400" dirty="0"/>
              <a:t>you have to do is order one of these packages and then let your business leader know and they will get you your free Vitalizing Immunity! </a:t>
            </a:r>
            <a:r>
              <a:rPr lang="en-US" sz="2400" dirty="0" smtClean="0"/>
              <a:t/>
            </a:r>
            <a:br>
              <a:rPr lang="en-US" sz="2400" dirty="0" smtClean="0"/>
            </a:br>
            <a:r>
              <a:rPr lang="en-US" sz="2400" dirty="0"/>
              <a:t>	</a:t>
            </a:r>
            <a:r>
              <a:rPr lang="en-US" sz="2400" dirty="0" smtClean="0"/>
              <a:t>Also</a:t>
            </a:r>
            <a:r>
              <a:rPr lang="en-US" sz="2400" dirty="0"/>
              <a:t>, you can let them know if you are interested in listening to the online health talks and earning $25 in product credit as well! </a:t>
            </a:r>
            <a:r>
              <a:rPr lang="en-US" sz="2400" dirty="0" smtClean="0"/>
              <a:t/>
            </a:r>
            <a:br>
              <a:rPr lang="en-US" sz="2400" dirty="0" smtClean="0"/>
            </a:br>
            <a:r>
              <a:rPr lang="en-US" sz="2400" dirty="0" smtClean="0"/>
              <a:t>	We </a:t>
            </a:r>
            <a:r>
              <a:rPr lang="en-US" sz="2400" dirty="0"/>
              <a:t>have some amazing talks to choose from. Feel free to share with your friends. Everyone wants healthy kiddos</a:t>
            </a:r>
            <a:r>
              <a:rPr lang="en-US" sz="2400" dirty="0" smtClean="0"/>
              <a:t>!               </a:t>
            </a:r>
            <a:r>
              <a:rPr lang="en-US" sz="2400" dirty="0" err="1" smtClean="0"/>
              <a:t>lisa</a:t>
            </a:r>
            <a:endParaRPr lang="en-US" sz="2400" dirty="0"/>
          </a:p>
        </p:txBody>
      </p:sp>
    </p:spTree>
    <p:extLst>
      <p:ext uri="{BB962C8B-B14F-4D97-AF65-F5344CB8AC3E}">
        <p14:creationId xmlns:p14="http://schemas.microsoft.com/office/powerpoint/2010/main" val="1596894224"/>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1" y="274639"/>
            <a:ext cx="5007074" cy="899231"/>
          </a:xfrm>
          <a:ln>
            <a:solidFill>
              <a:schemeClr val="tx2">
                <a:lumMod val="60000"/>
                <a:lumOff val="40000"/>
              </a:schemeClr>
            </a:solidFill>
          </a:ln>
        </p:spPr>
        <p:txBody>
          <a:bodyPr>
            <a:normAutofit/>
          </a:bodyPr>
          <a:lstStyle/>
          <a:p>
            <a:r>
              <a:rPr lang="en-US" sz="3200" dirty="0" smtClean="0"/>
              <a:t>Back to School Collections</a:t>
            </a:r>
            <a:endParaRPr lang="en-US" sz="3200" dirty="0"/>
          </a:p>
        </p:txBody>
      </p:sp>
      <p:sp>
        <p:nvSpPr>
          <p:cNvPr id="5" name="Text Placeholder 4"/>
          <p:cNvSpPr>
            <a:spLocks noGrp="1"/>
          </p:cNvSpPr>
          <p:nvPr>
            <p:ph type="body" idx="1"/>
          </p:nvPr>
        </p:nvSpPr>
        <p:spPr>
          <a:xfrm>
            <a:off x="457201" y="1215231"/>
            <a:ext cx="4040188" cy="639763"/>
          </a:xfrm>
          <a:ln>
            <a:solidFill>
              <a:schemeClr val="tx2">
                <a:lumMod val="75000"/>
              </a:schemeClr>
            </a:solidFill>
          </a:ln>
        </p:spPr>
        <p:txBody>
          <a:bodyPr>
            <a:normAutofit/>
          </a:bodyPr>
          <a:lstStyle/>
          <a:p>
            <a:r>
              <a:rPr lang="en-US" dirty="0" smtClean="0"/>
              <a:t>	For Younger Children </a:t>
            </a:r>
            <a:endParaRPr lang="en-US" dirty="0"/>
          </a:p>
        </p:txBody>
      </p:sp>
      <p:sp>
        <p:nvSpPr>
          <p:cNvPr id="6" name="Content Placeholder 5"/>
          <p:cNvSpPr>
            <a:spLocks noGrp="1"/>
          </p:cNvSpPr>
          <p:nvPr>
            <p:ph sz="half" idx="2"/>
          </p:nvPr>
        </p:nvSpPr>
        <p:spPr>
          <a:xfrm>
            <a:off x="457200" y="2039840"/>
            <a:ext cx="4040188" cy="2232277"/>
          </a:xfrm>
          <a:ln>
            <a:solidFill>
              <a:schemeClr val="tx2">
                <a:lumMod val="75000"/>
              </a:schemeClr>
            </a:solidFill>
          </a:ln>
        </p:spPr>
        <p:txBody>
          <a:bodyPr>
            <a:normAutofit/>
          </a:bodyPr>
          <a:lstStyle/>
          <a:p>
            <a:pPr marL="0" indent="0">
              <a:buNone/>
            </a:pPr>
            <a:r>
              <a:rPr lang="en-US" dirty="0" smtClean="0"/>
              <a:t>For Immune Health     53 PV</a:t>
            </a:r>
          </a:p>
          <a:p>
            <a:pPr marL="0" indent="0">
              <a:buNone/>
            </a:pPr>
            <a:endParaRPr lang="en-US" sz="1000" dirty="0" smtClean="0"/>
          </a:p>
          <a:p>
            <a:pPr marL="0" indent="0">
              <a:buNone/>
            </a:pPr>
            <a:r>
              <a:rPr lang="en-US" sz="2000" dirty="0" err="1" smtClean="0"/>
              <a:t>Incredivites</a:t>
            </a:r>
            <a:r>
              <a:rPr lang="en-US" sz="2000" dirty="0" smtClean="0"/>
              <a:t>	 	20 PV</a:t>
            </a:r>
          </a:p>
          <a:p>
            <a:pPr marL="0" indent="0">
              <a:buNone/>
            </a:pPr>
            <a:r>
              <a:rPr lang="en-US" sz="2000" dirty="0" err="1" smtClean="0"/>
              <a:t>Opiflora</a:t>
            </a:r>
            <a:r>
              <a:rPr lang="en-US" sz="2000" dirty="0" smtClean="0"/>
              <a:t> Caps	15 PV</a:t>
            </a:r>
          </a:p>
          <a:p>
            <a:pPr marL="0" indent="0">
              <a:buNone/>
            </a:pPr>
            <a:r>
              <a:rPr lang="en-US" sz="2000" dirty="0" smtClean="0"/>
              <a:t>Chewable C  		18 PV				(or Vitalizing Immunity)</a:t>
            </a:r>
          </a:p>
          <a:p>
            <a:pPr marL="0" indent="0">
              <a:buNone/>
            </a:pPr>
            <a:endParaRPr lang="en-US" sz="2000" dirty="0"/>
          </a:p>
        </p:txBody>
      </p:sp>
      <p:sp>
        <p:nvSpPr>
          <p:cNvPr id="7" name="Text Placeholder 6"/>
          <p:cNvSpPr>
            <a:spLocks noGrp="1"/>
          </p:cNvSpPr>
          <p:nvPr>
            <p:ph type="body" sz="quarter" idx="3"/>
          </p:nvPr>
        </p:nvSpPr>
        <p:spPr>
          <a:xfrm>
            <a:off x="4645027" y="1215231"/>
            <a:ext cx="4041775" cy="639763"/>
          </a:xfrm>
          <a:ln>
            <a:solidFill>
              <a:schemeClr val="tx2">
                <a:lumMod val="75000"/>
              </a:schemeClr>
            </a:solidFill>
          </a:ln>
        </p:spPr>
        <p:txBody>
          <a:bodyPr>
            <a:normAutofit fontScale="85000" lnSpcReduction="20000"/>
          </a:bodyPr>
          <a:lstStyle/>
          <a:p>
            <a:r>
              <a:rPr lang="en-US" dirty="0" smtClean="0"/>
              <a:t>For Older Children, Teens, College – 		who can swallow pills</a:t>
            </a:r>
            <a:endParaRPr lang="en-US" dirty="0"/>
          </a:p>
        </p:txBody>
      </p:sp>
      <p:sp>
        <p:nvSpPr>
          <p:cNvPr id="8" name="Content Placeholder 7"/>
          <p:cNvSpPr>
            <a:spLocks noGrp="1"/>
          </p:cNvSpPr>
          <p:nvPr>
            <p:ph sz="quarter" idx="4"/>
          </p:nvPr>
        </p:nvSpPr>
        <p:spPr>
          <a:xfrm>
            <a:off x="4645027" y="2039840"/>
            <a:ext cx="4041775" cy="2232277"/>
          </a:xfrm>
          <a:ln>
            <a:solidFill>
              <a:schemeClr val="tx2">
                <a:lumMod val="75000"/>
              </a:schemeClr>
            </a:solidFill>
          </a:ln>
        </p:spPr>
        <p:txBody>
          <a:bodyPr/>
          <a:lstStyle/>
          <a:p>
            <a:pPr marL="0" indent="0">
              <a:buNone/>
            </a:pPr>
            <a:r>
              <a:rPr lang="en-US" dirty="0" smtClean="0"/>
              <a:t>For Immune Health	53 PV</a:t>
            </a:r>
          </a:p>
          <a:p>
            <a:pPr marL="0" indent="0">
              <a:buNone/>
            </a:pPr>
            <a:endParaRPr lang="en-US" sz="1000" dirty="0" smtClean="0"/>
          </a:p>
          <a:p>
            <a:pPr marL="0" indent="0">
              <a:buNone/>
            </a:pPr>
            <a:r>
              <a:rPr lang="en-US" sz="2000" dirty="0" smtClean="0"/>
              <a:t>Vita Lea 120		18 PV</a:t>
            </a:r>
          </a:p>
          <a:p>
            <a:pPr marL="0" indent="0">
              <a:buNone/>
            </a:pPr>
            <a:r>
              <a:rPr lang="en-US" sz="2000" dirty="0" smtClean="0"/>
              <a:t>Vita C			16 PV	</a:t>
            </a:r>
          </a:p>
          <a:p>
            <a:pPr marL="0" indent="0">
              <a:buNone/>
            </a:pPr>
            <a:r>
              <a:rPr lang="en-US" sz="2000" dirty="0" err="1" smtClean="0"/>
              <a:t>Optiflora</a:t>
            </a:r>
            <a:r>
              <a:rPr lang="en-US" sz="2000" dirty="0" smtClean="0"/>
              <a:t> Caps	15 PV</a:t>
            </a:r>
          </a:p>
          <a:p>
            <a:pPr marL="0" indent="0">
              <a:buNone/>
            </a:pPr>
            <a:r>
              <a:rPr lang="en-US" sz="2000" dirty="0" smtClean="0"/>
              <a:t>Germ Off Wipes     4 PV</a:t>
            </a:r>
            <a:endParaRPr lang="en-US" sz="2000" dirty="0"/>
          </a:p>
          <a:p>
            <a:pPr marL="0" indent="0">
              <a:buNone/>
            </a:pPr>
            <a:endParaRPr lang="en-US" sz="2000" dirty="0"/>
          </a:p>
        </p:txBody>
      </p:sp>
      <p:sp>
        <p:nvSpPr>
          <p:cNvPr id="9" name="TextBox 8"/>
          <p:cNvSpPr txBox="1"/>
          <p:nvPr/>
        </p:nvSpPr>
        <p:spPr>
          <a:xfrm>
            <a:off x="457201" y="4679613"/>
            <a:ext cx="4040188" cy="1538883"/>
          </a:xfrm>
          <a:prstGeom prst="rect">
            <a:avLst/>
          </a:prstGeom>
          <a:noFill/>
          <a:ln>
            <a:solidFill>
              <a:schemeClr val="tx2">
                <a:lumMod val="75000"/>
              </a:schemeClr>
            </a:solidFill>
          </a:ln>
        </p:spPr>
        <p:txBody>
          <a:bodyPr wrap="square" rtlCol="0">
            <a:spAutoFit/>
          </a:bodyPr>
          <a:lstStyle/>
          <a:p>
            <a:r>
              <a:rPr lang="en-US" sz="2400" dirty="0" smtClean="0"/>
              <a:t>For Academic Support      49 PV</a:t>
            </a:r>
          </a:p>
          <a:p>
            <a:endParaRPr lang="en-US" sz="1000" dirty="0"/>
          </a:p>
          <a:p>
            <a:r>
              <a:rPr lang="en-US" sz="2000" dirty="0" smtClean="0"/>
              <a:t>Mighty Smarts		16 PV</a:t>
            </a:r>
          </a:p>
          <a:p>
            <a:r>
              <a:rPr lang="en-US" sz="2000" dirty="0" smtClean="0"/>
              <a:t>Shaklee Life Shakes	28 PV</a:t>
            </a:r>
          </a:p>
          <a:p>
            <a:r>
              <a:rPr lang="en-US" sz="2000" dirty="0" smtClean="0"/>
              <a:t>Non-Toxic Basic H	  5 PV</a:t>
            </a:r>
            <a:endParaRPr lang="en-US" sz="2000" dirty="0"/>
          </a:p>
        </p:txBody>
      </p:sp>
      <p:sp>
        <p:nvSpPr>
          <p:cNvPr id="10" name="TextBox 9"/>
          <p:cNvSpPr txBox="1"/>
          <p:nvPr/>
        </p:nvSpPr>
        <p:spPr>
          <a:xfrm>
            <a:off x="4645028" y="4679612"/>
            <a:ext cx="4041774" cy="1846659"/>
          </a:xfrm>
          <a:prstGeom prst="rect">
            <a:avLst/>
          </a:prstGeom>
          <a:noFill/>
          <a:ln>
            <a:solidFill>
              <a:schemeClr val="tx2">
                <a:lumMod val="75000"/>
              </a:schemeClr>
            </a:solidFill>
          </a:ln>
        </p:spPr>
        <p:txBody>
          <a:bodyPr wrap="square" rtlCol="0">
            <a:spAutoFit/>
          </a:bodyPr>
          <a:lstStyle/>
          <a:p>
            <a:r>
              <a:rPr lang="en-US" sz="2400" dirty="0" smtClean="0"/>
              <a:t>Academic Support		57 PV</a:t>
            </a:r>
          </a:p>
          <a:p>
            <a:endParaRPr lang="en-US" sz="1000" dirty="0"/>
          </a:p>
          <a:p>
            <a:r>
              <a:rPr lang="en-US" sz="2000" dirty="0" smtClean="0"/>
              <a:t>B Complex 120		16 PV</a:t>
            </a:r>
          </a:p>
          <a:p>
            <a:r>
              <a:rPr lang="en-US" sz="2000" dirty="0" smtClean="0"/>
              <a:t>Omega Guard		13 PV</a:t>
            </a:r>
          </a:p>
          <a:p>
            <a:r>
              <a:rPr lang="en-US" sz="2000" dirty="0" smtClean="0"/>
              <a:t>Shaklee Life Shake	28 PV</a:t>
            </a:r>
          </a:p>
          <a:p>
            <a:r>
              <a:rPr lang="en-US" sz="2000" dirty="0" smtClean="0"/>
              <a:t>**  optional … Mind Works</a:t>
            </a:r>
          </a:p>
        </p:txBody>
      </p:sp>
      <p:sp>
        <p:nvSpPr>
          <p:cNvPr id="11" name="TextBox 10"/>
          <p:cNvSpPr txBox="1"/>
          <p:nvPr/>
        </p:nvSpPr>
        <p:spPr>
          <a:xfrm>
            <a:off x="7542236" y="577313"/>
            <a:ext cx="827337" cy="369332"/>
          </a:xfrm>
          <a:prstGeom prst="rect">
            <a:avLst/>
          </a:prstGeom>
          <a:noFill/>
        </p:spPr>
        <p:txBody>
          <a:bodyPr wrap="square" rtlCol="0">
            <a:spAutoFit/>
          </a:bodyPr>
          <a:lstStyle/>
          <a:p>
            <a:r>
              <a:rPr lang="en-US" dirty="0" err="1" smtClean="0"/>
              <a:t>lisa</a:t>
            </a:r>
            <a:endParaRPr lang="en-US" dirty="0"/>
          </a:p>
        </p:txBody>
      </p:sp>
    </p:spTree>
    <p:extLst>
      <p:ext uri="{BB962C8B-B14F-4D97-AF65-F5344CB8AC3E}">
        <p14:creationId xmlns:p14="http://schemas.microsoft.com/office/powerpoint/2010/main" val="9222113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9"/>
            <a:ext cx="7179733" cy="859894"/>
          </a:xfrm>
        </p:spPr>
        <p:txBody>
          <a:bodyPr/>
          <a:lstStyle/>
          <a:p>
            <a:r>
              <a:rPr lang="en-US" sz="3600" dirty="0"/>
              <a:t>Facebook Group for Members-</a:t>
            </a:r>
            <a:endParaRPr lang="en-US" sz="3600" dirty="0"/>
          </a:p>
        </p:txBody>
      </p:sp>
      <p:sp>
        <p:nvSpPr>
          <p:cNvPr id="3" name="Content Placeholder 2"/>
          <p:cNvSpPr>
            <a:spLocks noGrp="1"/>
          </p:cNvSpPr>
          <p:nvPr>
            <p:ph idx="1"/>
          </p:nvPr>
        </p:nvSpPr>
        <p:spPr>
          <a:xfrm>
            <a:off x="457200" y="1286933"/>
            <a:ext cx="8229600" cy="5283200"/>
          </a:xfrm>
        </p:spPr>
        <p:txBody>
          <a:bodyPr>
            <a:normAutofit fontScale="92500" lnSpcReduction="10000"/>
          </a:bodyPr>
          <a:lstStyle/>
          <a:p>
            <a:pPr marL="0" indent="0">
              <a:buNone/>
            </a:pPr>
            <a:r>
              <a:rPr lang="en-US" b="1" dirty="0" smtClean="0">
                <a:hlinkClick r:id="rId2"/>
              </a:rPr>
              <a:t>Stephanie </a:t>
            </a:r>
            <a:r>
              <a:rPr lang="en-US" b="1" dirty="0" smtClean="0">
                <a:hlinkClick r:id="rId2"/>
              </a:rPr>
              <a:t>Bruce</a:t>
            </a:r>
            <a:endParaRPr lang="en-US" b="1" dirty="0" smtClean="0"/>
          </a:p>
          <a:p>
            <a:pPr marL="0" indent="0">
              <a:buNone/>
            </a:pPr>
            <a:r>
              <a:rPr lang="en-US" dirty="0"/>
              <a:t> </a:t>
            </a:r>
            <a:r>
              <a:rPr lang="en-US" dirty="0" smtClean="0"/>
              <a:t> </a:t>
            </a:r>
            <a:r>
              <a:rPr lang="en-US" dirty="0"/>
              <a:t>G</a:t>
            </a:r>
            <a:r>
              <a:rPr lang="en-US" dirty="0" smtClean="0"/>
              <a:t>uys</a:t>
            </a:r>
            <a:r>
              <a:rPr lang="en-US" dirty="0"/>
              <a:t>!! This group is taking off!! </a:t>
            </a:r>
            <a:endParaRPr lang="en-US" dirty="0" smtClean="0"/>
          </a:p>
          <a:p>
            <a:pPr marL="0" indent="0">
              <a:buNone/>
            </a:pPr>
            <a:r>
              <a:rPr lang="en-US" dirty="0" smtClean="0"/>
              <a:t>We </a:t>
            </a:r>
            <a:r>
              <a:rPr lang="en-US" dirty="0"/>
              <a:t>started the group </a:t>
            </a:r>
            <a:r>
              <a:rPr lang="en-US" dirty="0" smtClean="0"/>
              <a:t>on </a:t>
            </a:r>
            <a:r>
              <a:rPr lang="en-US" dirty="0"/>
              <a:t>Tuesday and </a:t>
            </a:r>
            <a:r>
              <a:rPr lang="en-US" dirty="0" smtClean="0"/>
              <a:t>Stephanie </a:t>
            </a:r>
            <a:r>
              <a:rPr lang="en-US" dirty="0"/>
              <a:t>Miller has since sold 5 Scour Offs and 2 Deodorants!!</a:t>
            </a:r>
            <a:r>
              <a:rPr lang="en-US" dirty="0" smtClean="0"/>
              <a:t>!</a:t>
            </a:r>
          </a:p>
          <a:p>
            <a:pPr marL="0" indent="0">
              <a:buNone/>
            </a:pPr>
            <a:r>
              <a:rPr lang="en-US" dirty="0" smtClean="0"/>
              <a:t> </a:t>
            </a:r>
            <a:r>
              <a:rPr lang="en-US" dirty="0"/>
              <a:t>And I have 3 members say they are interested in the deodorant!! Our members need to be engaged </a:t>
            </a:r>
            <a:r>
              <a:rPr lang="en-US" dirty="0" smtClean="0"/>
              <a:t>!!			</a:t>
            </a:r>
          </a:p>
          <a:p>
            <a:pPr marL="0" indent="0">
              <a:buNone/>
            </a:pPr>
            <a:r>
              <a:rPr lang="en-US" dirty="0" smtClean="0"/>
              <a:t> </a:t>
            </a:r>
            <a:r>
              <a:rPr lang="en-US" dirty="0"/>
              <a:t>Add them to the group!! </a:t>
            </a:r>
            <a:r>
              <a:rPr lang="en-US" dirty="0" smtClean="0"/>
              <a:t>I've been </a:t>
            </a:r>
            <a:r>
              <a:rPr lang="en-US" dirty="0"/>
              <a:t>blown away at the success we are having!! </a:t>
            </a:r>
            <a:br>
              <a:rPr lang="en-US" dirty="0"/>
            </a:br>
            <a:endParaRPr lang="en-US" dirty="0"/>
          </a:p>
        </p:txBody>
      </p:sp>
    </p:spTree>
    <p:extLst>
      <p:ext uri="{BB962C8B-B14F-4D97-AF65-F5344CB8AC3E}">
        <p14:creationId xmlns:p14="http://schemas.microsoft.com/office/powerpoint/2010/main" val="402557797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16470</TotalTime>
  <Words>2443</Words>
  <Application>Microsoft Macintosh PowerPoint</Application>
  <PresentationFormat>On-screen Show (4:3)</PresentationFormat>
  <Paragraphs>344</Paragraphs>
  <Slides>46</Slides>
  <Notes>0</Notes>
  <HiddenSlides>0</HiddenSlides>
  <MMClips>0</MMClips>
  <ScaleCrop>false</ScaleCrop>
  <HeadingPairs>
    <vt:vector size="4" baseType="variant">
      <vt:variant>
        <vt:lpstr>Theme</vt:lpstr>
      </vt:variant>
      <vt:variant>
        <vt:i4>1</vt:i4>
      </vt:variant>
      <vt:variant>
        <vt:lpstr>Slide Titles</vt:lpstr>
      </vt:variant>
      <vt:variant>
        <vt:i4>46</vt:i4>
      </vt:variant>
    </vt:vector>
  </HeadingPairs>
  <TitlesOfParts>
    <vt:vector size="47" baseType="lpstr">
      <vt:lpstr>Office Theme</vt:lpstr>
      <vt:lpstr>FaceBook Post of the Week --From Emily Bean</vt:lpstr>
      <vt:lpstr>PowerPoint Presentation</vt:lpstr>
      <vt:lpstr>From Angie Thomas</vt:lpstr>
      <vt:lpstr>PowerPoint Presentation</vt:lpstr>
      <vt:lpstr>Mariesa Ubowski August 23 at 2:17pm · Highlands Ranch, CO Shake, shake, shake it off (the pounds that is!) Ready for our back to school with Shaklee and our brand new Ninja!! (Score! Mega Ninja on sale today at Target! There's an extra coupon on cartwheel too!!) 😉 </vt:lpstr>
      <vt:lpstr>Lisa Hartnagle Anderson September 6 at 12:38pm Here's to a healthy school year! Best children's multi ever! </vt:lpstr>
      <vt:lpstr> Hello Shaklee Family! We are super excited to share a special member promotion for the month of September!   This promotion is all about helping our kids stay health and strong while going back to school!   All you have to do is order one of these packages and then let your business leader know and they will get you your free Vitalizing Immunity!   Also, you can let them know if you are interested in listening to the online health talks and earning $25 in product credit as well!   We have some amazing talks to choose from. Feel free to share with your friends. Everyone wants healthy kiddos!               lisa</vt:lpstr>
      <vt:lpstr>Back to School Collections</vt:lpstr>
      <vt:lpstr>Facebook Group for Members-</vt:lpstr>
      <vt:lpstr>PowerPoint Presentation</vt:lpstr>
      <vt:lpstr>Monday Wellness Webinars </vt:lpstr>
      <vt:lpstr>100 Days to Amazing Fall Business Training 2015</vt:lpstr>
      <vt:lpstr>       September Strategies for     Growth</vt:lpstr>
      <vt:lpstr>  Objectives for Session #3 1. Learning the Skill of Inviting  2. to Help Business Partners Generate 2000 PV and      Reach Director Rank</vt:lpstr>
      <vt:lpstr>Become a Student of the Business Be Open To Learning Skills</vt:lpstr>
      <vt:lpstr>First Skill to Develop --Asking Questions/ Discovering Needs</vt:lpstr>
      <vt:lpstr>Invitation  To Take a Look – Taking on the Role of Consultant –        Business Consultant … or Nutrition Consultant </vt:lpstr>
      <vt:lpstr>How Do You Build Relationships … and Take on the Role of Consultant ?</vt:lpstr>
      <vt:lpstr>Idea #1 for Opening Conversations</vt:lpstr>
      <vt:lpstr>Additional Ideas for Conversation Starters Reach Out Dialogues</vt:lpstr>
      <vt:lpstr>After Identifying Interest or Need … What Do You Invite People To? </vt:lpstr>
      <vt:lpstr>Personal interaction is a critical component when it comes to building trust and transferring belief so you want to connect with people as much as possible</vt:lpstr>
      <vt:lpstr>Option #2 Invite People to Review Some Materials</vt:lpstr>
      <vt:lpstr>Option # 3 for Inviting People to Learn About Shaklee – Share Stories</vt:lpstr>
      <vt:lpstr>Sharing Products Through …</vt:lpstr>
      <vt:lpstr> “I heard a family’s story last week on one of my wellness webinars,  and was so touched after hearing it that I decided  …that  I wanted to call each of my customers who have  young children to tell them about  what a difference just a  few of the Shaklee products made for these kids.  Got a minute?    Great … First,  I want  to ask … tell me about your kids …   .. Anyone have health challenges ?  “                      lisa</vt:lpstr>
      <vt:lpstr>Share the Story &amp; Your Why</vt:lpstr>
      <vt:lpstr>For Those Who Cannot Attend An Event…</vt:lpstr>
      <vt:lpstr>Word Track For Follow Up With Folks Who Did Not Attend </vt:lpstr>
      <vt:lpstr>To Review  and a Few More Principles of Inviting and Having Conversations        That Connect Us to Others</vt:lpstr>
      <vt:lpstr>Action Steps for Session # 3 Mastering the Skill of Inviting  </vt:lpstr>
      <vt:lpstr>Subscriptions Open Now</vt:lpstr>
      <vt:lpstr>Coming Up </vt:lpstr>
      <vt:lpstr>Free Membership Options</vt:lpstr>
      <vt:lpstr>6 Free Shipping Deals    .. Good until Nov 20</vt:lpstr>
      <vt:lpstr>Free Shipping AND Free Membership Options</vt:lpstr>
      <vt:lpstr>$10 Deals— With the Purchase of  these 3 Collections ( all can be customized with flavor of shake and Vitalizer options)</vt:lpstr>
      <vt:lpstr>Back to School Packages</vt:lpstr>
      <vt:lpstr>1000 PV on Back- to- School Collections</vt:lpstr>
      <vt:lpstr>Packages for Moms</vt:lpstr>
      <vt:lpstr>Action Steps for September 2013</vt:lpstr>
      <vt:lpstr> Importance of Using Archived Training  Sessions Key Objective of Our Business is … Duplication</vt:lpstr>
      <vt:lpstr>PowerPoint Presentation</vt:lpstr>
      <vt:lpstr>PowerPoint Presentation</vt:lpstr>
      <vt:lpstr>Objectives for Fall 2015 Fast Track to Coordinator</vt:lpstr>
      <vt:lpstr>Let’s Help Our Kids Have … Their Healthiest School Year Ever</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Fast Track to Coordinator Fall 2015</dc:title>
  <dc:creator>Barbara Lagoni</dc:creator>
  <cp:lastModifiedBy>Barbara Lagoni</cp:lastModifiedBy>
  <cp:revision>185</cp:revision>
  <cp:lastPrinted>2015-09-10T03:01:13Z</cp:lastPrinted>
  <dcterms:created xsi:type="dcterms:W3CDTF">2015-07-16T02:03:17Z</dcterms:created>
  <dcterms:modified xsi:type="dcterms:W3CDTF">2015-09-10T03:17:44Z</dcterms:modified>
</cp:coreProperties>
</file>