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notesSlides/notesSlide1.xml" ContentType="application/vnd.openxmlformats-officedocument.presentationml.notesSlide+xml"/>
  <Override PartName="/ppt/tags/tag3.xml" ContentType="application/vnd.openxmlformats-officedocument.presentationml.tags+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6"/>
  </p:notesMasterIdLst>
  <p:handoutMasterIdLst>
    <p:handoutMasterId r:id="rId37"/>
  </p:handoutMasterIdLst>
  <p:sldIdLst>
    <p:sldId id="307" r:id="rId2"/>
    <p:sldId id="275" r:id="rId3"/>
    <p:sldId id="274" r:id="rId4"/>
    <p:sldId id="293" r:id="rId5"/>
    <p:sldId id="287" r:id="rId6"/>
    <p:sldId id="284" r:id="rId7"/>
    <p:sldId id="294" r:id="rId8"/>
    <p:sldId id="292" r:id="rId9"/>
    <p:sldId id="300" r:id="rId10"/>
    <p:sldId id="301" r:id="rId11"/>
    <p:sldId id="308" r:id="rId12"/>
    <p:sldId id="299" r:id="rId13"/>
    <p:sldId id="279" r:id="rId14"/>
    <p:sldId id="302" r:id="rId15"/>
    <p:sldId id="281" r:id="rId16"/>
    <p:sldId id="305" r:id="rId17"/>
    <p:sldId id="306" r:id="rId18"/>
    <p:sldId id="304" r:id="rId19"/>
    <p:sldId id="285" r:id="rId20"/>
    <p:sldId id="280" r:id="rId21"/>
    <p:sldId id="270" r:id="rId22"/>
    <p:sldId id="271" r:id="rId23"/>
    <p:sldId id="291" r:id="rId24"/>
    <p:sldId id="290" r:id="rId25"/>
    <p:sldId id="297" r:id="rId26"/>
    <p:sldId id="277" r:id="rId27"/>
    <p:sldId id="278" r:id="rId28"/>
    <p:sldId id="272" r:id="rId29"/>
    <p:sldId id="262" r:id="rId30"/>
    <p:sldId id="261" r:id="rId31"/>
    <p:sldId id="263" r:id="rId32"/>
    <p:sldId id="258" r:id="rId33"/>
    <p:sldId id="296" r:id="rId34"/>
    <p:sldId id="260" r:id="rId35"/>
  </p:sldIdLst>
  <p:sldSz cx="9144000" cy="6858000" type="screen4x3"/>
  <p:notesSz cx="6858000" cy="9083675"/>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prnPr prnWhat="handouts6" clrMode="bw" frameSlides="1"/>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napToObjects="1">
      <p:cViewPr>
        <p:scale>
          <a:sx n="66" d="100"/>
          <a:sy n="66" d="100"/>
        </p:scale>
        <p:origin x="-636" y="-180"/>
      </p:cViewPr>
      <p:guideLst>
        <p:guide orient="horz" pos="2160"/>
        <p:guide pos="2880"/>
      </p:guideLst>
    </p:cSldViewPr>
  </p:slideViewPr>
  <p:notesTextViewPr>
    <p:cViewPr>
      <p:scale>
        <a:sx n="100" d="100"/>
        <a:sy n="100" d="100"/>
      </p:scale>
      <p:origin x="0" y="0"/>
    </p:cViewPr>
  </p:notesTextViewPr>
  <p:sorterViewPr>
    <p:cViewPr>
      <p:scale>
        <a:sx n="66" d="100"/>
        <a:sy n="66" d="100"/>
      </p:scale>
      <p:origin x="0" y="354"/>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handoutMaster" Target="handoutMasters/handoutMaster1.xml"/><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4184"/>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4184"/>
          </a:xfrm>
          <a:prstGeom prst="rect">
            <a:avLst/>
          </a:prstGeom>
        </p:spPr>
        <p:txBody>
          <a:bodyPr vert="horz" lIns="91440" tIns="45720" rIns="91440" bIns="45720" rtlCol="0"/>
          <a:lstStyle>
            <a:lvl1pPr algn="r">
              <a:defRPr sz="1200"/>
            </a:lvl1pPr>
          </a:lstStyle>
          <a:p>
            <a:fld id="{BFF20783-3226-7642-A738-6F9F72B494FE}" type="datetimeFigureOut">
              <a:rPr lang="en-US" smtClean="0"/>
              <a:t>9/3/2015</a:t>
            </a:fld>
            <a:endParaRPr lang="en-US"/>
          </a:p>
        </p:txBody>
      </p:sp>
      <p:sp>
        <p:nvSpPr>
          <p:cNvPr id="4" name="Footer Placeholder 3"/>
          <p:cNvSpPr>
            <a:spLocks noGrp="1"/>
          </p:cNvSpPr>
          <p:nvPr>
            <p:ph type="ftr" sz="quarter" idx="2"/>
          </p:nvPr>
        </p:nvSpPr>
        <p:spPr>
          <a:xfrm>
            <a:off x="0" y="8627915"/>
            <a:ext cx="2971800" cy="454184"/>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27915"/>
            <a:ext cx="2971800" cy="454184"/>
          </a:xfrm>
          <a:prstGeom prst="rect">
            <a:avLst/>
          </a:prstGeom>
        </p:spPr>
        <p:txBody>
          <a:bodyPr vert="horz" lIns="91440" tIns="45720" rIns="91440" bIns="45720" rtlCol="0" anchor="b"/>
          <a:lstStyle>
            <a:lvl1pPr algn="r">
              <a:defRPr sz="1200"/>
            </a:lvl1pPr>
          </a:lstStyle>
          <a:p>
            <a:fld id="{1664F4F1-4E9A-FF4B-A746-31CA9037AB93}" type="slidenum">
              <a:rPr lang="en-US" smtClean="0"/>
              <a:t>‹#›</a:t>
            </a:fld>
            <a:endParaRPr lang="en-US"/>
          </a:p>
        </p:txBody>
      </p:sp>
    </p:spTree>
    <p:extLst>
      <p:ext uri="{BB962C8B-B14F-4D97-AF65-F5344CB8AC3E}">
        <p14:creationId xmlns:p14="http://schemas.microsoft.com/office/powerpoint/2010/main" val="225367562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4184"/>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4184"/>
          </a:xfrm>
          <a:prstGeom prst="rect">
            <a:avLst/>
          </a:prstGeom>
        </p:spPr>
        <p:txBody>
          <a:bodyPr vert="horz" lIns="91440" tIns="45720" rIns="91440" bIns="45720" rtlCol="0"/>
          <a:lstStyle>
            <a:lvl1pPr algn="r">
              <a:defRPr sz="1200"/>
            </a:lvl1pPr>
          </a:lstStyle>
          <a:p>
            <a:fld id="{BE2EAEA2-C396-0D46-8861-B7B277687D4E}" type="datetimeFigureOut">
              <a:rPr lang="en-US" smtClean="0"/>
              <a:t>9/3/2015</a:t>
            </a:fld>
            <a:endParaRPr lang="en-US"/>
          </a:p>
        </p:txBody>
      </p:sp>
      <p:sp>
        <p:nvSpPr>
          <p:cNvPr id="4" name="Slide Image Placeholder 3"/>
          <p:cNvSpPr>
            <a:spLocks noGrp="1" noRot="1" noChangeAspect="1"/>
          </p:cNvSpPr>
          <p:nvPr>
            <p:ph type="sldImg" idx="2"/>
          </p:nvPr>
        </p:nvSpPr>
        <p:spPr>
          <a:xfrm>
            <a:off x="1157288" y="681038"/>
            <a:ext cx="4543425" cy="3406775"/>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14746"/>
            <a:ext cx="5486400" cy="4087654"/>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27915"/>
            <a:ext cx="2971800" cy="454184"/>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27915"/>
            <a:ext cx="2971800" cy="454184"/>
          </a:xfrm>
          <a:prstGeom prst="rect">
            <a:avLst/>
          </a:prstGeom>
        </p:spPr>
        <p:txBody>
          <a:bodyPr vert="horz" lIns="91440" tIns="45720" rIns="91440" bIns="45720" rtlCol="0" anchor="b"/>
          <a:lstStyle>
            <a:lvl1pPr algn="r">
              <a:defRPr sz="1200"/>
            </a:lvl1pPr>
          </a:lstStyle>
          <a:p>
            <a:fld id="{62FA11AD-6424-E44E-ACE1-AB6F6EF856A8}" type="slidenum">
              <a:rPr lang="en-US" smtClean="0"/>
              <a:t>‹#›</a:t>
            </a:fld>
            <a:endParaRPr lang="en-US"/>
          </a:p>
        </p:txBody>
      </p:sp>
    </p:spTree>
    <p:extLst>
      <p:ext uri="{BB962C8B-B14F-4D97-AF65-F5344CB8AC3E}">
        <p14:creationId xmlns:p14="http://schemas.microsoft.com/office/powerpoint/2010/main" val="413299778"/>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1"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4437" eaLnBrk="0" hangingPunct="0">
              <a:defRPr sz="2400">
                <a:solidFill>
                  <a:schemeClr val="tx1"/>
                </a:solidFill>
                <a:latin typeface="Arial" charset="0"/>
                <a:ea typeface="ＭＳ Ｐゴシック" charset="0"/>
                <a:cs typeface="ＭＳ Ｐゴシック" charset="0"/>
              </a:defRPr>
            </a:lvl1pPr>
            <a:lvl2pPr marL="729057" indent="-280406" defTabSz="914437" eaLnBrk="0" hangingPunct="0">
              <a:defRPr sz="2400">
                <a:solidFill>
                  <a:schemeClr val="tx1"/>
                </a:solidFill>
                <a:latin typeface="Arial" charset="0"/>
                <a:ea typeface="ＭＳ Ｐゴシック" charset="0"/>
              </a:defRPr>
            </a:lvl2pPr>
            <a:lvl3pPr marL="1121626" indent="-224325" defTabSz="914437" eaLnBrk="0" hangingPunct="0">
              <a:defRPr sz="2400">
                <a:solidFill>
                  <a:schemeClr val="tx1"/>
                </a:solidFill>
                <a:latin typeface="Arial" charset="0"/>
                <a:ea typeface="ＭＳ Ｐゴシック" charset="0"/>
              </a:defRPr>
            </a:lvl3pPr>
            <a:lvl4pPr marL="1570276" indent="-224325" defTabSz="914437" eaLnBrk="0" hangingPunct="0">
              <a:defRPr sz="2400">
                <a:solidFill>
                  <a:schemeClr val="tx1"/>
                </a:solidFill>
                <a:latin typeface="Arial" charset="0"/>
                <a:ea typeface="ＭＳ Ｐゴシック" charset="0"/>
              </a:defRPr>
            </a:lvl4pPr>
            <a:lvl5pPr marL="2018927" indent="-224325" defTabSz="914437" eaLnBrk="0" hangingPunct="0">
              <a:defRPr sz="2400">
                <a:solidFill>
                  <a:schemeClr val="tx1"/>
                </a:solidFill>
                <a:latin typeface="Arial" charset="0"/>
                <a:ea typeface="ＭＳ Ｐゴシック" charset="0"/>
              </a:defRPr>
            </a:lvl5pPr>
            <a:lvl6pPr marL="2467577" indent="-224325" defTabSz="914437" eaLnBrk="0" fontAlgn="base" hangingPunct="0">
              <a:spcBef>
                <a:spcPct val="0"/>
              </a:spcBef>
              <a:spcAft>
                <a:spcPct val="0"/>
              </a:spcAft>
              <a:defRPr sz="2400">
                <a:solidFill>
                  <a:schemeClr val="tx1"/>
                </a:solidFill>
                <a:latin typeface="Arial" charset="0"/>
                <a:ea typeface="ＭＳ Ｐゴシック" charset="0"/>
              </a:defRPr>
            </a:lvl6pPr>
            <a:lvl7pPr marL="2916227" indent="-224325" defTabSz="914437" eaLnBrk="0" fontAlgn="base" hangingPunct="0">
              <a:spcBef>
                <a:spcPct val="0"/>
              </a:spcBef>
              <a:spcAft>
                <a:spcPct val="0"/>
              </a:spcAft>
              <a:defRPr sz="2400">
                <a:solidFill>
                  <a:schemeClr val="tx1"/>
                </a:solidFill>
                <a:latin typeface="Arial" charset="0"/>
                <a:ea typeface="ＭＳ Ｐゴシック" charset="0"/>
              </a:defRPr>
            </a:lvl7pPr>
            <a:lvl8pPr marL="3364878" indent="-224325" defTabSz="914437" eaLnBrk="0" fontAlgn="base" hangingPunct="0">
              <a:spcBef>
                <a:spcPct val="0"/>
              </a:spcBef>
              <a:spcAft>
                <a:spcPct val="0"/>
              </a:spcAft>
              <a:defRPr sz="2400">
                <a:solidFill>
                  <a:schemeClr val="tx1"/>
                </a:solidFill>
                <a:latin typeface="Arial" charset="0"/>
                <a:ea typeface="ＭＳ Ｐゴシック" charset="0"/>
              </a:defRPr>
            </a:lvl8pPr>
            <a:lvl9pPr marL="3813528" indent="-224325" defTabSz="914437"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fld id="{24B3475E-8079-6043-A4DA-AB43A51C27BC}" type="slidenum">
              <a:rPr lang="en-US" sz="1200"/>
              <a:pPr eaLnBrk="1" hangingPunct="1"/>
              <a:t>21</a:t>
            </a:fld>
            <a:endParaRPr lang="en-US" sz="1200"/>
          </a:p>
        </p:txBody>
      </p:sp>
      <p:sp>
        <p:nvSpPr>
          <p:cNvPr id="81922" name="Rectangle 2"/>
          <p:cNvSpPr>
            <a:spLocks noGrp="1" noRot="1" noChangeAspect="1" noChangeArrowheads="1" noTextEdit="1"/>
          </p:cNvSpPr>
          <p:nvPr>
            <p:ph type="sldImg"/>
          </p:nvPr>
        </p:nvSpPr>
        <p:spPr>
          <a:xfrm>
            <a:off x="1157288" y="681038"/>
            <a:ext cx="4543425" cy="3406775"/>
          </a:xfrm>
          <a:ln/>
        </p:spPr>
      </p:sp>
      <p:sp>
        <p:nvSpPr>
          <p:cNvPr id="81923" name="Rectangle 3"/>
          <p:cNvSpPr>
            <a:spLocks noGrp="1" noChangeArrowheads="1"/>
          </p:cNvSpPr>
          <p:nvPr>
            <p:ph type="body" idx="1"/>
          </p:nvPr>
        </p:nvSpPr>
        <p:spPr>
          <a:xfrm>
            <a:off x="686423" y="4315370"/>
            <a:ext cx="5649774" cy="4396027"/>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dirty="0"/>
          </a:p>
        </p:txBody>
      </p:sp>
    </p:spTree>
    <p:extLst>
      <p:ext uri="{BB962C8B-B14F-4D97-AF65-F5344CB8AC3E}">
        <p14:creationId xmlns:p14="http://schemas.microsoft.com/office/powerpoint/2010/main" val="20610035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69"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4437" eaLnBrk="0" hangingPunct="0">
              <a:defRPr sz="2400">
                <a:solidFill>
                  <a:schemeClr val="tx1"/>
                </a:solidFill>
                <a:latin typeface="Arial" charset="0"/>
                <a:ea typeface="ＭＳ Ｐゴシック" charset="0"/>
                <a:cs typeface="ＭＳ Ｐゴシック" charset="0"/>
              </a:defRPr>
            </a:lvl1pPr>
            <a:lvl2pPr marL="729057" indent="-280406" defTabSz="914437" eaLnBrk="0" hangingPunct="0">
              <a:defRPr sz="2400">
                <a:solidFill>
                  <a:schemeClr val="tx1"/>
                </a:solidFill>
                <a:latin typeface="Arial" charset="0"/>
                <a:ea typeface="ＭＳ Ｐゴシック" charset="0"/>
              </a:defRPr>
            </a:lvl2pPr>
            <a:lvl3pPr marL="1121626" indent="-224325" defTabSz="914437" eaLnBrk="0" hangingPunct="0">
              <a:defRPr sz="2400">
                <a:solidFill>
                  <a:schemeClr val="tx1"/>
                </a:solidFill>
                <a:latin typeface="Arial" charset="0"/>
                <a:ea typeface="ＭＳ Ｐゴシック" charset="0"/>
              </a:defRPr>
            </a:lvl3pPr>
            <a:lvl4pPr marL="1570276" indent="-224325" defTabSz="914437" eaLnBrk="0" hangingPunct="0">
              <a:defRPr sz="2400">
                <a:solidFill>
                  <a:schemeClr val="tx1"/>
                </a:solidFill>
                <a:latin typeface="Arial" charset="0"/>
                <a:ea typeface="ＭＳ Ｐゴシック" charset="0"/>
              </a:defRPr>
            </a:lvl4pPr>
            <a:lvl5pPr marL="2018927" indent="-224325" defTabSz="914437" eaLnBrk="0" hangingPunct="0">
              <a:defRPr sz="2400">
                <a:solidFill>
                  <a:schemeClr val="tx1"/>
                </a:solidFill>
                <a:latin typeface="Arial" charset="0"/>
                <a:ea typeface="ＭＳ Ｐゴシック" charset="0"/>
              </a:defRPr>
            </a:lvl5pPr>
            <a:lvl6pPr marL="2467577" indent="-224325" defTabSz="914437" eaLnBrk="0" fontAlgn="base" hangingPunct="0">
              <a:spcBef>
                <a:spcPct val="0"/>
              </a:spcBef>
              <a:spcAft>
                <a:spcPct val="0"/>
              </a:spcAft>
              <a:defRPr sz="2400">
                <a:solidFill>
                  <a:schemeClr val="tx1"/>
                </a:solidFill>
                <a:latin typeface="Arial" charset="0"/>
                <a:ea typeface="ＭＳ Ｐゴシック" charset="0"/>
              </a:defRPr>
            </a:lvl6pPr>
            <a:lvl7pPr marL="2916227" indent="-224325" defTabSz="914437" eaLnBrk="0" fontAlgn="base" hangingPunct="0">
              <a:spcBef>
                <a:spcPct val="0"/>
              </a:spcBef>
              <a:spcAft>
                <a:spcPct val="0"/>
              </a:spcAft>
              <a:defRPr sz="2400">
                <a:solidFill>
                  <a:schemeClr val="tx1"/>
                </a:solidFill>
                <a:latin typeface="Arial" charset="0"/>
                <a:ea typeface="ＭＳ Ｐゴシック" charset="0"/>
              </a:defRPr>
            </a:lvl7pPr>
            <a:lvl8pPr marL="3364878" indent="-224325" defTabSz="914437" eaLnBrk="0" fontAlgn="base" hangingPunct="0">
              <a:spcBef>
                <a:spcPct val="0"/>
              </a:spcBef>
              <a:spcAft>
                <a:spcPct val="0"/>
              </a:spcAft>
              <a:defRPr sz="2400">
                <a:solidFill>
                  <a:schemeClr val="tx1"/>
                </a:solidFill>
                <a:latin typeface="Arial" charset="0"/>
                <a:ea typeface="ＭＳ Ｐゴシック" charset="0"/>
              </a:defRPr>
            </a:lvl8pPr>
            <a:lvl9pPr marL="3813528" indent="-224325" defTabSz="914437"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fld id="{D7B54FC3-D4CE-2644-99A6-FF4EA30CA9D3}" type="slidenum">
              <a:rPr lang="en-US" sz="1200"/>
              <a:pPr eaLnBrk="1" hangingPunct="1"/>
              <a:t>22</a:t>
            </a:fld>
            <a:endParaRPr lang="en-US" sz="1200"/>
          </a:p>
        </p:txBody>
      </p:sp>
      <p:sp>
        <p:nvSpPr>
          <p:cNvPr id="83970" name="Rectangle 2"/>
          <p:cNvSpPr>
            <a:spLocks noGrp="1" noRot="1" noChangeAspect="1" noChangeArrowheads="1" noTextEdit="1"/>
          </p:cNvSpPr>
          <p:nvPr>
            <p:ph type="sldImg"/>
          </p:nvPr>
        </p:nvSpPr>
        <p:spPr>
          <a:xfrm>
            <a:off x="1157288" y="681038"/>
            <a:ext cx="4543425" cy="3406775"/>
          </a:xfrm>
          <a:ln/>
        </p:spPr>
      </p:sp>
      <p:sp>
        <p:nvSpPr>
          <p:cNvPr id="8397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dirty="0"/>
          </a:p>
        </p:txBody>
      </p:sp>
    </p:spTree>
    <p:extLst>
      <p:ext uri="{BB962C8B-B14F-4D97-AF65-F5344CB8AC3E}">
        <p14:creationId xmlns:p14="http://schemas.microsoft.com/office/powerpoint/2010/main" val="106796027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6"/>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BE16E2CC-BFAD-514E-801F-2B547D8552C4}" type="datetimeFigureOut">
              <a:rPr lang="en-US" smtClean="0"/>
              <a:t>9/3/2015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7A355C8-5AA7-8844-AF45-FB6BE9013D4C}" type="slidenum">
              <a:rPr lang="en-US" smtClean="0"/>
              <a:t>‹#›</a:t>
            </a:fld>
            <a:endParaRPr lang="en-US"/>
          </a:p>
        </p:txBody>
      </p:sp>
    </p:spTree>
    <p:extLst>
      <p:ext uri="{BB962C8B-B14F-4D97-AF65-F5344CB8AC3E}">
        <p14:creationId xmlns:p14="http://schemas.microsoft.com/office/powerpoint/2010/main" val="19533730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E16E2CC-BFAD-514E-801F-2B547D8552C4}" type="datetimeFigureOut">
              <a:rPr lang="en-US" smtClean="0"/>
              <a:t>9/3/2015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7A355C8-5AA7-8844-AF45-FB6BE9013D4C}" type="slidenum">
              <a:rPr lang="en-US" smtClean="0"/>
              <a:t>‹#›</a:t>
            </a:fld>
            <a:endParaRPr lang="en-US"/>
          </a:p>
        </p:txBody>
      </p:sp>
    </p:spTree>
    <p:extLst>
      <p:ext uri="{BB962C8B-B14F-4D97-AF65-F5344CB8AC3E}">
        <p14:creationId xmlns:p14="http://schemas.microsoft.com/office/powerpoint/2010/main" val="22968206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9"/>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9"/>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E16E2CC-BFAD-514E-801F-2B547D8552C4}" type="datetimeFigureOut">
              <a:rPr lang="en-US" smtClean="0"/>
              <a:t>9/3/2015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7A355C8-5AA7-8844-AF45-FB6BE9013D4C}" type="slidenum">
              <a:rPr lang="en-US" smtClean="0"/>
              <a:t>‹#›</a:t>
            </a:fld>
            <a:endParaRPr lang="en-US"/>
          </a:p>
        </p:txBody>
      </p:sp>
    </p:spTree>
    <p:extLst>
      <p:ext uri="{BB962C8B-B14F-4D97-AF65-F5344CB8AC3E}">
        <p14:creationId xmlns:p14="http://schemas.microsoft.com/office/powerpoint/2010/main" val="418228540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5_Title and Content">
    <p:spTree>
      <p:nvGrpSpPr>
        <p:cNvPr id="1" name=""/>
        <p:cNvGrpSpPr/>
        <p:nvPr/>
      </p:nvGrpSpPr>
      <p:grpSpPr>
        <a:xfrm>
          <a:off x="0" y="0"/>
          <a:ext cx="0" cy="0"/>
          <a:chOff x="0" y="0"/>
          <a:chExt cx="0" cy="0"/>
        </a:xfrm>
      </p:grpSpPr>
      <p:pic>
        <p:nvPicPr>
          <p:cNvPr id="5" name="Picture 4" descr="Shaklee Workshop PPT 1920x1080 Template-08.png"/>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9144000" cy="6858000"/>
          </a:xfrm>
          <a:prstGeom prst="rect">
            <a:avLst/>
          </a:prstGeom>
        </p:spPr>
      </p:pic>
      <p:sp>
        <p:nvSpPr>
          <p:cNvPr id="3" name="Content Placeholder 2"/>
          <p:cNvSpPr>
            <a:spLocks noGrp="1"/>
          </p:cNvSpPr>
          <p:nvPr>
            <p:ph idx="1"/>
          </p:nvPr>
        </p:nvSpPr>
        <p:spPr>
          <a:xfrm>
            <a:off x="457200" y="2480733"/>
            <a:ext cx="8229600" cy="3645431"/>
          </a:xfrm>
        </p:spPr>
        <p:txBody>
          <a:bodyPr>
            <a:normAutofit/>
          </a:bodyPr>
          <a:lstStyle>
            <a:lvl1pPr marL="342900" indent="-342900">
              <a:buSzPct val="100000"/>
              <a:buFontTx/>
              <a:buBlip>
                <a:blip r:embed="rId3"/>
              </a:buBlip>
              <a:defRPr sz="2000">
                <a:solidFill>
                  <a:srgbClr val="6F6E6F"/>
                </a:solidFill>
              </a:defRPr>
            </a:lvl1pPr>
            <a:lvl2pPr marL="742950" indent="-285750">
              <a:buSzPct val="100000"/>
              <a:buFontTx/>
              <a:buBlip>
                <a:blip r:embed="rId3"/>
              </a:buBlip>
              <a:defRPr sz="1800">
                <a:solidFill>
                  <a:srgbClr val="6F6E6F"/>
                </a:solidFill>
              </a:defRPr>
            </a:lvl2pPr>
            <a:lvl3pPr marL="1143000" indent="-228600">
              <a:buSzPct val="100000"/>
              <a:buFontTx/>
              <a:buBlip>
                <a:blip r:embed="rId3"/>
              </a:buBlip>
              <a:defRPr sz="1600">
                <a:solidFill>
                  <a:srgbClr val="6F6E6F"/>
                </a:solidFill>
              </a:defRPr>
            </a:lvl3pPr>
            <a:lvl4pPr marL="1600200" indent="-228600">
              <a:buSzPct val="100000"/>
              <a:buFontTx/>
              <a:buBlip>
                <a:blip r:embed="rId3"/>
              </a:buBlip>
              <a:defRPr sz="1400">
                <a:solidFill>
                  <a:srgbClr val="6F6E6F"/>
                </a:solidFill>
              </a:defRPr>
            </a:lvl4pPr>
            <a:lvl5pPr marL="2057400" indent="-228600">
              <a:buSzPct val="100000"/>
              <a:buFontTx/>
              <a:buBlip>
                <a:blip r:embed="rId3"/>
              </a:buBlip>
              <a:defRPr sz="1400">
                <a:solidFill>
                  <a:srgbClr val="6F6E6F"/>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9" name="Title 8"/>
          <p:cNvSpPr>
            <a:spLocks noGrp="1"/>
          </p:cNvSpPr>
          <p:nvPr>
            <p:ph type="title"/>
          </p:nvPr>
        </p:nvSpPr>
        <p:spPr>
          <a:xfrm>
            <a:off x="457200" y="1083205"/>
            <a:ext cx="8229600" cy="1143000"/>
          </a:xfrm>
        </p:spPr>
        <p:txBody>
          <a:bodyPr/>
          <a:lstStyle/>
          <a:p>
            <a:r>
              <a:rPr lang="en-US" dirty="0" smtClean="0"/>
              <a:t>Click to edit Master title style</a:t>
            </a:r>
            <a:endParaRPr lang="en-US" dirty="0"/>
          </a:p>
        </p:txBody>
      </p:sp>
    </p:spTree>
    <p:extLst>
      <p:ext uri="{BB962C8B-B14F-4D97-AF65-F5344CB8AC3E}">
        <p14:creationId xmlns:p14="http://schemas.microsoft.com/office/powerpoint/2010/main" val="2259260131"/>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6_Title and Content">
    <p:spTree>
      <p:nvGrpSpPr>
        <p:cNvPr id="1" name=""/>
        <p:cNvGrpSpPr/>
        <p:nvPr/>
      </p:nvGrpSpPr>
      <p:grpSpPr>
        <a:xfrm>
          <a:off x="0" y="0"/>
          <a:ext cx="0" cy="0"/>
          <a:chOff x="0" y="0"/>
          <a:chExt cx="0" cy="0"/>
        </a:xfrm>
      </p:grpSpPr>
      <p:pic>
        <p:nvPicPr>
          <p:cNvPr id="4" name="Picture 3" descr="Shaklee Workshop PPT 1920x1080 Template-06.png"/>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9144000" cy="6858000"/>
          </a:xfrm>
          <a:prstGeom prst="rect">
            <a:avLst/>
          </a:prstGeom>
        </p:spPr>
      </p:pic>
      <p:sp>
        <p:nvSpPr>
          <p:cNvPr id="9" name="Title 8"/>
          <p:cNvSpPr>
            <a:spLocks noGrp="1"/>
          </p:cNvSpPr>
          <p:nvPr>
            <p:ph type="title"/>
          </p:nvPr>
        </p:nvSpPr>
        <p:spPr>
          <a:xfrm>
            <a:off x="457200" y="1083205"/>
            <a:ext cx="8229600" cy="1143000"/>
          </a:xfrm>
        </p:spPr>
        <p:txBody>
          <a:bodyPr/>
          <a:lstStyle/>
          <a:p>
            <a:r>
              <a:rPr lang="en-US" dirty="0" smtClean="0"/>
              <a:t>Click to edit Master title style</a:t>
            </a:r>
            <a:endParaRPr lang="en-US" dirty="0"/>
          </a:p>
        </p:txBody>
      </p:sp>
      <p:sp>
        <p:nvSpPr>
          <p:cNvPr id="13" name="Text Placeholder 2"/>
          <p:cNvSpPr>
            <a:spLocks noGrp="1"/>
          </p:cNvSpPr>
          <p:nvPr>
            <p:ph type="body" idx="1"/>
          </p:nvPr>
        </p:nvSpPr>
        <p:spPr>
          <a:xfrm>
            <a:off x="457200" y="2752423"/>
            <a:ext cx="7772400" cy="1500187"/>
          </a:xfrm>
        </p:spPr>
        <p:txBody>
          <a:bodyPr anchor="t" anchorCtr="0"/>
          <a:lstStyle>
            <a:lvl1pPr marL="0" indent="0">
              <a:spcBef>
                <a:spcPts val="0"/>
              </a:spcBef>
              <a:buNone/>
              <a:defRPr sz="2000">
                <a:solidFill>
                  <a:srgbClr val="6F6E6F"/>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Tree>
    <p:extLst>
      <p:ext uri="{BB962C8B-B14F-4D97-AF65-F5344CB8AC3E}">
        <p14:creationId xmlns:p14="http://schemas.microsoft.com/office/powerpoint/2010/main" val="3339141301"/>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3_Section Header">
    <p:bg>
      <p:bgPr>
        <a:solidFill>
          <a:schemeClr val="bg1"/>
        </a:solidFill>
        <a:effectLst/>
      </p:bgPr>
    </p:bg>
    <p:spTree>
      <p:nvGrpSpPr>
        <p:cNvPr id="1" name=""/>
        <p:cNvGrpSpPr/>
        <p:nvPr/>
      </p:nvGrpSpPr>
      <p:grpSpPr>
        <a:xfrm>
          <a:off x="0" y="0"/>
          <a:ext cx="0" cy="0"/>
          <a:chOff x="0" y="0"/>
          <a:chExt cx="0" cy="0"/>
        </a:xfrm>
      </p:grpSpPr>
      <p:pic>
        <p:nvPicPr>
          <p:cNvPr id="6" name="Picture 5" descr="Shaklee Workshop PPT 1920x1080 Template-08.png"/>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9144000" cy="6858000"/>
          </a:xfrm>
          <a:prstGeom prst="rect">
            <a:avLst/>
          </a:prstGeom>
        </p:spPr>
      </p:pic>
      <p:sp>
        <p:nvSpPr>
          <p:cNvPr id="2" name="Title 1"/>
          <p:cNvSpPr>
            <a:spLocks noGrp="1"/>
          </p:cNvSpPr>
          <p:nvPr>
            <p:ph type="title"/>
          </p:nvPr>
        </p:nvSpPr>
        <p:spPr>
          <a:xfrm>
            <a:off x="722313" y="2465617"/>
            <a:ext cx="4455168" cy="1362075"/>
          </a:xfrm>
        </p:spPr>
        <p:txBody>
          <a:bodyPr anchor="b" anchorCtr="0">
            <a:noAutofit/>
          </a:bodyPr>
          <a:lstStyle>
            <a:lvl1pPr algn="l">
              <a:defRPr sz="3200" b="1" cap="all">
                <a:solidFill>
                  <a:srgbClr val="537E2F"/>
                </a:solidFill>
              </a:defRPr>
            </a:lvl1pPr>
          </a:lstStyle>
          <a:p>
            <a:r>
              <a:rPr lang="en-US" dirty="0" smtClean="0"/>
              <a:t>Click to edit Master title style</a:t>
            </a:r>
            <a:endParaRPr lang="en-US" dirty="0"/>
          </a:p>
        </p:txBody>
      </p:sp>
      <p:sp>
        <p:nvSpPr>
          <p:cNvPr id="3" name="Text Placeholder 2"/>
          <p:cNvSpPr>
            <a:spLocks noGrp="1"/>
          </p:cNvSpPr>
          <p:nvPr>
            <p:ph type="body" idx="1"/>
          </p:nvPr>
        </p:nvSpPr>
        <p:spPr>
          <a:xfrm>
            <a:off x="722313" y="3827691"/>
            <a:ext cx="7772400" cy="1500187"/>
          </a:xfrm>
        </p:spPr>
        <p:txBody>
          <a:bodyPr anchor="t" anchorCtr="0"/>
          <a:lstStyle>
            <a:lvl1pPr marL="0" indent="0">
              <a:spcBef>
                <a:spcPts val="0"/>
              </a:spcBef>
              <a:buNone/>
              <a:defRPr sz="2000">
                <a:solidFill>
                  <a:srgbClr val="6F6E6F"/>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5" name="Picture Placeholder 4"/>
          <p:cNvSpPr>
            <a:spLocks noGrp="1"/>
          </p:cNvSpPr>
          <p:nvPr>
            <p:ph type="pic" sz="quarter" idx="10"/>
          </p:nvPr>
        </p:nvSpPr>
        <p:spPr>
          <a:xfrm>
            <a:off x="5301093" y="2119625"/>
            <a:ext cx="2779712" cy="3708400"/>
          </a:xfrm>
          <a:prstGeom prst="ellipse">
            <a:avLst/>
          </a:prstGeom>
        </p:spPr>
        <p:txBody>
          <a:bodyPr/>
          <a:lstStyle/>
          <a:p>
            <a:endParaRPr lang="en-US"/>
          </a:p>
        </p:txBody>
      </p:sp>
    </p:spTree>
    <p:extLst>
      <p:ext uri="{BB962C8B-B14F-4D97-AF65-F5344CB8AC3E}">
        <p14:creationId xmlns:p14="http://schemas.microsoft.com/office/powerpoint/2010/main" val="101042156"/>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E16E2CC-BFAD-514E-801F-2B547D8552C4}" type="datetimeFigureOut">
              <a:rPr lang="en-US" smtClean="0"/>
              <a:t>9/3/2015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7A355C8-5AA7-8844-AF45-FB6BE9013D4C}" type="slidenum">
              <a:rPr lang="en-US" smtClean="0"/>
              <a:t>‹#›</a:t>
            </a:fld>
            <a:endParaRPr lang="en-US"/>
          </a:p>
        </p:txBody>
      </p:sp>
    </p:spTree>
    <p:extLst>
      <p:ext uri="{BB962C8B-B14F-4D97-AF65-F5344CB8AC3E}">
        <p14:creationId xmlns:p14="http://schemas.microsoft.com/office/powerpoint/2010/main" val="290872865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1"/>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E16E2CC-BFAD-514E-801F-2B547D8552C4}" type="datetimeFigureOut">
              <a:rPr lang="en-US" smtClean="0"/>
              <a:t>9/3/2015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7A355C8-5AA7-8844-AF45-FB6BE9013D4C}" type="slidenum">
              <a:rPr lang="en-US" smtClean="0"/>
              <a:t>‹#›</a:t>
            </a:fld>
            <a:endParaRPr lang="en-US"/>
          </a:p>
        </p:txBody>
      </p:sp>
    </p:spTree>
    <p:extLst>
      <p:ext uri="{BB962C8B-B14F-4D97-AF65-F5344CB8AC3E}">
        <p14:creationId xmlns:p14="http://schemas.microsoft.com/office/powerpoint/2010/main" val="263745402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1"/>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1"/>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BE16E2CC-BFAD-514E-801F-2B547D8552C4}" type="datetimeFigureOut">
              <a:rPr lang="en-US" smtClean="0"/>
              <a:t>9/3/2015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7A355C8-5AA7-8844-AF45-FB6BE9013D4C}" type="slidenum">
              <a:rPr lang="en-US" smtClean="0"/>
              <a:t>‹#›</a:t>
            </a:fld>
            <a:endParaRPr lang="en-US"/>
          </a:p>
        </p:txBody>
      </p:sp>
    </p:spTree>
    <p:extLst>
      <p:ext uri="{BB962C8B-B14F-4D97-AF65-F5344CB8AC3E}">
        <p14:creationId xmlns:p14="http://schemas.microsoft.com/office/powerpoint/2010/main" val="12517807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7" y="1535113"/>
            <a:ext cx="4041775" cy="63976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7"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BE16E2CC-BFAD-514E-801F-2B547D8552C4}" type="datetimeFigureOut">
              <a:rPr lang="en-US" smtClean="0"/>
              <a:t>9/3/2015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07A355C8-5AA7-8844-AF45-FB6BE9013D4C}" type="slidenum">
              <a:rPr lang="en-US" smtClean="0"/>
              <a:t>‹#›</a:t>
            </a:fld>
            <a:endParaRPr lang="en-US"/>
          </a:p>
        </p:txBody>
      </p:sp>
    </p:spTree>
    <p:extLst>
      <p:ext uri="{BB962C8B-B14F-4D97-AF65-F5344CB8AC3E}">
        <p14:creationId xmlns:p14="http://schemas.microsoft.com/office/powerpoint/2010/main" val="103525938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BE16E2CC-BFAD-514E-801F-2B547D8552C4}" type="datetimeFigureOut">
              <a:rPr lang="en-US" smtClean="0"/>
              <a:t>9/3/2015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07A355C8-5AA7-8844-AF45-FB6BE9013D4C}" type="slidenum">
              <a:rPr lang="en-US" smtClean="0"/>
              <a:t>‹#›</a:t>
            </a:fld>
            <a:endParaRPr lang="en-US"/>
          </a:p>
        </p:txBody>
      </p:sp>
    </p:spTree>
    <p:extLst>
      <p:ext uri="{BB962C8B-B14F-4D97-AF65-F5344CB8AC3E}">
        <p14:creationId xmlns:p14="http://schemas.microsoft.com/office/powerpoint/2010/main" val="154475046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E16E2CC-BFAD-514E-801F-2B547D8552C4}" type="datetimeFigureOut">
              <a:rPr lang="en-US" smtClean="0"/>
              <a:t>9/3/2015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07A355C8-5AA7-8844-AF45-FB6BE9013D4C}" type="slidenum">
              <a:rPr lang="en-US" smtClean="0"/>
              <a:t>‹#›</a:t>
            </a:fld>
            <a:endParaRPr lang="en-US"/>
          </a:p>
        </p:txBody>
      </p:sp>
    </p:spTree>
    <p:extLst>
      <p:ext uri="{BB962C8B-B14F-4D97-AF65-F5344CB8AC3E}">
        <p14:creationId xmlns:p14="http://schemas.microsoft.com/office/powerpoint/2010/main" val="124549844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2" y="273049"/>
            <a:ext cx="3008313" cy="1162051"/>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2"/>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2" y="1435102"/>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E16E2CC-BFAD-514E-801F-2B547D8552C4}" type="datetimeFigureOut">
              <a:rPr lang="en-US" smtClean="0"/>
              <a:t>9/3/2015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7A355C8-5AA7-8844-AF45-FB6BE9013D4C}" type="slidenum">
              <a:rPr lang="en-US" smtClean="0"/>
              <a:t>‹#›</a:t>
            </a:fld>
            <a:endParaRPr lang="en-US"/>
          </a:p>
        </p:txBody>
      </p:sp>
    </p:spTree>
    <p:extLst>
      <p:ext uri="{BB962C8B-B14F-4D97-AF65-F5344CB8AC3E}">
        <p14:creationId xmlns:p14="http://schemas.microsoft.com/office/powerpoint/2010/main" val="4370529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9"/>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E16E2CC-BFAD-514E-801F-2B547D8552C4}" type="datetimeFigureOut">
              <a:rPr lang="en-US" smtClean="0"/>
              <a:t>9/3/2015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7A355C8-5AA7-8844-AF45-FB6BE9013D4C}" type="slidenum">
              <a:rPr lang="en-US" smtClean="0"/>
              <a:t>‹#›</a:t>
            </a:fld>
            <a:endParaRPr lang="en-US"/>
          </a:p>
        </p:txBody>
      </p:sp>
    </p:spTree>
    <p:extLst>
      <p:ext uri="{BB962C8B-B14F-4D97-AF65-F5344CB8AC3E}">
        <p14:creationId xmlns:p14="http://schemas.microsoft.com/office/powerpoint/2010/main" val="313365140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9"/>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1"/>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1"/>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E16E2CC-BFAD-514E-801F-2B547D8552C4}" type="datetimeFigureOut">
              <a:rPr lang="en-US" smtClean="0"/>
              <a:t>9/3/2015</a:t>
            </a:fld>
            <a:endParaRPr lang="en-US"/>
          </a:p>
        </p:txBody>
      </p:sp>
      <p:sp>
        <p:nvSpPr>
          <p:cNvPr id="5" name="Footer Placeholder 4"/>
          <p:cNvSpPr>
            <a:spLocks noGrp="1"/>
          </p:cNvSpPr>
          <p:nvPr>
            <p:ph type="ftr" sz="quarter" idx="3"/>
          </p:nvPr>
        </p:nvSpPr>
        <p:spPr>
          <a:xfrm>
            <a:off x="3124200" y="6356351"/>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1"/>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7A355C8-5AA7-8844-AF45-FB6BE9013D4C}" type="slidenum">
              <a:rPr lang="en-US" smtClean="0"/>
              <a:t>‹#›</a:t>
            </a:fld>
            <a:endParaRPr lang="en-US"/>
          </a:p>
        </p:txBody>
      </p:sp>
    </p:spTree>
    <p:extLst>
      <p:ext uri="{BB962C8B-B14F-4D97-AF65-F5344CB8AC3E}">
        <p14:creationId xmlns:p14="http://schemas.microsoft.com/office/powerpoint/2010/main" val="294832533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1" r:id="rId12"/>
    <p:sldLayoutId id="2147483662" r:id="rId13"/>
    <p:sldLayoutId id="2147483663" r:id="rId14"/>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s://www.facebook.com/groups/813034288812261/" TargetMode="External"/><Relationship Id="rId2" Type="http://schemas.openxmlformats.org/officeDocument/2006/relationships/hyperlink" Target="https://www.facebook.com/sandy.dietrich.315" TargetMode="External"/><Relationship Id="rId1" Type="http://schemas.openxmlformats.org/officeDocument/2006/relationships/slideLayout" Target="../slideLayouts/slideLayout12.xml"/><Relationship Id="rId6" Type="http://schemas.openxmlformats.org/officeDocument/2006/relationships/image" Target="../media/image4.jpeg"/><Relationship Id="rId5" Type="http://schemas.openxmlformats.org/officeDocument/2006/relationships/hyperlink" Target="https://www.facebook.com/photo.php?fbid=913553525378322&amp;set=gm.813187125463644&amp;type=1" TargetMode="External"/><Relationship Id="rId4" Type="http://schemas.openxmlformats.org/officeDocument/2006/relationships/hyperlink" Target="https://www.facebook.com/hashtag/100happyday?source=feed_text" TargetMode="Externa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8" Type="http://schemas.openxmlformats.org/officeDocument/2006/relationships/image" Target="../media/image17.jpeg"/><Relationship Id="rId3" Type="http://schemas.openxmlformats.org/officeDocument/2006/relationships/image" Target="../media/image12.jpeg"/><Relationship Id="rId7" Type="http://schemas.openxmlformats.org/officeDocument/2006/relationships/image" Target="../media/image16.jpeg"/><Relationship Id="rId2" Type="http://schemas.openxmlformats.org/officeDocument/2006/relationships/image" Target="../media/image11.jpeg"/><Relationship Id="rId1" Type="http://schemas.openxmlformats.org/officeDocument/2006/relationships/slideLayout" Target="../slideLayouts/slideLayout2.xml"/><Relationship Id="rId6" Type="http://schemas.openxmlformats.org/officeDocument/2006/relationships/image" Target="../media/image15.jpeg"/><Relationship Id="rId5" Type="http://schemas.openxmlformats.org/officeDocument/2006/relationships/image" Target="../media/image14.jpeg"/><Relationship Id="rId10" Type="http://schemas.openxmlformats.org/officeDocument/2006/relationships/image" Target="../media/image19.jpg"/><Relationship Id="rId4" Type="http://schemas.openxmlformats.org/officeDocument/2006/relationships/image" Target="../media/image13.png"/><Relationship Id="rId9" Type="http://schemas.openxmlformats.org/officeDocument/2006/relationships/image" Target="../media/image18.jp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4.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8.xml.rels><?xml version="1.0" encoding="UTF-8" standalone="yes"?>
<Relationships xmlns="http://schemas.openxmlformats.org/package/2006/relationships"><Relationship Id="rId2" Type="http://schemas.openxmlformats.org/officeDocument/2006/relationships/image" Target="../media/image21.jp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xml.rels><?xml version="1.0" encoding="UTF-8" standalone="yes"?>
<Relationships xmlns="http://schemas.openxmlformats.org/package/2006/relationships"><Relationship Id="rId3" Type="http://schemas.openxmlformats.org/officeDocument/2006/relationships/image" Target="../media/image5.jpeg"/><Relationship Id="rId7" Type="http://schemas.openxmlformats.org/officeDocument/2006/relationships/image" Target="../media/image9.jpeg"/><Relationship Id="rId2" Type="http://schemas.openxmlformats.org/officeDocument/2006/relationships/slideLayout" Target="../slideLayouts/slideLayout14.xml"/><Relationship Id="rId1" Type="http://schemas.openxmlformats.org/officeDocument/2006/relationships/tags" Target="../tags/tag1.xml"/><Relationship Id="rId6" Type="http://schemas.openxmlformats.org/officeDocument/2006/relationships/image" Target="../media/image8.jpeg"/><Relationship Id="rId5" Type="http://schemas.openxmlformats.org/officeDocument/2006/relationships/image" Target="../media/image7.jpeg"/><Relationship Id="rId4" Type="http://schemas.openxmlformats.org/officeDocument/2006/relationships/image" Target="../media/image6.jpe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3.xml"/><Relationship Id="rId1" Type="http://schemas.openxmlformats.org/officeDocument/2006/relationships/tags" Target="../tags/tag2.xml"/><Relationship Id="rId5" Type="http://schemas.openxmlformats.org/officeDocument/2006/relationships/image" Target="../media/image23.png"/><Relationship Id="rId4" Type="http://schemas.openxmlformats.org/officeDocument/2006/relationships/image" Target="../media/image22.png"/></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tags" Target="../tags/tag3.xml"/><Relationship Id="rId5" Type="http://schemas.openxmlformats.org/officeDocument/2006/relationships/image" Target="../media/image23.png"/><Relationship Id="rId4" Type="http://schemas.openxmlformats.org/officeDocument/2006/relationships/image" Target="../media/image24.png"/></Relationships>
</file>

<file path=ppt/slides/_rels/slide23.xml.rels><?xml version="1.0" encoding="UTF-8" standalone="yes"?>
<Relationships xmlns="http://schemas.openxmlformats.org/package/2006/relationships"><Relationship Id="rId2" Type="http://schemas.openxmlformats.org/officeDocument/2006/relationships/image" Target="../media/image25.jp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8.xml.rels><?xml version="1.0" encoding="UTF-8" standalone="yes"?>
<Relationships xmlns="http://schemas.openxmlformats.org/package/2006/relationships"><Relationship Id="rId3" Type="http://schemas.openxmlformats.org/officeDocument/2006/relationships/hyperlink" Target="http://l.facebook.com/l/rAQFV51kf/Forbes.com" TargetMode="External"/><Relationship Id="rId2" Type="http://schemas.openxmlformats.org/officeDocument/2006/relationships/hyperlink" Target="http://l.facebook.com/l/2AQF1WKUqAQFUHgolT8OyHofalNHE3HKwYyjMwPHx6cO2eg/www.businessforhome.org/2014/09/forbes-believes-mlm-is-one-of-the-most-significant-solutions-for-retirement/" TargetMode="External"/><Relationship Id="rId1" Type="http://schemas.openxmlformats.org/officeDocument/2006/relationships/slideLayout" Target="../slideLayouts/slideLayout12.xml"/></Relationships>
</file>

<file path=ppt/slides/_rels/slide29.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0.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hyperlink" Target="https://www.facebook.com/stephanie.bruce.71" TargetMode="Externa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Layout" Target="../slideLayouts/slideLayout1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57200" y="222789"/>
            <a:ext cx="7296681" cy="860416"/>
          </a:xfrm>
          <a:ln>
            <a:solidFill>
              <a:schemeClr val="accent5">
                <a:lumMod val="75000"/>
              </a:schemeClr>
            </a:solidFill>
          </a:ln>
        </p:spPr>
        <p:txBody>
          <a:bodyPr>
            <a:normAutofit/>
          </a:bodyPr>
          <a:lstStyle/>
          <a:p>
            <a:r>
              <a:rPr lang="en-US" sz="3200" dirty="0" smtClean="0"/>
              <a:t>Using Face Book To Create Community</a:t>
            </a:r>
            <a:endParaRPr lang="en-US" sz="3200" dirty="0"/>
          </a:p>
        </p:txBody>
      </p:sp>
      <p:sp>
        <p:nvSpPr>
          <p:cNvPr id="4" name="Rectangle 3"/>
          <p:cNvSpPr/>
          <p:nvPr/>
        </p:nvSpPr>
        <p:spPr>
          <a:xfrm>
            <a:off x="673414" y="1321346"/>
            <a:ext cx="8013386" cy="3939541"/>
          </a:xfrm>
          <a:prstGeom prst="rect">
            <a:avLst/>
          </a:prstGeom>
        </p:spPr>
        <p:txBody>
          <a:bodyPr wrap="square">
            <a:spAutoFit/>
          </a:bodyPr>
          <a:lstStyle/>
          <a:p>
            <a:pPr fontAlgn="ctr"/>
            <a:r>
              <a:rPr lang="en-US" sz="2000" b="1" dirty="0">
                <a:hlinkClick r:id="rId2"/>
              </a:rPr>
              <a:t>Sandy Dietrich</a:t>
            </a:r>
            <a:r>
              <a:rPr lang="en-US" sz="2000" dirty="0"/>
              <a:t> </a:t>
            </a:r>
            <a:r>
              <a:rPr lang="en-US" sz="2000" dirty="0" smtClean="0"/>
              <a:t>		</a:t>
            </a:r>
            <a:r>
              <a:rPr lang="en-US" sz="2000" b="1" u="sng" dirty="0" smtClean="0">
                <a:hlinkClick r:id="rId3"/>
              </a:rPr>
              <a:t>100 </a:t>
            </a:r>
            <a:r>
              <a:rPr lang="en-US" sz="2000" b="1" u="sng" dirty="0">
                <a:hlinkClick r:id="rId3"/>
              </a:rPr>
              <a:t>Shaklee Happy Days</a:t>
            </a:r>
            <a:endParaRPr lang="en-US" sz="2000" dirty="0"/>
          </a:p>
          <a:p>
            <a:pPr fontAlgn="ctr"/>
            <a:endParaRPr lang="en-US" sz="2000" dirty="0"/>
          </a:p>
          <a:p>
            <a:r>
              <a:rPr lang="en-US" sz="2400" dirty="0"/>
              <a:t>As I was searching for 100 days to amazing, I came across an idea. It was a </a:t>
            </a:r>
            <a:r>
              <a:rPr lang="en-US" sz="2400" dirty="0">
                <a:hlinkClick r:id="rId4"/>
              </a:rPr>
              <a:t>‪#‎100happyday</a:t>
            </a:r>
            <a:r>
              <a:rPr lang="en-US" sz="2400" dirty="0"/>
              <a:t> challenge! I decided to incorporate "100 happy days" with "100 Shaklee Amazing days!" </a:t>
            </a:r>
            <a:endParaRPr lang="en-US" sz="2400" dirty="0" smtClean="0"/>
          </a:p>
          <a:p>
            <a:r>
              <a:rPr lang="en-US" sz="2400" dirty="0" smtClean="0"/>
              <a:t>This </a:t>
            </a:r>
            <a:r>
              <a:rPr lang="en-US" sz="2400" dirty="0"/>
              <a:t>is where we can post our Happy Shaklee moments! It can be pictures or comments - who is in for 100 days? (Until Nov 21st! )</a:t>
            </a:r>
          </a:p>
          <a:p>
            <a:endParaRPr lang="en-US" sz="2400" dirty="0"/>
          </a:p>
          <a:p>
            <a:r>
              <a:rPr lang="en-US" dirty="0"/>
              <a:t> </a:t>
            </a:r>
          </a:p>
        </p:txBody>
      </p:sp>
      <p:pic>
        <p:nvPicPr>
          <p:cNvPr id="5" name="Picture 4" descr="Sandy Dietrich's photo.">
            <a:hlinkClick r:id="rId5"/>
          </p:cNvPr>
          <p:cNvPicPr/>
          <p:nvPr/>
        </p:nvPicPr>
        <p:blipFill>
          <a:blip r:embed="rId6" cstate="print"/>
          <a:srcRect/>
          <a:stretch>
            <a:fillRect/>
          </a:stretch>
        </p:blipFill>
        <p:spPr bwMode="auto">
          <a:xfrm>
            <a:off x="5646057" y="4329849"/>
            <a:ext cx="3194665" cy="2247756"/>
          </a:xfrm>
          <a:prstGeom prst="rect">
            <a:avLst/>
          </a:prstGeom>
          <a:noFill/>
          <a:ln w="9525">
            <a:noFill/>
            <a:miter lim="800000"/>
            <a:headEnd/>
            <a:tailEnd/>
          </a:ln>
        </p:spPr>
      </p:pic>
      <p:sp>
        <p:nvSpPr>
          <p:cNvPr id="6" name="Rectangle 5"/>
          <p:cNvSpPr/>
          <p:nvPr/>
        </p:nvSpPr>
        <p:spPr>
          <a:xfrm>
            <a:off x="457200" y="5803756"/>
            <a:ext cx="4888515" cy="461665"/>
          </a:xfrm>
          <a:prstGeom prst="rect">
            <a:avLst/>
          </a:prstGeom>
        </p:spPr>
        <p:txBody>
          <a:bodyPr wrap="none">
            <a:spAutoFit/>
          </a:bodyPr>
          <a:lstStyle/>
          <a:p>
            <a:r>
              <a:rPr lang="en-US" sz="2400" dirty="0"/>
              <a:t>17 NEW members in the group so far</a:t>
            </a:r>
            <a:r>
              <a:rPr lang="en-US" dirty="0"/>
              <a:t>!</a:t>
            </a:r>
          </a:p>
        </p:txBody>
      </p:sp>
    </p:spTree>
    <p:extLst>
      <p:ext uri="{BB962C8B-B14F-4D97-AF65-F5344CB8AC3E}">
        <p14:creationId xmlns:p14="http://schemas.microsoft.com/office/powerpoint/2010/main" val="149834008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365128"/>
            <a:ext cx="7886700" cy="597062"/>
          </a:xfrm>
          <a:ln w="38100">
            <a:solidFill>
              <a:schemeClr val="accent5">
                <a:lumMod val="75000"/>
              </a:schemeClr>
            </a:solidFill>
          </a:ln>
        </p:spPr>
        <p:txBody>
          <a:bodyPr>
            <a:normAutofit fontScale="90000"/>
          </a:bodyPr>
          <a:lstStyle/>
          <a:p>
            <a:r>
              <a:rPr lang="en-US" sz="3600" b="1" dirty="0" smtClean="0"/>
              <a:t>6 Free Shipping Deals    .. Good until Nov 20</a:t>
            </a:r>
            <a:endParaRPr lang="en-US" sz="3600" b="1" dirty="0"/>
          </a:p>
        </p:txBody>
      </p:sp>
      <p:sp>
        <p:nvSpPr>
          <p:cNvPr id="3" name="Content Placeholder 2"/>
          <p:cNvSpPr>
            <a:spLocks noGrp="1"/>
          </p:cNvSpPr>
          <p:nvPr>
            <p:ph idx="1"/>
          </p:nvPr>
        </p:nvSpPr>
        <p:spPr>
          <a:xfrm>
            <a:off x="413571" y="1124506"/>
            <a:ext cx="8497012" cy="4806616"/>
          </a:xfrm>
        </p:spPr>
        <p:txBody>
          <a:bodyPr>
            <a:normAutofit/>
          </a:bodyPr>
          <a:lstStyle/>
          <a:p>
            <a:pPr marL="0" indent="0">
              <a:buNone/>
            </a:pPr>
            <a:r>
              <a:rPr lang="en-US" sz="2400" b="1" dirty="0" smtClean="0"/>
              <a:t>Life Plan  </a:t>
            </a:r>
            <a:r>
              <a:rPr lang="en-US" sz="2000" dirty="0" smtClean="0"/>
              <a:t>(Shaklee Life Strip and 2 canisters Shake)   </a:t>
            </a:r>
            <a:r>
              <a:rPr lang="en-US" sz="2400" dirty="0" smtClean="0"/>
              <a:t>$244.25 soy  $266.75 non-soy</a:t>
            </a:r>
          </a:p>
          <a:p>
            <a:pPr marL="0" indent="0">
              <a:buNone/>
            </a:pPr>
            <a:r>
              <a:rPr lang="en-US" sz="2400" b="1" dirty="0" smtClean="0"/>
              <a:t>Vitalizing Plan  </a:t>
            </a:r>
            <a:r>
              <a:rPr lang="en-US" sz="2000" dirty="0" smtClean="0"/>
              <a:t>(</a:t>
            </a:r>
            <a:r>
              <a:rPr lang="en-US" sz="2000" dirty="0" err="1" smtClean="0"/>
              <a:t>Vitalizer</a:t>
            </a:r>
            <a:r>
              <a:rPr lang="en-US" sz="2000" dirty="0" smtClean="0"/>
              <a:t> and 2 canisters of Shake)</a:t>
            </a:r>
            <a:r>
              <a:rPr lang="en-US" sz="2400" dirty="0" smtClean="0"/>
              <a:t>	 $ 159.95 soy   $183.65  non-soy</a:t>
            </a:r>
          </a:p>
          <a:p>
            <a:pPr marL="0" indent="0">
              <a:buNone/>
            </a:pPr>
            <a:r>
              <a:rPr lang="en-US" sz="2400" b="1" dirty="0" smtClean="0"/>
              <a:t>Essentials Plan </a:t>
            </a:r>
            <a:r>
              <a:rPr lang="en-US" sz="2000" dirty="0" smtClean="0"/>
              <a:t>(Vita Lea 60 tabs, Omega 90 cap, Life Shake canister) </a:t>
            </a:r>
            <a:r>
              <a:rPr lang="en-US" sz="2400" dirty="0" smtClean="0"/>
              <a:t>$69.45 to $76.45							</a:t>
            </a:r>
            <a:endParaRPr lang="en-US" sz="800" dirty="0" smtClean="0"/>
          </a:p>
          <a:p>
            <a:pPr marL="0" indent="0">
              <a:buNone/>
            </a:pPr>
            <a:r>
              <a:rPr lang="en-US" sz="2400" b="1" dirty="0" smtClean="0"/>
              <a:t>Rx for Healthier Life   </a:t>
            </a:r>
            <a:r>
              <a:rPr lang="en-US" sz="2000" dirty="0" smtClean="0"/>
              <a:t>-- all versions </a:t>
            </a:r>
            <a:r>
              <a:rPr lang="en-US" sz="2400" dirty="0" smtClean="0"/>
              <a:t>	(from $244.05  to $261.61 )</a:t>
            </a:r>
          </a:p>
          <a:p>
            <a:pPr marL="0" indent="0">
              <a:buNone/>
            </a:pPr>
            <a:r>
              <a:rPr lang="en-US" sz="2400" b="1" dirty="0" smtClean="0"/>
              <a:t>Shaklee Life Shake Family Pack   </a:t>
            </a:r>
            <a:r>
              <a:rPr lang="en-US" sz="2000" dirty="0" smtClean="0"/>
              <a:t>(2 bags of Life Shake)     </a:t>
            </a:r>
            <a:r>
              <a:rPr lang="en-US" sz="2400" dirty="0" smtClean="0"/>
              <a:t>$159.95 soy  or $204.95 non-soy</a:t>
            </a:r>
            <a:r>
              <a:rPr lang="en-US" sz="2000" dirty="0" smtClean="0"/>
              <a:t>( save additional  $11 by ordering on </a:t>
            </a:r>
            <a:r>
              <a:rPr lang="en-US" sz="2000" dirty="0" err="1" smtClean="0"/>
              <a:t>autoship</a:t>
            </a:r>
            <a:r>
              <a:rPr lang="en-US" sz="2000" dirty="0" smtClean="0"/>
              <a:t> ) </a:t>
            </a:r>
          </a:p>
          <a:p>
            <a:pPr marL="0" indent="0">
              <a:buNone/>
            </a:pPr>
            <a:r>
              <a:rPr lang="en-US" sz="2400" b="1" dirty="0" smtClean="0"/>
              <a:t>Shaklee 180 </a:t>
            </a:r>
            <a:r>
              <a:rPr lang="en-US" sz="2400" b="1" dirty="0" err="1" smtClean="0"/>
              <a:t>TurnAround</a:t>
            </a:r>
            <a:r>
              <a:rPr lang="en-US" sz="2400" b="1" dirty="0" smtClean="0"/>
              <a:t> Kit   </a:t>
            </a:r>
            <a:r>
              <a:rPr lang="en-US" sz="2400" dirty="0" smtClean="0"/>
              <a:t>$ 269.95 soy  or  $305.50 non-soy</a:t>
            </a:r>
            <a:endParaRPr lang="en-US" sz="2400" dirty="0"/>
          </a:p>
        </p:txBody>
      </p:sp>
      <p:sp>
        <p:nvSpPr>
          <p:cNvPr id="4" name="TextBox 3"/>
          <p:cNvSpPr txBox="1"/>
          <p:nvPr/>
        </p:nvSpPr>
        <p:spPr>
          <a:xfrm>
            <a:off x="628650" y="5544846"/>
            <a:ext cx="7740924" cy="830997"/>
          </a:xfrm>
          <a:prstGeom prst="rect">
            <a:avLst/>
          </a:prstGeom>
          <a:noFill/>
          <a:ln w="28575">
            <a:solidFill>
              <a:schemeClr val="accent5">
                <a:lumMod val="75000"/>
              </a:schemeClr>
            </a:solidFill>
          </a:ln>
        </p:spPr>
        <p:txBody>
          <a:bodyPr wrap="square" rtlCol="0">
            <a:spAutoFit/>
          </a:bodyPr>
          <a:lstStyle/>
          <a:p>
            <a:r>
              <a:rPr lang="en-US" sz="2400" dirty="0" smtClean="0"/>
              <a:t>Tip – To save our members even more – add cleaning  and laundry products to the Free shipping order </a:t>
            </a:r>
            <a:endParaRPr lang="en-US" sz="2400" dirty="0"/>
          </a:p>
        </p:txBody>
      </p:sp>
    </p:spTree>
    <p:extLst>
      <p:ext uri="{BB962C8B-B14F-4D97-AF65-F5344CB8AC3E}">
        <p14:creationId xmlns:p14="http://schemas.microsoft.com/office/powerpoint/2010/main" val="2388026987"/>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01559" y="1902940"/>
            <a:ext cx="1554025" cy="1463546"/>
          </a:xfrm>
          <a:prstGeom prst="rect">
            <a:avLst/>
          </a:prstGeom>
        </p:spPr>
      </p:pic>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441560" y="1738001"/>
            <a:ext cx="1378698" cy="1721420"/>
          </a:xfrm>
          <a:prstGeom prst="rect">
            <a:avLst/>
          </a:prstGeom>
        </p:spPr>
      </p:pic>
      <p:pic>
        <p:nvPicPr>
          <p:cNvPr id="11" name="Picture 1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887661" y="4512118"/>
            <a:ext cx="3972791" cy="2345883"/>
          </a:xfrm>
          <a:prstGeom prst="rect">
            <a:avLst/>
          </a:prstGeom>
        </p:spPr>
      </p:pic>
      <p:pic>
        <p:nvPicPr>
          <p:cNvPr id="10" name="Picture 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51689" y="4796214"/>
            <a:ext cx="2368636" cy="2061787"/>
          </a:xfrm>
          <a:prstGeom prst="rect">
            <a:avLst/>
          </a:prstGeom>
        </p:spPr>
      </p:pic>
      <p:pic>
        <p:nvPicPr>
          <p:cNvPr id="9" name="Picture 8"/>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916777" y="3058213"/>
            <a:ext cx="1389650" cy="1896847"/>
          </a:xfrm>
          <a:prstGeom prst="rect">
            <a:avLst/>
          </a:prstGeom>
        </p:spPr>
      </p:pic>
      <p:pic>
        <p:nvPicPr>
          <p:cNvPr id="8" name="Picture 7"/>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965000" y="3258751"/>
            <a:ext cx="1453766" cy="1662712"/>
          </a:xfrm>
          <a:prstGeom prst="rect">
            <a:avLst/>
          </a:prstGeom>
        </p:spPr>
      </p:pic>
      <p:pic>
        <p:nvPicPr>
          <p:cNvPr id="6" name="Picture 5"/>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3195778" y="1353636"/>
            <a:ext cx="1892402" cy="1949845"/>
          </a:xfrm>
          <a:prstGeom prst="rect">
            <a:avLst/>
          </a:prstGeom>
        </p:spPr>
      </p:pic>
      <p:sp>
        <p:nvSpPr>
          <p:cNvPr id="2" name="Title 1"/>
          <p:cNvSpPr>
            <a:spLocks noGrp="1"/>
          </p:cNvSpPr>
          <p:nvPr>
            <p:ph type="title"/>
          </p:nvPr>
        </p:nvSpPr>
        <p:spPr>
          <a:xfrm>
            <a:off x="601559" y="344355"/>
            <a:ext cx="7920517" cy="787971"/>
          </a:xfrm>
          <a:ln>
            <a:solidFill>
              <a:schemeClr val="accent1">
                <a:lumMod val="75000"/>
              </a:schemeClr>
            </a:solidFill>
          </a:ln>
        </p:spPr>
        <p:txBody>
          <a:bodyPr>
            <a:normAutofit fontScale="90000"/>
          </a:bodyPr>
          <a:lstStyle/>
          <a:p>
            <a:pPr algn="ctr"/>
            <a:r>
              <a:rPr lang="en-US" sz="3600" b="1" dirty="0" smtClean="0"/>
              <a:t>Free Shipping </a:t>
            </a:r>
            <a:r>
              <a:rPr lang="en-US" sz="3600" b="1" i="1" u="sng" dirty="0" smtClean="0"/>
              <a:t>AND</a:t>
            </a:r>
            <a:r>
              <a:rPr lang="en-US" sz="3600" b="1" dirty="0" smtClean="0"/>
              <a:t> Free Membership Options</a:t>
            </a:r>
            <a:endParaRPr lang="en-US" sz="3600" b="1" dirty="0"/>
          </a:p>
        </p:txBody>
      </p:sp>
      <p:sp>
        <p:nvSpPr>
          <p:cNvPr id="3" name="Content Placeholder 2"/>
          <p:cNvSpPr>
            <a:spLocks noGrp="1"/>
          </p:cNvSpPr>
          <p:nvPr>
            <p:ph idx="1"/>
          </p:nvPr>
        </p:nvSpPr>
        <p:spPr>
          <a:xfrm>
            <a:off x="363442" y="1296233"/>
            <a:ext cx="8497010" cy="5420806"/>
          </a:xfrm>
        </p:spPr>
        <p:txBody>
          <a:bodyPr>
            <a:normAutofit/>
          </a:bodyPr>
          <a:lstStyle/>
          <a:p>
            <a:pPr marL="0" indent="0">
              <a:buNone/>
            </a:pPr>
            <a:r>
              <a:rPr lang="en-US" sz="2400" b="1" dirty="0" smtClean="0"/>
              <a:t>Life Plan</a:t>
            </a:r>
            <a:r>
              <a:rPr lang="en-US" sz="2400" dirty="0" smtClean="0"/>
              <a:t>(166PV)</a:t>
            </a:r>
            <a:r>
              <a:rPr lang="en-US" sz="2400" dirty="0"/>
              <a:t> </a:t>
            </a:r>
            <a:r>
              <a:rPr lang="en-US" sz="2400" dirty="0" smtClean="0"/>
              <a:t>  </a:t>
            </a:r>
            <a:r>
              <a:rPr lang="en-US" sz="2400" b="1" dirty="0" smtClean="0"/>
              <a:t>Vitalizing Plan</a:t>
            </a:r>
            <a:r>
              <a:rPr lang="en-US" sz="2400" dirty="0" smtClean="0"/>
              <a:t>(111PV)   </a:t>
            </a:r>
            <a:r>
              <a:rPr lang="en-US" sz="2400" b="1" dirty="0" smtClean="0"/>
              <a:t>Essentials Plan </a:t>
            </a:r>
            <a:r>
              <a:rPr lang="en-US" sz="2400" dirty="0" smtClean="0"/>
              <a:t>(55PV)	</a:t>
            </a:r>
            <a:r>
              <a:rPr lang="en-US" sz="2400" b="1" dirty="0" smtClean="0"/>
              <a:t>											</a:t>
            </a:r>
            <a:endParaRPr lang="en-US" sz="2400" dirty="0"/>
          </a:p>
          <a:p>
            <a:pPr marL="0" indent="0">
              <a:buNone/>
            </a:pPr>
            <a:endParaRPr lang="en-US" sz="1800" dirty="0"/>
          </a:p>
          <a:p>
            <a:pPr marL="0" indent="0">
              <a:buNone/>
            </a:pPr>
            <a:endParaRPr lang="en-US" sz="1800" dirty="0" smtClean="0"/>
          </a:p>
          <a:p>
            <a:pPr marL="0" indent="0">
              <a:buNone/>
            </a:pPr>
            <a:endParaRPr lang="en-US" sz="1800" b="1" dirty="0" smtClean="0"/>
          </a:p>
          <a:p>
            <a:pPr marL="0" indent="0">
              <a:buNone/>
            </a:pPr>
            <a:r>
              <a:rPr lang="en-US" sz="2000" b="1" dirty="0"/>
              <a:t>Rx for a Healthier Life </a:t>
            </a:r>
            <a:r>
              <a:rPr lang="en-US" sz="2400" b="1" dirty="0" smtClean="0"/>
              <a:t>	   				           </a:t>
            </a:r>
            <a:r>
              <a:rPr lang="en-US" sz="2000" b="1" dirty="0" smtClean="0"/>
              <a:t>Rx </a:t>
            </a:r>
            <a:r>
              <a:rPr lang="en-US" sz="2000" b="1" dirty="0"/>
              <a:t>for a Healthier Life with </a:t>
            </a:r>
            <a:r>
              <a:rPr lang="en-US" sz="2000" b="1" dirty="0" smtClean="0"/>
              <a:t>		with </a:t>
            </a:r>
            <a:r>
              <a:rPr lang="en-US" sz="2000" b="1" dirty="0"/>
              <a:t>Life Strip </a:t>
            </a:r>
            <a:r>
              <a:rPr lang="en-US" sz="2000" dirty="0"/>
              <a:t>(172PV) </a:t>
            </a:r>
            <a:r>
              <a:rPr lang="en-US" sz="2000" b="1" dirty="0" smtClean="0"/>
              <a:t>	    						</a:t>
            </a:r>
            <a:r>
              <a:rPr lang="en-US" sz="2000" b="1" dirty="0" err="1" smtClean="0"/>
              <a:t>Vitalizer</a:t>
            </a:r>
            <a:r>
              <a:rPr lang="en-US" sz="2000" dirty="0" smtClean="0"/>
              <a:t> (168PV</a:t>
            </a:r>
            <a:r>
              <a:rPr lang="en-US" sz="2000" dirty="0"/>
              <a:t>)</a:t>
            </a:r>
          </a:p>
          <a:p>
            <a:pPr marL="0" indent="0">
              <a:buNone/>
            </a:pPr>
            <a:r>
              <a:rPr lang="en-US" sz="2000" dirty="0" smtClean="0"/>
              <a:t>                                                    </a:t>
            </a:r>
          </a:p>
          <a:p>
            <a:pPr marL="514350" indent="-514350">
              <a:buFont typeface="+mj-lt"/>
              <a:buAutoNum type="arabicPeriod"/>
            </a:pPr>
            <a:endParaRPr lang="en-US" sz="1800" b="1" dirty="0" smtClean="0"/>
          </a:p>
          <a:p>
            <a:pPr marL="0" indent="0">
              <a:buNone/>
            </a:pPr>
            <a:endParaRPr lang="en-US" sz="1800" b="1" dirty="0" smtClean="0"/>
          </a:p>
          <a:p>
            <a:pPr marL="0" indent="0">
              <a:buNone/>
            </a:pPr>
            <a:r>
              <a:rPr lang="en-US" sz="2000" b="1" dirty="0" smtClean="0"/>
              <a:t>Turnaround Kit </a:t>
            </a:r>
            <a:r>
              <a:rPr lang="en-US" sz="2000" dirty="0" smtClean="0"/>
              <a:t> (172 PV)		</a:t>
            </a:r>
            <a:r>
              <a:rPr lang="en-US" sz="2400" dirty="0" smtClean="0"/>
              <a:t>				</a:t>
            </a:r>
            <a:r>
              <a:rPr lang="en-US" sz="2400" b="1" dirty="0" smtClean="0"/>
              <a:t>Any Gold Kit</a:t>
            </a:r>
          </a:p>
        </p:txBody>
      </p:sp>
      <p:pic>
        <p:nvPicPr>
          <p:cNvPr id="4" name="Picture 3"/>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6409329" y="1847055"/>
            <a:ext cx="1443159" cy="1443159"/>
          </a:xfrm>
          <a:prstGeom prst="rect">
            <a:avLst/>
          </a:prstGeom>
        </p:spPr>
      </p:pic>
      <p:pic>
        <p:nvPicPr>
          <p:cNvPr id="12" name="Picture 11"/>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3499425" y="3258751"/>
            <a:ext cx="1765663" cy="1765663"/>
          </a:xfrm>
          <a:prstGeom prst="rect">
            <a:avLst/>
          </a:prstGeom>
        </p:spPr>
      </p:pic>
      <p:sp>
        <p:nvSpPr>
          <p:cNvPr id="13" name="Rectangle 12"/>
          <p:cNvSpPr/>
          <p:nvPr/>
        </p:nvSpPr>
        <p:spPr>
          <a:xfrm>
            <a:off x="2616277" y="4447853"/>
            <a:ext cx="3020955" cy="461665"/>
          </a:xfrm>
          <a:prstGeom prst="rect">
            <a:avLst/>
          </a:prstGeom>
        </p:spPr>
        <p:txBody>
          <a:bodyPr wrap="none">
            <a:spAutoFit/>
          </a:bodyPr>
          <a:lstStyle/>
          <a:p>
            <a:r>
              <a:rPr lang="en-US" sz="2000" b="1" dirty="0"/>
              <a:t>Family Shake Pack (111PV</a:t>
            </a:r>
            <a:r>
              <a:rPr lang="en-US" sz="2400" dirty="0"/>
              <a:t>)</a:t>
            </a:r>
          </a:p>
        </p:txBody>
      </p:sp>
    </p:spTree>
    <p:extLst>
      <p:ext uri="{BB962C8B-B14F-4D97-AF65-F5344CB8AC3E}">
        <p14:creationId xmlns:p14="http://schemas.microsoft.com/office/powerpoint/2010/main" val="1550843730"/>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30885" y="365125"/>
            <a:ext cx="8619699" cy="1423010"/>
          </a:xfrm>
          <a:ln>
            <a:solidFill>
              <a:srgbClr val="FF0000"/>
            </a:solidFill>
          </a:ln>
        </p:spPr>
        <p:txBody>
          <a:bodyPr>
            <a:normAutofit fontScale="90000"/>
          </a:bodyPr>
          <a:lstStyle/>
          <a:p>
            <a:r>
              <a:rPr lang="en-US" sz="3600" b="1" dirty="0" smtClean="0"/>
              <a:t>$10 Deals—</a:t>
            </a:r>
            <a:r>
              <a:rPr lang="en-US" sz="3200" b="1" dirty="0" smtClean="0"/>
              <a:t/>
            </a:r>
            <a:br>
              <a:rPr lang="en-US" sz="3200" b="1" dirty="0" smtClean="0"/>
            </a:br>
            <a:r>
              <a:rPr lang="en-US" sz="3200" b="1" dirty="0" smtClean="0"/>
              <a:t>With the Purchase of  these 3 Collections (all can be customized with flavor of shake and </a:t>
            </a:r>
            <a:r>
              <a:rPr lang="en-US" sz="3200" b="1" dirty="0" err="1" smtClean="0"/>
              <a:t>Vitalizer</a:t>
            </a:r>
            <a:r>
              <a:rPr lang="en-US" sz="3200" b="1" dirty="0" smtClean="0"/>
              <a:t> options)</a:t>
            </a:r>
            <a:endParaRPr lang="en-US" sz="3200" b="1" dirty="0"/>
          </a:p>
        </p:txBody>
      </p:sp>
      <p:sp>
        <p:nvSpPr>
          <p:cNvPr id="3" name="Content Placeholder 2"/>
          <p:cNvSpPr>
            <a:spLocks noGrp="1"/>
          </p:cNvSpPr>
          <p:nvPr>
            <p:ph idx="1"/>
          </p:nvPr>
        </p:nvSpPr>
        <p:spPr>
          <a:xfrm>
            <a:off x="362857" y="2018062"/>
            <a:ext cx="8258629" cy="4641743"/>
          </a:xfrm>
        </p:spPr>
        <p:txBody>
          <a:bodyPr>
            <a:normAutofit fontScale="85000" lnSpcReduction="10000"/>
          </a:bodyPr>
          <a:lstStyle/>
          <a:p>
            <a:pPr marL="0" indent="0">
              <a:buNone/>
            </a:pPr>
            <a:r>
              <a:rPr lang="en-US" sz="2400" dirty="0" smtClean="0"/>
              <a:t> </a:t>
            </a:r>
            <a:r>
              <a:rPr lang="en-US" sz="2400" b="1" dirty="0" smtClean="0"/>
              <a:t>Deal # 1 :    </a:t>
            </a:r>
            <a:r>
              <a:rPr lang="en-US" sz="2400" dirty="0" smtClean="0"/>
              <a:t>When you purchase …</a:t>
            </a:r>
          </a:p>
          <a:p>
            <a:r>
              <a:rPr lang="en-US" sz="2600" b="1" dirty="0" smtClean="0"/>
              <a:t>Rx for Healthier Life with Life Strip    #89383     </a:t>
            </a:r>
            <a:r>
              <a:rPr lang="en-US" sz="2400" dirty="0" smtClean="0"/>
              <a:t>  </a:t>
            </a:r>
          </a:p>
          <a:p>
            <a:pPr marL="0" indent="0">
              <a:buNone/>
            </a:pPr>
            <a:r>
              <a:rPr lang="en-US" sz="2400" dirty="0" smtClean="0"/>
              <a:t>                (</a:t>
            </a:r>
            <a:r>
              <a:rPr lang="en-US" sz="2400" dirty="0" err="1" smtClean="0"/>
              <a:t>Nutriferon</a:t>
            </a:r>
            <a:r>
              <a:rPr lang="en-US" sz="2400" dirty="0" smtClean="0"/>
              <a:t>, Life Strip and Life Shake  89401)</a:t>
            </a:r>
          </a:p>
          <a:p>
            <a:r>
              <a:rPr lang="en-US" sz="2400" b="1" dirty="0" smtClean="0"/>
              <a:t>Rx for Healthier Life with </a:t>
            </a:r>
            <a:r>
              <a:rPr lang="en-US" sz="2400" b="1" dirty="0" err="1" smtClean="0"/>
              <a:t>Vitalizer</a:t>
            </a:r>
            <a:r>
              <a:rPr lang="en-US" sz="2400" b="1" dirty="0" smtClean="0"/>
              <a:t>   </a:t>
            </a:r>
            <a:r>
              <a:rPr lang="en-US" sz="2400" dirty="0" smtClean="0"/>
              <a:t>		</a:t>
            </a:r>
          </a:p>
          <a:p>
            <a:pPr marL="0" indent="0">
              <a:buNone/>
            </a:pPr>
            <a:r>
              <a:rPr lang="en-US" sz="2400" dirty="0" smtClean="0"/>
              <a:t>                (</a:t>
            </a:r>
            <a:r>
              <a:rPr lang="en-US" sz="2400" dirty="0" err="1" smtClean="0"/>
              <a:t>Nutriferon</a:t>
            </a:r>
            <a:r>
              <a:rPr lang="en-US" sz="2400" dirty="0"/>
              <a:t>, Life Shake, </a:t>
            </a:r>
            <a:r>
              <a:rPr lang="en-US" sz="2400" dirty="0" err="1"/>
              <a:t>Vivix</a:t>
            </a:r>
            <a:r>
              <a:rPr lang="en-US" sz="2400" dirty="0"/>
              <a:t> Liquid and </a:t>
            </a:r>
            <a:r>
              <a:rPr lang="en-US" sz="2400" dirty="0" err="1"/>
              <a:t>Vitalizer</a:t>
            </a:r>
            <a:r>
              <a:rPr lang="en-US" sz="2400" dirty="0"/>
              <a:t>  # </a:t>
            </a:r>
            <a:r>
              <a:rPr lang="en-US" sz="2400" dirty="0" smtClean="0"/>
              <a:t>89070)</a:t>
            </a:r>
          </a:p>
          <a:p>
            <a:r>
              <a:rPr lang="en-US" sz="2400" b="1" dirty="0"/>
              <a:t>K</a:t>
            </a:r>
            <a:r>
              <a:rPr lang="en-US" sz="2400" b="1" dirty="0" smtClean="0"/>
              <a:t>osher  #</a:t>
            </a:r>
            <a:r>
              <a:rPr lang="en-US" sz="2400" dirty="0" smtClean="0"/>
              <a:t>89080</a:t>
            </a:r>
          </a:p>
          <a:p>
            <a:pPr marL="0" indent="0">
              <a:buNone/>
            </a:pPr>
            <a:r>
              <a:rPr lang="en-US" sz="2400" dirty="0"/>
              <a:t>	</a:t>
            </a:r>
            <a:r>
              <a:rPr lang="en-US" sz="2400" dirty="0" smtClean="0"/>
              <a:t>(</a:t>
            </a:r>
            <a:r>
              <a:rPr lang="en-US" sz="2400" dirty="0"/>
              <a:t>S</a:t>
            </a:r>
            <a:r>
              <a:rPr lang="en-US" sz="2400" dirty="0" smtClean="0"/>
              <a:t>hake, </a:t>
            </a:r>
            <a:r>
              <a:rPr lang="en-US" sz="2400" dirty="0" err="1" smtClean="0"/>
              <a:t>Vivix</a:t>
            </a:r>
            <a:r>
              <a:rPr lang="en-US" sz="2400" dirty="0" smtClean="0"/>
              <a:t>, V Lea, </a:t>
            </a:r>
            <a:r>
              <a:rPr lang="en-US" sz="2400" dirty="0" err="1" smtClean="0"/>
              <a:t>Nutriferon</a:t>
            </a:r>
            <a:r>
              <a:rPr lang="en-US" sz="2400" dirty="0" smtClean="0"/>
              <a:t>, </a:t>
            </a:r>
            <a:r>
              <a:rPr lang="en-US" sz="2400" dirty="0" err="1" smtClean="0"/>
              <a:t>Osteo</a:t>
            </a:r>
            <a:r>
              <a:rPr lang="en-US" sz="2400" dirty="0" smtClean="0"/>
              <a:t> Matrix and B Complex )</a:t>
            </a:r>
          </a:p>
          <a:p>
            <a:pPr marL="0" indent="0">
              <a:buNone/>
            </a:pPr>
            <a:r>
              <a:rPr lang="en-US" sz="2400" b="1" dirty="0" smtClean="0">
                <a:solidFill>
                  <a:srgbClr val="FF0000"/>
                </a:solidFill>
              </a:rPr>
              <a:t>You receive a coupon which can be used to purchase  any product priced at $100 or less  .. For Just $10 DOLLARS !!!</a:t>
            </a:r>
          </a:p>
          <a:p>
            <a:pPr marL="0" indent="0">
              <a:buNone/>
            </a:pPr>
            <a:r>
              <a:rPr lang="en-US" sz="2400" b="1" dirty="0" smtClean="0"/>
              <a:t>Deal #2</a:t>
            </a:r>
            <a:endParaRPr lang="en-US" sz="2400" b="1" dirty="0"/>
          </a:p>
          <a:p>
            <a:r>
              <a:rPr lang="en-US" sz="2400" dirty="0" smtClean="0"/>
              <a:t>When you purchase </a:t>
            </a:r>
            <a:r>
              <a:rPr lang="en-US" sz="2400" b="1" dirty="0" err="1" smtClean="0"/>
              <a:t>Vivix</a:t>
            </a:r>
            <a:r>
              <a:rPr lang="en-US" sz="2400" b="1" dirty="0" smtClean="0"/>
              <a:t> and </a:t>
            </a:r>
            <a:r>
              <a:rPr lang="en-US" sz="2400" b="1" dirty="0" err="1" smtClean="0"/>
              <a:t>Vitalizer</a:t>
            </a:r>
            <a:r>
              <a:rPr lang="en-US" sz="2400" b="1" dirty="0" smtClean="0"/>
              <a:t>   use special item code # 89090</a:t>
            </a:r>
          </a:p>
          <a:p>
            <a:r>
              <a:rPr lang="en-US" sz="2400" dirty="0" smtClean="0"/>
              <a:t>When you purchase </a:t>
            </a:r>
            <a:r>
              <a:rPr lang="en-US" sz="2400" b="1" dirty="0" smtClean="0"/>
              <a:t>Life Strip  #21293 or #21294 (with iron)</a:t>
            </a:r>
          </a:p>
          <a:p>
            <a:pPr marL="0" indent="0">
              <a:buNone/>
            </a:pPr>
            <a:r>
              <a:rPr lang="en-US" sz="2400" b="1" dirty="0" smtClean="0">
                <a:solidFill>
                  <a:srgbClr val="FF0000"/>
                </a:solidFill>
              </a:rPr>
              <a:t>You receive a coupon for any flavor </a:t>
            </a:r>
            <a:r>
              <a:rPr lang="en-US" sz="2400" b="1" dirty="0">
                <a:solidFill>
                  <a:srgbClr val="FF0000"/>
                </a:solidFill>
              </a:rPr>
              <a:t>S</a:t>
            </a:r>
            <a:r>
              <a:rPr lang="en-US" sz="2400" b="1" dirty="0" smtClean="0">
                <a:solidFill>
                  <a:srgbClr val="FF0000"/>
                </a:solidFill>
              </a:rPr>
              <a:t>haklee Life Shake for only $10 DOLLARS !!!		</a:t>
            </a:r>
            <a:r>
              <a:rPr lang="en-US" sz="2400" dirty="0" smtClean="0">
                <a:solidFill>
                  <a:srgbClr val="FF0000"/>
                </a:solidFill>
              </a:rPr>
              <a:t>					</a:t>
            </a:r>
            <a:endParaRPr lang="en-US" sz="2400" dirty="0">
              <a:solidFill>
                <a:srgbClr val="FF0000"/>
              </a:solidFill>
            </a:endParaRPr>
          </a:p>
        </p:txBody>
      </p:sp>
    </p:spTree>
    <p:extLst>
      <p:ext uri="{BB962C8B-B14F-4D97-AF65-F5344CB8AC3E}">
        <p14:creationId xmlns:p14="http://schemas.microsoft.com/office/powerpoint/2010/main" val="1694897190"/>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30923" y="442607"/>
            <a:ext cx="7700170" cy="2193789"/>
          </a:xfrm>
          <a:ln>
            <a:solidFill>
              <a:schemeClr val="accent5">
                <a:lumMod val="50000"/>
              </a:schemeClr>
            </a:solidFill>
          </a:ln>
        </p:spPr>
        <p:txBody>
          <a:bodyPr/>
          <a:lstStyle/>
          <a:p>
            <a:r>
              <a:rPr lang="en-US" b="0" cap="none" dirty="0" smtClean="0"/>
              <a:t>So Now Let’s Understand How to Generate 			</a:t>
            </a:r>
            <a:r>
              <a:rPr lang="en-US" b="0" dirty="0" smtClean="0"/>
              <a:t>1000 PV</a:t>
            </a:r>
            <a:r>
              <a:rPr lang="en-US" b="0" dirty="0"/>
              <a:t> </a:t>
            </a:r>
            <a:r>
              <a:rPr lang="en-US" b="0" cap="none" dirty="0" smtClean="0"/>
              <a:t>With The Deals</a:t>
            </a:r>
            <a:r>
              <a:rPr lang="en-US" b="0" dirty="0" smtClean="0"/>
              <a:t> …</a:t>
            </a:r>
            <a:br>
              <a:rPr lang="en-US" b="0" dirty="0" smtClean="0"/>
            </a:br>
            <a:r>
              <a:rPr lang="en-US" b="0" dirty="0" smtClean="0"/>
              <a:t>	1. </a:t>
            </a:r>
            <a:r>
              <a:rPr lang="en-US" b="0" cap="none" dirty="0" smtClean="0"/>
              <a:t>To Help Develop New Directors 			2. 	To Increase O</a:t>
            </a:r>
            <a:r>
              <a:rPr lang="en-US" b="0" cap="none" dirty="0"/>
              <a:t>u</a:t>
            </a:r>
            <a:r>
              <a:rPr lang="en-US" b="0" cap="none" dirty="0" smtClean="0"/>
              <a:t>r Customer Base</a:t>
            </a:r>
            <a:endParaRPr lang="en-US" b="0" cap="none" dirty="0"/>
          </a:p>
        </p:txBody>
      </p:sp>
      <p:sp>
        <p:nvSpPr>
          <p:cNvPr id="3" name="Text Placeholder 2"/>
          <p:cNvSpPr>
            <a:spLocks noGrp="1"/>
          </p:cNvSpPr>
          <p:nvPr>
            <p:ph type="body" idx="1"/>
          </p:nvPr>
        </p:nvSpPr>
        <p:spPr>
          <a:xfrm>
            <a:off x="630922" y="2893783"/>
            <a:ext cx="8065739" cy="2071111"/>
          </a:xfrm>
        </p:spPr>
        <p:txBody>
          <a:bodyPr>
            <a:normAutofit/>
          </a:bodyPr>
          <a:lstStyle/>
          <a:p>
            <a:r>
              <a:rPr lang="en-US" sz="2400" dirty="0" smtClean="0">
                <a:solidFill>
                  <a:schemeClr val="tx1"/>
                </a:solidFill>
              </a:rPr>
              <a:t>Let’s look at two 1000 PV generating  strategies for September </a:t>
            </a:r>
          </a:p>
          <a:p>
            <a:endParaRPr lang="en-US" sz="2400" dirty="0">
              <a:solidFill>
                <a:schemeClr val="tx1"/>
              </a:solidFill>
            </a:endParaRPr>
          </a:p>
          <a:p>
            <a:pPr marL="514350" indent="-514350">
              <a:buAutoNum type="arabicPeriod"/>
            </a:pPr>
            <a:r>
              <a:rPr lang="en-US" sz="2400" dirty="0" smtClean="0">
                <a:solidFill>
                  <a:schemeClr val="tx1"/>
                </a:solidFill>
              </a:rPr>
              <a:t>With </a:t>
            </a:r>
            <a:r>
              <a:rPr lang="en-US" sz="2400" dirty="0">
                <a:solidFill>
                  <a:schemeClr val="tx1"/>
                </a:solidFill>
              </a:rPr>
              <a:t>Product Collections </a:t>
            </a:r>
            <a:r>
              <a:rPr lang="en-US" sz="2400" dirty="0" smtClean="0">
                <a:solidFill>
                  <a:schemeClr val="tx1"/>
                </a:solidFill>
              </a:rPr>
              <a:t>  </a:t>
            </a:r>
          </a:p>
          <a:p>
            <a:r>
              <a:rPr lang="en-US" sz="2400" dirty="0" smtClean="0">
                <a:solidFill>
                  <a:schemeClr val="tx1"/>
                </a:solidFill>
              </a:rPr>
              <a:t>2.</a:t>
            </a:r>
            <a:r>
              <a:rPr lang="en-US" sz="2400" dirty="0">
                <a:solidFill>
                  <a:schemeClr val="tx1"/>
                </a:solidFill>
              </a:rPr>
              <a:t>	</a:t>
            </a:r>
            <a:r>
              <a:rPr lang="en-US" sz="2400" dirty="0" smtClean="0">
                <a:solidFill>
                  <a:schemeClr val="tx1"/>
                </a:solidFill>
              </a:rPr>
              <a:t>By identifying business partners who begin to			 		Shaklee-</a:t>
            </a:r>
            <a:r>
              <a:rPr lang="en-US" sz="2400" dirty="0" err="1" smtClean="0">
                <a:solidFill>
                  <a:schemeClr val="tx1"/>
                </a:solidFill>
              </a:rPr>
              <a:t>ize</a:t>
            </a:r>
            <a:r>
              <a:rPr lang="en-US" sz="2400" dirty="0" smtClean="0">
                <a:solidFill>
                  <a:schemeClr val="tx1"/>
                </a:solidFill>
              </a:rPr>
              <a:t> their homes </a:t>
            </a:r>
            <a:r>
              <a:rPr lang="en-US" sz="2400" dirty="0" smtClean="0"/>
              <a:t>							</a:t>
            </a:r>
            <a:endParaRPr lang="en-US" dirty="0"/>
          </a:p>
          <a:p>
            <a:endParaRPr lang="en-US" dirty="0"/>
          </a:p>
          <a:p>
            <a:endParaRPr lang="en-US" dirty="0"/>
          </a:p>
        </p:txBody>
      </p:sp>
      <p:sp>
        <p:nvSpPr>
          <p:cNvPr id="5" name="TextBox 4"/>
          <p:cNvSpPr txBox="1"/>
          <p:nvPr/>
        </p:nvSpPr>
        <p:spPr>
          <a:xfrm>
            <a:off x="388818" y="4964894"/>
            <a:ext cx="8461765" cy="1569660"/>
          </a:xfrm>
          <a:prstGeom prst="rect">
            <a:avLst/>
          </a:prstGeom>
          <a:noFill/>
          <a:ln>
            <a:solidFill>
              <a:schemeClr val="accent5">
                <a:lumMod val="75000"/>
              </a:schemeClr>
            </a:solidFill>
          </a:ln>
        </p:spPr>
        <p:txBody>
          <a:bodyPr wrap="square" rtlCol="0">
            <a:spAutoFit/>
          </a:bodyPr>
          <a:lstStyle/>
          <a:p>
            <a:r>
              <a:rPr lang="en-US" sz="2400" dirty="0" smtClean="0"/>
              <a:t>Director Development Strategy – </a:t>
            </a:r>
          </a:p>
          <a:p>
            <a:r>
              <a:rPr lang="en-US" sz="2400" dirty="0" smtClean="0"/>
              <a:t>Most leaders can generate 1000 PV through their circle of friends .. But to extend to 2000 PV, we will want to meet the friends of our members and distributors.</a:t>
            </a:r>
            <a:endParaRPr lang="en-US" sz="2400" dirty="0"/>
          </a:p>
        </p:txBody>
      </p:sp>
    </p:spTree>
    <p:extLst>
      <p:ext uri="{BB962C8B-B14F-4D97-AF65-F5344CB8AC3E}">
        <p14:creationId xmlns:p14="http://schemas.microsoft.com/office/powerpoint/2010/main" val="3120361939"/>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4478" y="456269"/>
            <a:ext cx="6047769" cy="938375"/>
          </a:xfrm>
          <a:ln w="28575">
            <a:solidFill>
              <a:schemeClr val="accent6">
                <a:lumMod val="75000"/>
              </a:schemeClr>
            </a:solidFill>
          </a:ln>
        </p:spPr>
        <p:txBody>
          <a:bodyPr>
            <a:normAutofit/>
          </a:bodyPr>
          <a:lstStyle/>
          <a:p>
            <a:r>
              <a:rPr lang="en-US" sz="3600" b="1" dirty="0" smtClean="0"/>
              <a:t>Back to School Packages</a:t>
            </a:r>
            <a:endParaRPr lang="en-US" sz="3600" b="1" dirty="0"/>
          </a:p>
        </p:txBody>
      </p:sp>
      <p:sp>
        <p:nvSpPr>
          <p:cNvPr id="3" name="Content Placeholder 2"/>
          <p:cNvSpPr>
            <a:spLocks noGrp="1"/>
          </p:cNvSpPr>
          <p:nvPr>
            <p:ph idx="1"/>
          </p:nvPr>
        </p:nvSpPr>
        <p:spPr>
          <a:xfrm>
            <a:off x="628650" y="2137037"/>
            <a:ext cx="7886700" cy="4214099"/>
          </a:xfrm>
        </p:spPr>
        <p:txBody>
          <a:bodyPr>
            <a:noAutofit/>
          </a:bodyPr>
          <a:lstStyle/>
          <a:p>
            <a:pPr marL="0" indent="0">
              <a:buNone/>
            </a:pPr>
            <a:r>
              <a:rPr lang="en-US" sz="2400" dirty="0" smtClean="0"/>
              <a:t>There are typically two things that parents are concerned about when it comes to their children starting school:</a:t>
            </a:r>
          </a:p>
          <a:p>
            <a:pPr marL="457200" indent="-457200">
              <a:buAutoNum type="arabicPeriod"/>
            </a:pPr>
            <a:r>
              <a:rPr lang="en-US" sz="2400" dirty="0" smtClean="0"/>
              <a:t>Their ability to stay healthy and not miss school days.</a:t>
            </a:r>
          </a:p>
          <a:p>
            <a:pPr marL="457200" indent="-457200">
              <a:buAutoNum type="arabicPeriod"/>
            </a:pPr>
            <a:r>
              <a:rPr lang="en-US" sz="2400" dirty="0" smtClean="0"/>
              <a:t>Their ability to stay focused, engaged and ready to learn during the school day.</a:t>
            </a:r>
          </a:p>
          <a:p>
            <a:pPr marL="0" indent="0">
              <a:buNone/>
            </a:pPr>
            <a:endParaRPr lang="en-US" dirty="0" smtClean="0"/>
          </a:p>
          <a:p>
            <a:pPr marL="0" indent="0">
              <a:buNone/>
            </a:pPr>
            <a:r>
              <a:rPr lang="en-US" sz="2400" dirty="0" smtClean="0"/>
              <a:t>Shaklee can help with both of these issues.             </a:t>
            </a:r>
            <a:endParaRPr lang="en-US" dirty="0"/>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836229" y="240053"/>
            <a:ext cx="2102409" cy="1896984"/>
          </a:xfrm>
          <a:prstGeom prst="rect">
            <a:avLst/>
          </a:prstGeom>
        </p:spPr>
      </p:pic>
    </p:spTree>
    <p:extLst>
      <p:ext uri="{BB962C8B-B14F-4D97-AF65-F5344CB8AC3E}">
        <p14:creationId xmlns:p14="http://schemas.microsoft.com/office/powerpoint/2010/main" val="2215159803"/>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45924" y="329558"/>
            <a:ext cx="6984919" cy="1055993"/>
          </a:xfrm>
          <a:ln>
            <a:solidFill>
              <a:schemeClr val="accent5">
                <a:lumMod val="75000"/>
              </a:schemeClr>
            </a:solidFill>
          </a:ln>
        </p:spPr>
        <p:txBody>
          <a:bodyPr/>
          <a:lstStyle/>
          <a:p>
            <a:r>
              <a:rPr lang="en-US" cap="none" dirty="0" smtClean="0"/>
              <a:t> September – Back to School Collection </a:t>
            </a:r>
            <a:br>
              <a:rPr lang="en-US" cap="none" dirty="0" smtClean="0"/>
            </a:br>
            <a:r>
              <a:rPr lang="en-US" cap="none" dirty="0" smtClean="0"/>
              <a:t>  				Suggested Word Track</a:t>
            </a:r>
            <a:endParaRPr lang="en-US" cap="none" dirty="0"/>
          </a:p>
        </p:txBody>
      </p:sp>
      <p:sp>
        <p:nvSpPr>
          <p:cNvPr id="3" name="Text Placeholder 2"/>
          <p:cNvSpPr>
            <a:spLocks noGrp="1"/>
          </p:cNvSpPr>
          <p:nvPr>
            <p:ph type="body" idx="1"/>
          </p:nvPr>
        </p:nvSpPr>
        <p:spPr>
          <a:xfrm>
            <a:off x="722313" y="1385552"/>
            <a:ext cx="7772400" cy="5472448"/>
          </a:xfrm>
        </p:spPr>
        <p:txBody>
          <a:bodyPr>
            <a:normAutofit/>
          </a:bodyPr>
          <a:lstStyle/>
          <a:p>
            <a:r>
              <a:rPr lang="en-US" dirty="0" smtClean="0">
                <a:solidFill>
                  <a:schemeClr val="tx1"/>
                </a:solidFill>
              </a:rPr>
              <a:t>To parents of school-aged children ( pre-school to college) ---</a:t>
            </a:r>
          </a:p>
          <a:p>
            <a:endParaRPr lang="en-US" sz="1000" dirty="0" smtClean="0">
              <a:solidFill>
                <a:schemeClr val="tx1"/>
              </a:solidFill>
            </a:endParaRPr>
          </a:p>
          <a:p>
            <a:r>
              <a:rPr lang="en-US" dirty="0">
                <a:solidFill>
                  <a:schemeClr val="tx1"/>
                </a:solidFill>
              </a:rPr>
              <a:t>M</a:t>
            </a:r>
            <a:r>
              <a:rPr lang="en-US" dirty="0" smtClean="0">
                <a:solidFill>
                  <a:schemeClr val="tx1"/>
                </a:solidFill>
              </a:rPr>
              <a:t>ay I ask .. </a:t>
            </a:r>
            <a:r>
              <a:rPr lang="en-US" i="1" dirty="0" smtClean="0">
                <a:solidFill>
                  <a:schemeClr val="tx1"/>
                </a:solidFill>
              </a:rPr>
              <a:t>“When you think about your kids now starting back to school … what is of greater concern/ interest to you … learning about ways to keep them  healthy all through the  school year .. And the winter so they are not missing school” </a:t>
            </a:r>
          </a:p>
          <a:p>
            <a:r>
              <a:rPr lang="en-US" dirty="0" smtClean="0">
                <a:solidFill>
                  <a:schemeClr val="tx1"/>
                </a:solidFill>
              </a:rPr>
              <a:t>Or</a:t>
            </a:r>
          </a:p>
          <a:p>
            <a:r>
              <a:rPr lang="en-US" i="1" dirty="0" smtClean="0">
                <a:solidFill>
                  <a:schemeClr val="tx1"/>
                </a:solidFill>
              </a:rPr>
              <a:t>“Learning about ways to help optimize their academics .. Their focus, their memory .. Their cognitive ability ?  </a:t>
            </a:r>
          </a:p>
          <a:p>
            <a:r>
              <a:rPr lang="en-US" i="1" dirty="0" smtClean="0">
                <a:solidFill>
                  <a:schemeClr val="tx1"/>
                </a:solidFill>
              </a:rPr>
              <a:t>Or both?	“						</a:t>
            </a:r>
            <a:r>
              <a:rPr lang="en-US" dirty="0" smtClean="0">
                <a:solidFill>
                  <a:schemeClr val="tx1"/>
                </a:solidFill>
              </a:rPr>
              <a:t>			</a:t>
            </a:r>
            <a:endParaRPr lang="en-US" sz="1200" dirty="0">
              <a:solidFill>
                <a:schemeClr val="tx1"/>
              </a:solidFill>
            </a:endParaRPr>
          </a:p>
          <a:p>
            <a:r>
              <a:rPr lang="en-US" dirty="0" smtClean="0">
                <a:solidFill>
                  <a:schemeClr val="tx1"/>
                </a:solidFill>
              </a:rPr>
              <a:t>Then:</a:t>
            </a:r>
          </a:p>
          <a:p>
            <a:r>
              <a:rPr lang="en-US" dirty="0" smtClean="0">
                <a:solidFill>
                  <a:schemeClr val="tx1"/>
                </a:solidFill>
              </a:rPr>
              <a:t>You can invite them to something…</a:t>
            </a:r>
          </a:p>
          <a:p>
            <a:pPr marL="342900" indent="-342900">
              <a:buFont typeface="Arial"/>
              <a:buChar char="•"/>
            </a:pPr>
            <a:r>
              <a:rPr lang="en-US" dirty="0" smtClean="0">
                <a:solidFill>
                  <a:schemeClr val="tx1"/>
                </a:solidFill>
              </a:rPr>
              <a:t>An appointment with you to see what you have learned</a:t>
            </a:r>
          </a:p>
          <a:p>
            <a:pPr marL="342900" indent="-342900">
              <a:buFont typeface="Arial"/>
              <a:buChar char="•"/>
            </a:pPr>
            <a:r>
              <a:rPr lang="en-US" dirty="0" smtClean="0">
                <a:solidFill>
                  <a:schemeClr val="tx1"/>
                </a:solidFill>
              </a:rPr>
              <a:t>A conference call, webinar,   3 –way call, in-home, Face Book event</a:t>
            </a:r>
            <a:endParaRPr lang="en-US" dirty="0">
              <a:solidFill>
                <a:schemeClr val="tx1"/>
              </a:solidFill>
            </a:endParaRPr>
          </a:p>
        </p:txBody>
      </p:sp>
    </p:spTree>
    <p:extLst>
      <p:ext uri="{BB962C8B-B14F-4D97-AF65-F5344CB8AC3E}">
        <p14:creationId xmlns:p14="http://schemas.microsoft.com/office/powerpoint/2010/main" val="4071186262"/>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587829" y="127697"/>
            <a:ext cx="5007074" cy="899231"/>
          </a:xfrm>
          <a:ln w="38100">
            <a:solidFill>
              <a:schemeClr val="tx2">
                <a:lumMod val="60000"/>
                <a:lumOff val="40000"/>
              </a:schemeClr>
            </a:solidFill>
          </a:ln>
        </p:spPr>
        <p:txBody>
          <a:bodyPr>
            <a:normAutofit/>
          </a:bodyPr>
          <a:lstStyle/>
          <a:p>
            <a:r>
              <a:rPr lang="en-US" sz="3200" dirty="0" smtClean="0"/>
              <a:t>Back to School Collections</a:t>
            </a:r>
            <a:endParaRPr lang="en-US" sz="3200" dirty="0"/>
          </a:p>
        </p:txBody>
      </p:sp>
      <p:sp>
        <p:nvSpPr>
          <p:cNvPr id="5" name="Text Placeholder 4"/>
          <p:cNvSpPr>
            <a:spLocks noGrp="1"/>
          </p:cNvSpPr>
          <p:nvPr>
            <p:ph type="body" idx="1"/>
          </p:nvPr>
        </p:nvSpPr>
        <p:spPr>
          <a:xfrm>
            <a:off x="457201" y="1215231"/>
            <a:ext cx="4040188" cy="639763"/>
          </a:xfrm>
          <a:ln>
            <a:solidFill>
              <a:schemeClr val="tx2">
                <a:lumMod val="75000"/>
              </a:schemeClr>
            </a:solidFill>
          </a:ln>
        </p:spPr>
        <p:txBody>
          <a:bodyPr>
            <a:normAutofit/>
          </a:bodyPr>
          <a:lstStyle/>
          <a:p>
            <a:r>
              <a:rPr lang="en-US" dirty="0" smtClean="0"/>
              <a:t>	For Younger Children </a:t>
            </a:r>
            <a:endParaRPr lang="en-US" dirty="0"/>
          </a:p>
        </p:txBody>
      </p:sp>
      <p:sp>
        <p:nvSpPr>
          <p:cNvPr id="6" name="Content Placeholder 5"/>
          <p:cNvSpPr>
            <a:spLocks noGrp="1"/>
          </p:cNvSpPr>
          <p:nvPr>
            <p:ph sz="half" idx="2"/>
          </p:nvPr>
        </p:nvSpPr>
        <p:spPr>
          <a:xfrm>
            <a:off x="457200" y="2039840"/>
            <a:ext cx="4040188" cy="2232277"/>
          </a:xfrm>
          <a:ln>
            <a:solidFill>
              <a:schemeClr val="tx2">
                <a:lumMod val="75000"/>
              </a:schemeClr>
            </a:solidFill>
          </a:ln>
        </p:spPr>
        <p:txBody>
          <a:bodyPr>
            <a:normAutofit/>
          </a:bodyPr>
          <a:lstStyle/>
          <a:p>
            <a:pPr marL="0" indent="0">
              <a:buNone/>
            </a:pPr>
            <a:r>
              <a:rPr lang="en-US" dirty="0" smtClean="0"/>
              <a:t>For Immune Health     53 PV</a:t>
            </a:r>
          </a:p>
          <a:p>
            <a:pPr marL="0" indent="0">
              <a:buNone/>
            </a:pPr>
            <a:endParaRPr lang="en-US" sz="1000" dirty="0" smtClean="0"/>
          </a:p>
          <a:p>
            <a:pPr marL="0" indent="0">
              <a:buNone/>
            </a:pPr>
            <a:r>
              <a:rPr lang="en-US" sz="2000" dirty="0" err="1" smtClean="0"/>
              <a:t>Incredivites</a:t>
            </a:r>
            <a:r>
              <a:rPr lang="en-US" sz="2000" dirty="0" smtClean="0"/>
              <a:t>	 	20 PV</a:t>
            </a:r>
          </a:p>
          <a:p>
            <a:pPr marL="0" indent="0">
              <a:buNone/>
            </a:pPr>
            <a:r>
              <a:rPr lang="en-US" sz="2000" dirty="0" err="1" smtClean="0"/>
              <a:t>Opiflora</a:t>
            </a:r>
            <a:r>
              <a:rPr lang="en-US" sz="2000" dirty="0" smtClean="0"/>
              <a:t> Caps	15 PV</a:t>
            </a:r>
          </a:p>
          <a:p>
            <a:pPr marL="0" indent="0">
              <a:buNone/>
            </a:pPr>
            <a:r>
              <a:rPr lang="en-US" sz="2000" dirty="0" smtClean="0"/>
              <a:t>Chewable C  		18 PV				(or Vitalizing Immunity)</a:t>
            </a:r>
          </a:p>
          <a:p>
            <a:pPr marL="0" indent="0">
              <a:buNone/>
            </a:pPr>
            <a:endParaRPr lang="en-US" sz="2000" dirty="0"/>
          </a:p>
        </p:txBody>
      </p:sp>
      <p:sp>
        <p:nvSpPr>
          <p:cNvPr id="7" name="Text Placeholder 6"/>
          <p:cNvSpPr>
            <a:spLocks noGrp="1"/>
          </p:cNvSpPr>
          <p:nvPr>
            <p:ph type="body" sz="quarter" idx="3"/>
          </p:nvPr>
        </p:nvSpPr>
        <p:spPr>
          <a:xfrm>
            <a:off x="4645027" y="1215231"/>
            <a:ext cx="4041775" cy="639763"/>
          </a:xfrm>
          <a:ln>
            <a:solidFill>
              <a:schemeClr val="tx2">
                <a:lumMod val="75000"/>
              </a:schemeClr>
            </a:solidFill>
          </a:ln>
        </p:spPr>
        <p:txBody>
          <a:bodyPr>
            <a:normAutofit fontScale="85000" lnSpcReduction="20000"/>
          </a:bodyPr>
          <a:lstStyle/>
          <a:p>
            <a:r>
              <a:rPr lang="en-US" dirty="0" smtClean="0"/>
              <a:t>For Older Children, Teens, College – 		who can swallow pills</a:t>
            </a:r>
            <a:endParaRPr lang="en-US" dirty="0"/>
          </a:p>
        </p:txBody>
      </p:sp>
      <p:sp>
        <p:nvSpPr>
          <p:cNvPr id="8" name="Content Placeholder 7"/>
          <p:cNvSpPr>
            <a:spLocks noGrp="1"/>
          </p:cNvSpPr>
          <p:nvPr>
            <p:ph sz="quarter" idx="4"/>
          </p:nvPr>
        </p:nvSpPr>
        <p:spPr>
          <a:xfrm>
            <a:off x="4645027" y="2039840"/>
            <a:ext cx="4041775" cy="2232277"/>
          </a:xfrm>
          <a:ln>
            <a:solidFill>
              <a:schemeClr val="tx2">
                <a:lumMod val="75000"/>
              </a:schemeClr>
            </a:solidFill>
          </a:ln>
        </p:spPr>
        <p:txBody>
          <a:bodyPr/>
          <a:lstStyle/>
          <a:p>
            <a:pPr marL="0" indent="0">
              <a:buNone/>
            </a:pPr>
            <a:r>
              <a:rPr lang="en-US" dirty="0" smtClean="0"/>
              <a:t>For Immune Health	53 PV</a:t>
            </a:r>
          </a:p>
          <a:p>
            <a:pPr marL="0" indent="0">
              <a:buNone/>
            </a:pPr>
            <a:endParaRPr lang="en-US" sz="1000" dirty="0" smtClean="0"/>
          </a:p>
          <a:p>
            <a:pPr marL="0" indent="0">
              <a:buNone/>
            </a:pPr>
            <a:r>
              <a:rPr lang="en-US" sz="2000" dirty="0" smtClean="0"/>
              <a:t>Vita Lea 120		18 PV</a:t>
            </a:r>
          </a:p>
          <a:p>
            <a:pPr marL="0" indent="0">
              <a:buNone/>
            </a:pPr>
            <a:r>
              <a:rPr lang="en-US" sz="2000" dirty="0" smtClean="0"/>
              <a:t>Vita C			16 PV	</a:t>
            </a:r>
          </a:p>
          <a:p>
            <a:pPr marL="0" indent="0">
              <a:buNone/>
            </a:pPr>
            <a:r>
              <a:rPr lang="en-US" sz="2000" dirty="0" err="1" smtClean="0"/>
              <a:t>Optiflora</a:t>
            </a:r>
            <a:r>
              <a:rPr lang="en-US" sz="2000" dirty="0" smtClean="0"/>
              <a:t> Caps	15 PV</a:t>
            </a:r>
          </a:p>
          <a:p>
            <a:pPr marL="0" indent="0">
              <a:buNone/>
            </a:pPr>
            <a:r>
              <a:rPr lang="en-US" sz="2000" dirty="0" smtClean="0"/>
              <a:t>Germ Off Wipes     4 PV</a:t>
            </a:r>
            <a:endParaRPr lang="en-US" sz="2000" dirty="0"/>
          </a:p>
          <a:p>
            <a:pPr marL="0" indent="0">
              <a:buNone/>
            </a:pPr>
            <a:endParaRPr lang="en-US" sz="2000" dirty="0"/>
          </a:p>
        </p:txBody>
      </p:sp>
      <p:sp>
        <p:nvSpPr>
          <p:cNvPr id="9" name="TextBox 8"/>
          <p:cNvSpPr txBox="1"/>
          <p:nvPr/>
        </p:nvSpPr>
        <p:spPr>
          <a:xfrm>
            <a:off x="457201" y="4679613"/>
            <a:ext cx="4040188" cy="1538883"/>
          </a:xfrm>
          <a:prstGeom prst="rect">
            <a:avLst/>
          </a:prstGeom>
          <a:noFill/>
          <a:ln>
            <a:solidFill>
              <a:schemeClr val="tx2">
                <a:lumMod val="75000"/>
              </a:schemeClr>
            </a:solidFill>
          </a:ln>
        </p:spPr>
        <p:txBody>
          <a:bodyPr wrap="square" rtlCol="0">
            <a:spAutoFit/>
          </a:bodyPr>
          <a:lstStyle/>
          <a:p>
            <a:r>
              <a:rPr lang="en-US" sz="2400" dirty="0" smtClean="0"/>
              <a:t>For Academic Support      49 PV</a:t>
            </a:r>
          </a:p>
          <a:p>
            <a:endParaRPr lang="en-US" sz="1000" dirty="0"/>
          </a:p>
          <a:p>
            <a:r>
              <a:rPr lang="en-US" sz="2000" dirty="0" smtClean="0"/>
              <a:t>Mighty Smarts		16 PV</a:t>
            </a:r>
          </a:p>
          <a:p>
            <a:r>
              <a:rPr lang="en-US" sz="2000" dirty="0" smtClean="0"/>
              <a:t>Shaklee Life Shakes	28 PV</a:t>
            </a:r>
          </a:p>
          <a:p>
            <a:r>
              <a:rPr lang="en-US" sz="2000" dirty="0" smtClean="0"/>
              <a:t>Non-Toxic Basic H	  5 PV</a:t>
            </a:r>
            <a:endParaRPr lang="en-US" sz="2000" dirty="0"/>
          </a:p>
        </p:txBody>
      </p:sp>
      <p:sp>
        <p:nvSpPr>
          <p:cNvPr id="10" name="TextBox 9"/>
          <p:cNvSpPr txBox="1"/>
          <p:nvPr/>
        </p:nvSpPr>
        <p:spPr>
          <a:xfrm>
            <a:off x="4645028" y="4679612"/>
            <a:ext cx="4041774" cy="1846659"/>
          </a:xfrm>
          <a:prstGeom prst="rect">
            <a:avLst/>
          </a:prstGeom>
          <a:noFill/>
          <a:ln>
            <a:solidFill>
              <a:schemeClr val="tx2">
                <a:lumMod val="75000"/>
              </a:schemeClr>
            </a:solidFill>
          </a:ln>
        </p:spPr>
        <p:txBody>
          <a:bodyPr wrap="square" rtlCol="0">
            <a:spAutoFit/>
          </a:bodyPr>
          <a:lstStyle/>
          <a:p>
            <a:r>
              <a:rPr lang="en-US" sz="2400" dirty="0" smtClean="0"/>
              <a:t>Academic Support		57 PV</a:t>
            </a:r>
          </a:p>
          <a:p>
            <a:endParaRPr lang="en-US" sz="1000" dirty="0"/>
          </a:p>
          <a:p>
            <a:r>
              <a:rPr lang="en-US" sz="2000" dirty="0" smtClean="0"/>
              <a:t>B Complex 120		16 PV</a:t>
            </a:r>
          </a:p>
          <a:p>
            <a:r>
              <a:rPr lang="en-US" sz="2000" dirty="0" smtClean="0"/>
              <a:t>Omega Guard		13 PV</a:t>
            </a:r>
          </a:p>
          <a:p>
            <a:r>
              <a:rPr lang="en-US" sz="2000" dirty="0" smtClean="0"/>
              <a:t>Shaklee Life Shake	28 PV</a:t>
            </a:r>
          </a:p>
          <a:p>
            <a:r>
              <a:rPr lang="en-US" sz="2000" dirty="0" smtClean="0"/>
              <a:t>**  optional … Mind Works</a:t>
            </a:r>
          </a:p>
        </p:txBody>
      </p:sp>
    </p:spTree>
    <p:extLst>
      <p:ext uri="{BB962C8B-B14F-4D97-AF65-F5344CB8AC3E}">
        <p14:creationId xmlns:p14="http://schemas.microsoft.com/office/powerpoint/2010/main" val="922211393"/>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87630" y="144327"/>
            <a:ext cx="7907084" cy="827483"/>
          </a:xfrm>
          <a:ln>
            <a:solidFill>
              <a:schemeClr val="tx2">
                <a:lumMod val="75000"/>
              </a:schemeClr>
            </a:solidFill>
          </a:ln>
        </p:spPr>
        <p:txBody>
          <a:bodyPr/>
          <a:lstStyle/>
          <a:p>
            <a:r>
              <a:rPr lang="en-US" dirty="0" smtClean="0"/>
              <a:t>1000 PV on Back- to- School Collections</a:t>
            </a:r>
            <a:endParaRPr lang="en-US" dirty="0"/>
          </a:p>
        </p:txBody>
      </p:sp>
      <p:sp>
        <p:nvSpPr>
          <p:cNvPr id="3" name="Text Placeholder 2"/>
          <p:cNvSpPr>
            <a:spLocks noGrp="1"/>
          </p:cNvSpPr>
          <p:nvPr>
            <p:ph type="body" idx="1"/>
          </p:nvPr>
        </p:nvSpPr>
        <p:spPr>
          <a:xfrm>
            <a:off x="722313" y="1193116"/>
            <a:ext cx="7772400" cy="2493513"/>
          </a:xfrm>
          <a:ln>
            <a:solidFill>
              <a:schemeClr val="accent5">
                <a:lumMod val="75000"/>
              </a:schemeClr>
            </a:solidFill>
          </a:ln>
        </p:spPr>
        <p:txBody>
          <a:bodyPr>
            <a:normAutofit/>
          </a:bodyPr>
          <a:lstStyle/>
          <a:p>
            <a:r>
              <a:rPr lang="en-US" sz="2800" b="1" dirty="0" smtClean="0">
                <a:solidFill>
                  <a:schemeClr val="tx1"/>
                </a:solidFill>
              </a:rPr>
              <a:t>4 events X  5 attending =  20 families</a:t>
            </a:r>
          </a:p>
          <a:p>
            <a:r>
              <a:rPr lang="en-US" sz="2400" dirty="0" smtClean="0">
                <a:solidFill>
                  <a:schemeClr val="tx1"/>
                </a:solidFill>
              </a:rPr>
              <a:t>(FB events, in-home, Health Chat conference calls,  </a:t>
            </a:r>
            <a:r>
              <a:rPr lang="en-US" sz="2400" dirty="0" err="1" smtClean="0">
                <a:solidFill>
                  <a:schemeClr val="tx1"/>
                </a:solidFill>
              </a:rPr>
              <a:t>etc</a:t>
            </a:r>
            <a:r>
              <a:rPr lang="en-US" sz="2400" dirty="0" smtClean="0">
                <a:solidFill>
                  <a:schemeClr val="tx1"/>
                </a:solidFill>
              </a:rPr>
              <a:t> )</a:t>
            </a:r>
          </a:p>
          <a:p>
            <a:r>
              <a:rPr lang="en-US" sz="2400" dirty="0" smtClean="0">
                <a:solidFill>
                  <a:schemeClr val="tx1"/>
                </a:solidFill>
              </a:rPr>
              <a:t>Or individual appointments,  3-way calls, archived webinars</a:t>
            </a:r>
          </a:p>
          <a:p>
            <a:endParaRPr lang="en-US" sz="1000" dirty="0" smtClean="0">
              <a:solidFill>
                <a:schemeClr val="tx1"/>
              </a:solidFill>
            </a:endParaRPr>
          </a:p>
          <a:p>
            <a:r>
              <a:rPr lang="en-US" sz="2400" dirty="0" smtClean="0">
                <a:solidFill>
                  <a:schemeClr val="tx1"/>
                </a:solidFill>
              </a:rPr>
              <a:t> </a:t>
            </a:r>
            <a:r>
              <a:rPr lang="en-US" sz="2400" b="1" dirty="0">
                <a:solidFill>
                  <a:schemeClr val="tx1"/>
                </a:solidFill>
              </a:rPr>
              <a:t>20 families X 50 PV collection =   1000 PV </a:t>
            </a:r>
          </a:p>
          <a:p>
            <a:endParaRPr lang="en-US" sz="1000" dirty="0" smtClean="0">
              <a:solidFill>
                <a:schemeClr val="tx1"/>
              </a:solidFill>
            </a:endParaRPr>
          </a:p>
          <a:p>
            <a:r>
              <a:rPr lang="en-US" sz="2400" b="1" dirty="0" smtClean="0">
                <a:solidFill>
                  <a:schemeClr val="tx1"/>
                </a:solidFill>
              </a:rPr>
              <a:t>10 families X 100 PV collection = 1000 PV</a:t>
            </a:r>
            <a:endParaRPr lang="en-US" sz="2400" b="1" dirty="0">
              <a:solidFill>
                <a:schemeClr val="tx1"/>
              </a:solidFill>
            </a:endParaRPr>
          </a:p>
        </p:txBody>
      </p:sp>
      <p:sp>
        <p:nvSpPr>
          <p:cNvPr id="5" name="TextBox 4"/>
          <p:cNvSpPr txBox="1"/>
          <p:nvPr/>
        </p:nvSpPr>
        <p:spPr>
          <a:xfrm>
            <a:off x="230885" y="3963711"/>
            <a:ext cx="8638939" cy="2369880"/>
          </a:xfrm>
          <a:prstGeom prst="rect">
            <a:avLst/>
          </a:prstGeom>
          <a:noFill/>
          <a:ln>
            <a:solidFill>
              <a:schemeClr val="tx2">
                <a:lumMod val="75000"/>
              </a:schemeClr>
            </a:solidFill>
          </a:ln>
        </p:spPr>
        <p:txBody>
          <a:bodyPr wrap="square" rtlCol="0">
            <a:spAutoFit/>
          </a:bodyPr>
          <a:lstStyle/>
          <a:p>
            <a:r>
              <a:rPr lang="en-US" sz="2800" dirty="0" smtClean="0"/>
              <a:t>The Deal –</a:t>
            </a:r>
          </a:p>
          <a:p>
            <a:r>
              <a:rPr lang="en-US" sz="2400" dirty="0" smtClean="0"/>
              <a:t>#1 -- 100 PV order gives free membership …  $20 saving</a:t>
            </a:r>
          </a:p>
          <a:p>
            <a:r>
              <a:rPr lang="en-US" sz="2400" dirty="0" smtClean="0"/>
              <a:t>#2 – Essentials Plan (Omega, Vita Lea &amp; Shake)					GIVES FREE SHIPPING AND FREE MEMBERSHIP … $40 savings</a:t>
            </a:r>
          </a:p>
          <a:p>
            <a:r>
              <a:rPr lang="en-US" sz="2400" dirty="0" smtClean="0"/>
              <a:t>( add more products--especially Get Clean for more savings )</a:t>
            </a:r>
          </a:p>
          <a:p>
            <a:endParaRPr lang="en-US" sz="2400" dirty="0"/>
          </a:p>
        </p:txBody>
      </p:sp>
    </p:spTree>
    <p:extLst>
      <p:ext uri="{BB962C8B-B14F-4D97-AF65-F5344CB8AC3E}">
        <p14:creationId xmlns:p14="http://schemas.microsoft.com/office/powerpoint/2010/main" val="999941371"/>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04800" y="126229"/>
            <a:ext cx="4887060" cy="742772"/>
          </a:xfrm>
        </p:spPr>
        <p:txBody>
          <a:bodyPr>
            <a:normAutofit fontScale="90000"/>
          </a:bodyPr>
          <a:lstStyle/>
          <a:p>
            <a:pPr algn="ctr"/>
            <a:r>
              <a:rPr lang="en-US" b="1" dirty="0" smtClean="0"/>
              <a:t>Packages for Moms</a:t>
            </a:r>
            <a:endParaRPr lang="en-US" b="1" dirty="0"/>
          </a:p>
        </p:txBody>
      </p:sp>
      <p:graphicFrame>
        <p:nvGraphicFramePr>
          <p:cNvPr id="5" name="Content Placeholder 4"/>
          <p:cNvGraphicFramePr>
            <a:graphicFrameLocks noGrp="1"/>
          </p:cNvGraphicFramePr>
          <p:nvPr>
            <p:ph idx="1"/>
            <p:extLst>
              <p:ext uri="{D42A27DB-BD31-4B8C-83A1-F6EECF244321}">
                <p14:modId xmlns:p14="http://schemas.microsoft.com/office/powerpoint/2010/main" val="2049976755"/>
              </p:ext>
            </p:extLst>
          </p:nvPr>
        </p:nvGraphicFramePr>
        <p:xfrm>
          <a:off x="1000501" y="1002692"/>
          <a:ext cx="6945784" cy="1554012"/>
        </p:xfrm>
        <a:graphic>
          <a:graphicData uri="http://schemas.openxmlformats.org/drawingml/2006/table">
            <a:tbl>
              <a:tblPr firstRow="1" bandRow="1">
                <a:tableStyleId>{5C22544A-7EE6-4342-B048-85BDC9FD1C3A}</a:tableStyleId>
              </a:tblPr>
              <a:tblGrid>
                <a:gridCol w="2584573"/>
                <a:gridCol w="2449282"/>
                <a:gridCol w="1911929"/>
              </a:tblGrid>
              <a:tr h="721312">
                <a:tc>
                  <a:txBody>
                    <a:bodyPr/>
                    <a:lstStyle/>
                    <a:p>
                      <a:r>
                        <a:rPr lang="en-US" dirty="0" smtClean="0"/>
                        <a:t>Good</a:t>
                      </a:r>
                      <a:endParaRPr lang="en-US" dirty="0"/>
                    </a:p>
                  </a:txBody>
                  <a:tcPr marL="68580" marR="68580"/>
                </a:tc>
                <a:tc>
                  <a:txBody>
                    <a:bodyPr/>
                    <a:lstStyle/>
                    <a:p>
                      <a:r>
                        <a:rPr lang="en-US" dirty="0" smtClean="0"/>
                        <a:t>Better</a:t>
                      </a:r>
                      <a:endParaRPr lang="en-US" dirty="0"/>
                    </a:p>
                  </a:txBody>
                  <a:tcPr marL="68580" marR="68580"/>
                </a:tc>
                <a:tc>
                  <a:txBody>
                    <a:bodyPr/>
                    <a:lstStyle/>
                    <a:p>
                      <a:r>
                        <a:rPr lang="en-US" dirty="0" smtClean="0"/>
                        <a:t>Best</a:t>
                      </a:r>
                      <a:endParaRPr lang="en-US" dirty="0"/>
                    </a:p>
                  </a:txBody>
                  <a:tcPr marL="68580" marR="68580"/>
                </a:tc>
              </a:tr>
              <a:tr h="832700">
                <a:tc>
                  <a:txBody>
                    <a:bodyPr/>
                    <a:lstStyle/>
                    <a:p>
                      <a:r>
                        <a:rPr lang="en-US" sz="2400" dirty="0" smtClean="0"/>
                        <a:t>Essentials Plan (50PV)</a:t>
                      </a:r>
                      <a:endParaRPr lang="en-US" sz="2400" dirty="0"/>
                    </a:p>
                  </a:txBody>
                  <a:tcPr marL="68580" marR="68580"/>
                </a:tc>
                <a:tc>
                  <a:txBody>
                    <a:bodyPr/>
                    <a:lstStyle/>
                    <a:p>
                      <a:r>
                        <a:rPr lang="en-US" sz="2400" dirty="0" err="1" smtClean="0"/>
                        <a:t>Vitalizer</a:t>
                      </a:r>
                      <a:r>
                        <a:rPr lang="en-US" sz="2400" dirty="0" smtClean="0"/>
                        <a:t> Plan (100PV)</a:t>
                      </a:r>
                      <a:endParaRPr lang="en-US" sz="2400" dirty="0"/>
                    </a:p>
                  </a:txBody>
                  <a:tcPr marL="68580" marR="68580"/>
                </a:tc>
                <a:tc>
                  <a:txBody>
                    <a:bodyPr/>
                    <a:lstStyle/>
                    <a:p>
                      <a:r>
                        <a:rPr lang="en-US" sz="2400" dirty="0" smtClean="0"/>
                        <a:t>Life Plan (150PV)</a:t>
                      </a:r>
                      <a:endParaRPr lang="en-US" sz="2400" dirty="0"/>
                    </a:p>
                  </a:txBody>
                  <a:tcPr marL="68580" marR="68580"/>
                </a:tc>
              </a:tr>
            </a:tbl>
          </a:graphicData>
        </a:graphic>
      </p:graphicFrame>
      <p:graphicFrame>
        <p:nvGraphicFramePr>
          <p:cNvPr id="10" name="Table 9"/>
          <p:cNvGraphicFramePr>
            <a:graphicFrameLocks noGrp="1"/>
          </p:cNvGraphicFramePr>
          <p:nvPr>
            <p:extLst>
              <p:ext uri="{D42A27DB-BD31-4B8C-83A1-F6EECF244321}">
                <p14:modId xmlns:p14="http://schemas.microsoft.com/office/powerpoint/2010/main" val="2858169593"/>
              </p:ext>
            </p:extLst>
          </p:nvPr>
        </p:nvGraphicFramePr>
        <p:xfrm>
          <a:off x="437120" y="2556704"/>
          <a:ext cx="8459745" cy="2473960"/>
        </p:xfrm>
        <a:graphic>
          <a:graphicData uri="http://schemas.openxmlformats.org/drawingml/2006/table">
            <a:tbl>
              <a:tblPr firstRow="1" bandRow="1">
                <a:tableStyleId>{5C22544A-7EE6-4342-B048-85BDC9FD1C3A}</a:tableStyleId>
              </a:tblPr>
              <a:tblGrid>
                <a:gridCol w="1960091"/>
                <a:gridCol w="3033584"/>
                <a:gridCol w="3466070"/>
              </a:tblGrid>
              <a:tr h="370840">
                <a:tc>
                  <a:txBody>
                    <a:bodyPr/>
                    <a:lstStyle/>
                    <a:p>
                      <a:r>
                        <a:rPr lang="en-US" dirty="0" smtClean="0"/>
                        <a:t>Possible Add-ins</a:t>
                      </a:r>
                      <a:endParaRPr lang="en-US" dirty="0"/>
                    </a:p>
                  </a:txBody>
                  <a:tcPr marL="68580" marR="68580"/>
                </a:tc>
                <a:tc>
                  <a:txBody>
                    <a:bodyPr/>
                    <a:lstStyle/>
                    <a:p>
                      <a:endParaRPr lang="en-US" dirty="0"/>
                    </a:p>
                  </a:txBody>
                  <a:tcPr marL="68580" marR="68580"/>
                </a:tc>
                <a:tc>
                  <a:txBody>
                    <a:bodyPr/>
                    <a:lstStyle/>
                    <a:p>
                      <a:endParaRPr lang="en-US" dirty="0"/>
                    </a:p>
                  </a:txBody>
                  <a:tcPr marL="68580" marR="68580"/>
                </a:tc>
              </a:tr>
              <a:tr h="370840">
                <a:tc>
                  <a:txBody>
                    <a:bodyPr/>
                    <a:lstStyle/>
                    <a:p>
                      <a:r>
                        <a:rPr lang="en-US" sz="2000" dirty="0" smtClean="0"/>
                        <a:t>Get Clean</a:t>
                      </a:r>
                      <a:r>
                        <a:rPr lang="en-US" sz="2000" baseline="0" dirty="0" smtClean="0"/>
                        <a:t> Kit (50PV)</a:t>
                      </a:r>
                      <a:endParaRPr lang="en-US" sz="2000" dirty="0"/>
                    </a:p>
                  </a:txBody>
                  <a:tcPr marL="68580" marR="68580"/>
                </a:tc>
                <a:tc>
                  <a:txBody>
                    <a:bodyPr/>
                    <a:lstStyle/>
                    <a:p>
                      <a:r>
                        <a:rPr lang="en-US" sz="2000" dirty="0" smtClean="0"/>
                        <a:t>AM Repair &amp; C+E PM Repair System (73PV)</a:t>
                      </a:r>
                      <a:endParaRPr lang="en-US" sz="2000" dirty="0"/>
                    </a:p>
                  </a:txBody>
                  <a:tcPr marL="68580" marR="6858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000" dirty="0" smtClean="0"/>
                        <a:t>Cleanser, Toner, Moisturizer and Masque (51PV)</a:t>
                      </a:r>
                    </a:p>
                  </a:txBody>
                  <a:tcPr marL="68580" marR="68580"/>
                </a:tc>
              </a:tr>
              <a:tr h="370840">
                <a:tc>
                  <a:txBody>
                    <a:bodyPr/>
                    <a:lstStyle/>
                    <a:p>
                      <a:r>
                        <a:rPr lang="en-US" sz="2000" dirty="0" smtClean="0"/>
                        <a:t>B-Complex  &amp; GLA (52PV)</a:t>
                      </a:r>
                      <a:endParaRPr lang="en-US" sz="2000" dirty="0"/>
                    </a:p>
                  </a:txBody>
                  <a:tcPr marL="68580" marR="68580"/>
                </a:tc>
                <a:tc>
                  <a:txBody>
                    <a:bodyPr/>
                    <a:lstStyle/>
                    <a:p>
                      <a:r>
                        <a:rPr lang="en-US" sz="2000" dirty="0" smtClean="0"/>
                        <a:t>Menopause Balance</a:t>
                      </a:r>
                      <a:r>
                        <a:rPr lang="en-US" sz="2000" baseline="0" dirty="0" smtClean="0"/>
                        <a:t>  &amp; GLA (40PV)</a:t>
                      </a:r>
                      <a:endParaRPr lang="en-US" sz="2000" dirty="0"/>
                    </a:p>
                  </a:txBody>
                  <a:tcPr marL="68580" marR="68580"/>
                </a:tc>
                <a:tc>
                  <a:txBody>
                    <a:bodyPr/>
                    <a:lstStyle/>
                    <a:p>
                      <a:r>
                        <a:rPr lang="en-US" sz="2000" dirty="0" smtClean="0"/>
                        <a:t>Metabolic Boost, Energy Chews &amp;</a:t>
                      </a:r>
                      <a:r>
                        <a:rPr lang="en-US" sz="2000" baseline="0" dirty="0" smtClean="0"/>
                        <a:t> Energy Tea (59PV)</a:t>
                      </a:r>
                      <a:endParaRPr lang="en-US" sz="2000" dirty="0"/>
                    </a:p>
                  </a:txBody>
                  <a:tcPr marL="68580" marR="68580"/>
                </a:tc>
              </a:tr>
              <a:tr h="370840">
                <a:tc>
                  <a:txBody>
                    <a:bodyPr/>
                    <a:lstStyle/>
                    <a:p>
                      <a:r>
                        <a:rPr lang="en-US" sz="2000" dirty="0" smtClean="0"/>
                        <a:t>4</a:t>
                      </a:r>
                      <a:r>
                        <a:rPr lang="en-US" sz="2000" baseline="0" dirty="0" smtClean="0"/>
                        <a:t> boxes of Meal Bars (48PV)</a:t>
                      </a:r>
                      <a:endParaRPr lang="en-US" sz="2000" dirty="0"/>
                    </a:p>
                  </a:txBody>
                  <a:tcPr marL="68580" marR="6858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000" dirty="0" smtClean="0"/>
                        <a:t>Get Clean</a:t>
                      </a:r>
                      <a:r>
                        <a:rPr lang="en-US" sz="2000" baseline="0" dirty="0" smtClean="0"/>
                        <a:t> Water for a Year (50PV)</a:t>
                      </a:r>
                      <a:endParaRPr lang="en-US" sz="2000" dirty="0" smtClean="0"/>
                    </a:p>
                  </a:txBody>
                  <a:tcPr marL="68580" marR="68580"/>
                </a:tc>
                <a:tc>
                  <a:txBody>
                    <a:bodyPr/>
                    <a:lstStyle/>
                    <a:p>
                      <a:r>
                        <a:rPr lang="en-US" sz="2000" dirty="0" err="1" smtClean="0"/>
                        <a:t>Nutriferon</a:t>
                      </a:r>
                      <a:r>
                        <a:rPr lang="en-US" sz="2000" baseline="0" dirty="0" smtClean="0"/>
                        <a:t> &amp; Alfalfa (53PV)</a:t>
                      </a:r>
                      <a:endParaRPr lang="en-US" sz="2000" dirty="0"/>
                    </a:p>
                  </a:txBody>
                  <a:tcPr marL="68580" marR="68580"/>
                </a:tc>
              </a:tr>
            </a:tbl>
          </a:graphicData>
        </a:graphic>
      </p:graphicFrame>
      <p:pic>
        <p:nvPicPr>
          <p:cNvPr id="12" name="Picture 1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86449" y="5234306"/>
            <a:ext cx="2196815" cy="1333332"/>
          </a:xfrm>
          <a:prstGeom prst="rect">
            <a:avLst/>
          </a:prstGeom>
        </p:spPr>
      </p:pic>
    </p:spTree>
    <p:extLst>
      <p:ext uri="{BB962C8B-B14F-4D97-AF65-F5344CB8AC3E}">
        <p14:creationId xmlns:p14="http://schemas.microsoft.com/office/powerpoint/2010/main" val="279521488"/>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42304" y="835582"/>
            <a:ext cx="4455168" cy="1362075"/>
          </a:xfrm>
        </p:spPr>
        <p:txBody>
          <a:bodyPr/>
          <a:lstStyle/>
          <a:p>
            <a:pPr algn="ctr"/>
            <a:r>
              <a:rPr lang="en-US" dirty="0" smtClean="0"/>
              <a:t>The goal is a balanced business</a:t>
            </a:r>
            <a:endParaRPr lang="en-US" dirty="0"/>
          </a:p>
        </p:txBody>
      </p:sp>
      <p:sp>
        <p:nvSpPr>
          <p:cNvPr id="3" name="Text Placeholder 2"/>
          <p:cNvSpPr>
            <a:spLocks noGrp="1"/>
          </p:cNvSpPr>
          <p:nvPr>
            <p:ph type="body" idx="1"/>
          </p:nvPr>
        </p:nvSpPr>
        <p:spPr>
          <a:xfrm>
            <a:off x="722313" y="2480626"/>
            <a:ext cx="7772400" cy="2772923"/>
          </a:xfrm>
        </p:spPr>
        <p:txBody>
          <a:bodyPr>
            <a:normAutofit/>
          </a:bodyPr>
          <a:lstStyle/>
          <a:p>
            <a:r>
              <a:rPr lang="en-US" sz="2800" dirty="0" smtClean="0">
                <a:solidFill>
                  <a:schemeClr val="tx1"/>
                </a:solidFill>
              </a:rPr>
              <a:t>For a  </a:t>
            </a:r>
            <a:r>
              <a:rPr lang="en-US" sz="2800" dirty="0">
                <a:solidFill>
                  <a:schemeClr val="tx1"/>
                </a:solidFill>
              </a:rPr>
              <a:t>s</a:t>
            </a:r>
            <a:r>
              <a:rPr lang="en-US" sz="2800" dirty="0" smtClean="0">
                <a:solidFill>
                  <a:schemeClr val="tx1"/>
                </a:solidFill>
              </a:rPr>
              <a:t>table business, work toward having:</a:t>
            </a:r>
          </a:p>
          <a:p>
            <a:endParaRPr lang="en-US" sz="1000" dirty="0" smtClean="0">
              <a:solidFill>
                <a:schemeClr val="tx1"/>
              </a:solidFill>
            </a:endParaRPr>
          </a:p>
          <a:p>
            <a:pPr marL="514350" indent="-514350">
              <a:buAutoNum type="arabicPeriod"/>
            </a:pPr>
            <a:r>
              <a:rPr lang="en-US" sz="2800" dirty="0" smtClean="0">
                <a:solidFill>
                  <a:schemeClr val="tx1"/>
                </a:solidFill>
              </a:rPr>
              <a:t>Strong customer base – 20 to 30 active members for starters.</a:t>
            </a:r>
          </a:p>
          <a:p>
            <a:pPr marL="514350" indent="-514350">
              <a:buAutoNum type="arabicPeriod"/>
            </a:pPr>
            <a:endParaRPr lang="en-US" sz="800" dirty="0" smtClean="0">
              <a:solidFill>
                <a:schemeClr val="tx1"/>
              </a:solidFill>
            </a:endParaRPr>
          </a:p>
          <a:p>
            <a:pPr marL="514350" indent="-514350">
              <a:buAutoNum type="arabicPeriod"/>
            </a:pPr>
            <a:r>
              <a:rPr lang="en-US" sz="2800" dirty="0" smtClean="0">
                <a:solidFill>
                  <a:schemeClr val="tx1"/>
                </a:solidFill>
              </a:rPr>
              <a:t>At least 2 business partners who are  working toward Director and beyond.		</a:t>
            </a:r>
            <a:r>
              <a:rPr lang="en-US" sz="2800" dirty="0" smtClean="0"/>
              <a:t>	</a:t>
            </a:r>
            <a:endParaRPr lang="en-US" sz="2800" dirty="0"/>
          </a:p>
        </p:txBody>
      </p:sp>
    </p:spTree>
    <p:extLst>
      <p:ext uri="{BB962C8B-B14F-4D97-AF65-F5344CB8AC3E}">
        <p14:creationId xmlns:p14="http://schemas.microsoft.com/office/powerpoint/2010/main" val="358853045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045026" y="348343"/>
            <a:ext cx="5881688" cy="1362075"/>
          </a:xfrm>
          <a:ln>
            <a:solidFill>
              <a:schemeClr val="accent5">
                <a:lumMod val="75000"/>
              </a:schemeClr>
            </a:solidFill>
          </a:ln>
        </p:spPr>
        <p:txBody>
          <a:bodyPr/>
          <a:lstStyle/>
          <a:p>
            <a:r>
              <a:rPr lang="en-US" sz="4400" dirty="0" smtClean="0"/>
              <a:t>100 Days to Amazing</a:t>
            </a:r>
            <a:br>
              <a:rPr lang="en-US" sz="4400" dirty="0" smtClean="0"/>
            </a:br>
            <a:r>
              <a:rPr lang="en-US" dirty="0" smtClean="0"/>
              <a:t>Fall Business Training 2015</a:t>
            </a:r>
            <a:endParaRPr lang="en-US" dirty="0"/>
          </a:p>
        </p:txBody>
      </p:sp>
      <p:sp>
        <p:nvSpPr>
          <p:cNvPr id="3" name="Text Placeholder 2"/>
          <p:cNvSpPr>
            <a:spLocks noGrp="1"/>
          </p:cNvSpPr>
          <p:nvPr>
            <p:ph type="body" idx="1"/>
          </p:nvPr>
        </p:nvSpPr>
        <p:spPr>
          <a:xfrm>
            <a:off x="230350" y="1734987"/>
            <a:ext cx="8470506" cy="1889722"/>
          </a:xfrm>
        </p:spPr>
        <p:txBody>
          <a:bodyPr>
            <a:normAutofit/>
          </a:bodyPr>
          <a:lstStyle/>
          <a:p>
            <a:r>
              <a:rPr lang="en-US" sz="3200" dirty="0" smtClean="0">
                <a:solidFill>
                  <a:schemeClr val="tx1"/>
                </a:solidFill>
              </a:rPr>
              <a:t>Session #2</a:t>
            </a:r>
          </a:p>
          <a:p>
            <a:pPr algn="ctr"/>
            <a:r>
              <a:rPr lang="en-US" sz="4000" dirty="0" smtClean="0">
                <a:solidFill>
                  <a:schemeClr val="tx1"/>
                </a:solidFill>
              </a:rPr>
              <a:t>September Strategies for Growth</a:t>
            </a:r>
            <a:endParaRPr lang="en-US" sz="4000" dirty="0">
              <a:solidFill>
                <a:schemeClr val="tx1"/>
              </a:solidFill>
            </a:endParaRPr>
          </a:p>
        </p:txBody>
      </p:sp>
      <p:pic>
        <p:nvPicPr>
          <p:cNvPr id="5" name="Picture 4" descr="Lisa Anderson 2013.jpg"/>
          <p:cNvPicPr>
            <a:picLocks noChangeAspect="1"/>
          </p:cNvPicPr>
          <p:nvPr/>
        </p:nvPicPr>
        <p:blipFill>
          <a:blip r:embed="rId3" cstate="print"/>
          <a:stretch>
            <a:fillRect/>
          </a:stretch>
        </p:blipFill>
        <p:spPr>
          <a:xfrm>
            <a:off x="7388377" y="4628028"/>
            <a:ext cx="1312479" cy="1948655"/>
          </a:xfrm>
          <a:prstGeom prst="rect">
            <a:avLst/>
          </a:prstGeom>
        </p:spPr>
      </p:pic>
      <p:sp>
        <p:nvSpPr>
          <p:cNvPr id="7" name="TextBox 6"/>
          <p:cNvSpPr txBox="1"/>
          <p:nvPr/>
        </p:nvSpPr>
        <p:spPr>
          <a:xfrm>
            <a:off x="6966082" y="3624708"/>
            <a:ext cx="2057663" cy="923330"/>
          </a:xfrm>
          <a:prstGeom prst="rect">
            <a:avLst/>
          </a:prstGeom>
          <a:noFill/>
        </p:spPr>
        <p:txBody>
          <a:bodyPr wrap="square" rtlCol="0">
            <a:spAutoFit/>
          </a:bodyPr>
          <a:lstStyle/>
          <a:p>
            <a:pPr algn="ctr"/>
            <a:r>
              <a:rPr lang="en-US" dirty="0" smtClean="0"/>
              <a:t>Senior Executive Coordinator 		Lisa Anderson</a:t>
            </a:r>
            <a:endParaRPr lang="en-US" dirty="0"/>
          </a:p>
        </p:txBody>
      </p:sp>
      <p:pic>
        <p:nvPicPr>
          <p:cNvPr id="9" name="Picture 8" descr="Jo Coogan.jpg"/>
          <p:cNvPicPr>
            <a:picLocks noChangeAspect="1"/>
          </p:cNvPicPr>
          <p:nvPr/>
        </p:nvPicPr>
        <p:blipFill>
          <a:blip r:embed="rId4" cstate="print"/>
          <a:stretch>
            <a:fillRect/>
          </a:stretch>
        </p:blipFill>
        <p:spPr>
          <a:xfrm>
            <a:off x="492299" y="4951193"/>
            <a:ext cx="1342381" cy="1625490"/>
          </a:xfrm>
          <a:prstGeom prst="rect">
            <a:avLst/>
          </a:prstGeom>
        </p:spPr>
      </p:pic>
      <p:pic>
        <p:nvPicPr>
          <p:cNvPr id="10" name="Picture 9" descr="barb 2010 anaheim.jpg"/>
          <p:cNvPicPr>
            <a:picLocks noChangeAspect="1"/>
          </p:cNvPicPr>
          <p:nvPr/>
        </p:nvPicPr>
        <p:blipFill>
          <a:blip r:embed="rId5" cstate="print"/>
          <a:stretch>
            <a:fillRect/>
          </a:stretch>
        </p:blipFill>
        <p:spPr>
          <a:xfrm>
            <a:off x="2125274" y="5157331"/>
            <a:ext cx="1394304" cy="1419352"/>
          </a:xfrm>
          <a:prstGeom prst="rect">
            <a:avLst/>
          </a:prstGeom>
        </p:spPr>
      </p:pic>
      <p:sp>
        <p:nvSpPr>
          <p:cNvPr id="4" name="TextBox 3"/>
          <p:cNvSpPr txBox="1"/>
          <p:nvPr/>
        </p:nvSpPr>
        <p:spPr>
          <a:xfrm>
            <a:off x="897824" y="4304862"/>
            <a:ext cx="2780912" cy="646331"/>
          </a:xfrm>
          <a:prstGeom prst="rect">
            <a:avLst/>
          </a:prstGeom>
          <a:noFill/>
        </p:spPr>
        <p:txBody>
          <a:bodyPr wrap="square" rtlCol="0">
            <a:spAutoFit/>
          </a:bodyPr>
          <a:lstStyle/>
          <a:p>
            <a:r>
              <a:rPr lang="en-US" dirty="0"/>
              <a:t>Master Coordinators            Jo Coogan  &amp; Barb </a:t>
            </a:r>
            <a:r>
              <a:rPr lang="en-US" dirty="0" err="1"/>
              <a:t>Lagoni</a:t>
            </a:r>
            <a:endParaRPr lang="en-US" dirty="0"/>
          </a:p>
        </p:txBody>
      </p:sp>
      <p:pic>
        <p:nvPicPr>
          <p:cNvPr id="11" name="Picture 10" descr="hannah and allan sharapan.jpg"/>
          <p:cNvPicPr>
            <a:picLocks noChangeAspect="1"/>
          </p:cNvPicPr>
          <p:nvPr/>
        </p:nvPicPr>
        <p:blipFill>
          <a:blip r:embed="rId6" cstate="print"/>
          <a:stretch>
            <a:fillRect/>
          </a:stretch>
        </p:blipFill>
        <p:spPr>
          <a:xfrm>
            <a:off x="4090415" y="4628028"/>
            <a:ext cx="1248976" cy="1873464"/>
          </a:xfrm>
          <a:prstGeom prst="rect">
            <a:avLst/>
          </a:prstGeom>
        </p:spPr>
      </p:pic>
      <p:sp>
        <p:nvSpPr>
          <p:cNvPr id="12" name="TextBox 11"/>
          <p:cNvSpPr txBox="1"/>
          <p:nvPr/>
        </p:nvSpPr>
        <p:spPr>
          <a:xfrm>
            <a:off x="3245973" y="3624708"/>
            <a:ext cx="2274293" cy="923330"/>
          </a:xfrm>
          <a:prstGeom prst="rect">
            <a:avLst/>
          </a:prstGeom>
          <a:noFill/>
        </p:spPr>
        <p:txBody>
          <a:bodyPr wrap="square" rtlCol="0">
            <a:spAutoFit/>
          </a:bodyPr>
          <a:lstStyle/>
          <a:p>
            <a:pPr algn="ctr"/>
            <a:r>
              <a:rPr lang="en-US" dirty="0" smtClean="0"/>
              <a:t>Senior Executive Coordinator 		Harper Guerra</a:t>
            </a:r>
            <a:endParaRPr lang="en-US" dirty="0"/>
          </a:p>
        </p:txBody>
      </p:sp>
      <p:pic>
        <p:nvPicPr>
          <p:cNvPr id="13" name="Content Placeholder 3" descr="Becky choate.JPG"/>
          <p:cNvPicPr>
            <a:picLocks noChangeAspect="1"/>
          </p:cNvPicPr>
          <p:nvPr/>
        </p:nvPicPr>
        <p:blipFill>
          <a:blip r:embed="rId7" cstate="print"/>
          <a:stretch>
            <a:fillRect/>
          </a:stretch>
        </p:blipFill>
        <p:spPr>
          <a:xfrm>
            <a:off x="5714398" y="4606799"/>
            <a:ext cx="1314521" cy="1971782"/>
          </a:xfrm>
          <a:prstGeom prst="rect">
            <a:avLst/>
          </a:prstGeom>
        </p:spPr>
      </p:pic>
      <p:sp>
        <p:nvSpPr>
          <p:cNvPr id="14" name="Rectangle 13"/>
          <p:cNvSpPr/>
          <p:nvPr/>
        </p:nvSpPr>
        <p:spPr>
          <a:xfrm>
            <a:off x="5339391" y="3611156"/>
            <a:ext cx="1894999" cy="923330"/>
          </a:xfrm>
          <a:prstGeom prst="rect">
            <a:avLst/>
          </a:prstGeom>
        </p:spPr>
        <p:txBody>
          <a:bodyPr wrap="square">
            <a:spAutoFit/>
          </a:bodyPr>
          <a:lstStyle/>
          <a:p>
            <a:pPr algn="ctr"/>
            <a:r>
              <a:rPr lang="en-US" dirty="0"/>
              <a:t> Becky Choate</a:t>
            </a:r>
          </a:p>
          <a:p>
            <a:pPr algn="ctr"/>
            <a:r>
              <a:rPr lang="en-US" dirty="0" smtClean="0"/>
              <a:t>Senior 	Coordinator</a:t>
            </a:r>
            <a:endParaRPr lang="en-US" dirty="0"/>
          </a:p>
        </p:txBody>
      </p:sp>
    </p:spTree>
    <p:custDataLst>
      <p:tags r:id="rId1"/>
    </p:custDataLst>
    <p:extLst>
      <p:ext uri="{BB962C8B-B14F-4D97-AF65-F5344CB8AC3E}">
        <p14:creationId xmlns:p14="http://schemas.microsoft.com/office/powerpoint/2010/main" val="487210552"/>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49148" y="483508"/>
            <a:ext cx="8301435" cy="1362075"/>
          </a:xfrm>
        </p:spPr>
        <p:txBody>
          <a:bodyPr/>
          <a:lstStyle/>
          <a:p>
            <a:pPr algn="ctr"/>
            <a:r>
              <a:rPr lang="en-US" cap="none" dirty="0" smtClean="0"/>
              <a:t>Generating 1000 PV –</a:t>
            </a:r>
            <a:br>
              <a:rPr lang="en-US" cap="none" dirty="0" smtClean="0"/>
            </a:br>
            <a:r>
              <a:rPr lang="en-US" cap="none" dirty="0" smtClean="0"/>
              <a:t> Identifying Business Partners And Getting Them Started With Gold Kits</a:t>
            </a:r>
            <a:endParaRPr lang="en-US" cap="none" dirty="0"/>
          </a:p>
        </p:txBody>
      </p:sp>
      <p:sp>
        <p:nvSpPr>
          <p:cNvPr id="3" name="Text Placeholder 2"/>
          <p:cNvSpPr>
            <a:spLocks noGrp="1"/>
          </p:cNvSpPr>
          <p:nvPr>
            <p:ph type="body" idx="1"/>
          </p:nvPr>
        </p:nvSpPr>
        <p:spPr>
          <a:xfrm>
            <a:off x="660855" y="1982108"/>
            <a:ext cx="7685741" cy="4329849"/>
          </a:xfrm>
        </p:spPr>
        <p:txBody>
          <a:bodyPr>
            <a:normAutofit/>
          </a:bodyPr>
          <a:lstStyle/>
          <a:p>
            <a:r>
              <a:rPr lang="en-US" sz="2600" dirty="0" smtClean="0">
                <a:solidFill>
                  <a:schemeClr val="tx1"/>
                </a:solidFill>
              </a:rPr>
              <a:t>Creating a model of duplication</a:t>
            </a:r>
          </a:p>
          <a:p>
            <a:endParaRPr lang="en-US" sz="2600" dirty="0" smtClean="0">
              <a:solidFill>
                <a:schemeClr val="tx1"/>
              </a:solidFill>
            </a:endParaRPr>
          </a:p>
          <a:p>
            <a:r>
              <a:rPr lang="en-US" sz="2600" dirty="0">
                <a:solidFill>
                  <a:schemeClr val="tx1"/>
                </a:solidFill>
              </a:rPr>
              <a:t>	</a:t>
            </a:r>
            <a:r>
              <a:rPr lang="en-US" sz="2600" dirty="0" smtClean="0">
                <a:solidFill>
                  <a:schemeClr val="tx1"/>
                </a:solidFill>
              </a:rPr>
              <a:t>-- Gold </a:t>
            </a:r>
            <a:r>
              <a:rPr lang="en-US" sz="2600" dirty="0" err="1" smtClean="0">
                <a:solidFill>
                  <a:schemeClr val="tx1"/>
                </a:solidFill>
              </a:rPr>
              <a:t>Paks</a:t>
            </a:r>
            <a:r>
              <a:rPr lang="en-US" sz="2600" dirty="0" smtClean="0">
                <a:solidFill>
                  <a:schemeClr val="tx1"/>
                </a:solidFill>
              </a:rPr>
              <a:t> become pathway to starting a business</a:t>
            </a:r>
          </a:p>
          <a:p>
            <a:endParaRPr lang="en-US" sz="1000" dirty="0" smtClean="0">
              <a:solidFill>
                <a:schemeClr val="tx1"/>
              </a:solidFill>
            </a:endParaRPr>
          </a:p>
          <a:p>
            <a:r>
              <a:rPr lang="en-US" sz="2600" dirty="0">
                <a:solidFill>
                  <a:schemeClr val="tx1"/>
                </a:solidFill>
              </a:rPr>
              <a:t>	</a:t>
            </a:r>
            <a:r>
              <a:rPr lang="en-US" sz="2600" dirty="0" smtClean="0">
                <a:solidFill>
                  <a:schemeClr val="tx1"/>
                </a:solidFill>
              </a:rPr>
              <a:t>-- offering Gold </a:t>
            </a:r>
            <a:r>
              <a:rPr lang="en-US" sz="2600" dirty="0" err="1" smtClean="0">
                <a:solidFill>
                  <a:schemeClr val="tx1"/>
                </a:solidFill>
              </a:rPr>
              <a:t>Paks</a:t>
            </a:r>
            <a:r>
              <a:rPr lang="en-US" sz="2600" dirty="0" smtClean="0">
                <a:solidFill>
                  <a:schemeClr val="tx1"/>
                </a:solidFill>
              </a:rPr>
              <a:t> to 3 business partners recovers 		cost of Gold Pak</a:t>
            </a:r>
          </a:p>
          <a:p>
            <a:endParaRPr lang="en-US" sz="1000" dirty="0" smtClean="0">
              <a:solidFill>
                <a:schemeClr val="tx1"/>
              </a:solidFill>
            </a:endParaRPr>
          </a:p>
          <a:p>
            <a:r>
              <a:rPr lang="en-US" sz="2600" dirty="0">
                <a:solidFill>
                  <a:schemeClr val="tx1"/>
                </a:solidFill>
              </a:rPr>
              <a:t>	</a:t>
            </a:r>
            <a:r>
              <a:rPr lang="en-US" sz="2600" dirty="0" smtClean="0">
                <a:solidFill>
                  <a:schemeClr val="tx1"/>
                </a:solidFill>
              </a:rPr>
              <a:t>-- Gold </a:t>
            </a:r>
            <a:r>
              <a:rPr lang="en-US" sz="2600" dirty="0" err="1" smtClean="0">
                <a:solidFill>
                  <a:schemeClr val="tx1"/>
                </a:solidFill>
              </a:rPr>
              <a:t>Paks</a:t>
            </a:r>
            <a:r>
              <a:rPr lang="en-US" sz="2600" dirty="0" smtClean="0">
                <a:solidFill>
                  <a:schemeClr val="tx1"/>
                </a:solidFill>
              </a:rPr>
              <a:t> teach new distributor the importance of 		“ Shaklee-</a:t>
            </a:r>
            <a:r>
              <a:rPr lang="en-US" sz="2600" dirty="0" err="1" smtClean="0">
                <a:solidFill>
                  <a:schemeClr val="tx1"/>
                </a:solidFill>
              </a:rPr>
              <a:t>izing</a:t>
            </a:r>
            <a:r>
              <a:rPr lang="en-US" sz="2600" dirty="0" smtClean="0">
                <a:solidFill>
                  <a:schemeClr val="tx1"/>
                </a:solidFill>
              </a:rPr>
              <a:t> their homes and families”</a:t>
            </a:r>
          </a:p>
          <a:p>
            <a:endParaRPr lang="en-US" dirty="0">
              <a:solidFill>
                <a:schemeClr val="tx1"/>
              </a:solidFill>
            </a:endParaRPr>
          </a:p>
          <a:p>
            <a:endParaRPr lang="en-US" dirty="0" smtClean="0"/>
          </a:p>
          <a:p>
            <a:endParaRPr lang="en-US" dirty="0"/>
          </a:p>
          <a:p>
            <a:endParaRPr lang="en-US" dirty="0"/>
          </a:p>
        </p:txBody>
      </p:sp>
    </p:spTree>
    <p:extLst>
      <p:ext uri="{BB962C8B-B14F-4D97-AF65-F5344CB8AC3E}">
        <p14:creationId xmlns:p14="http://schemas.microsoft.com/office/powerpoint/2010/main" val="2091367944"/>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548177" y="150620"/>
            <a:ext cx="8229600" cy="1143000"/>
          </a:xfrm>
        </p:spPr>
        <p:txBody>
          <a:bodyPr/>
          <a:lstStyle/>
          <a:p>
            <a:r>
              <a:rPr lang="en-US" b="1" dirty="0" smtClean="0"/>
              <a:t>$349 Gold PAK/</a:t>
            </a:r>
            <a:r>
              <a:rPr lang="en-US" sz="2100" b="1" dirty="0"/>
              <a:t>250 points</a:t>
            </a:r>
          </a:p>
        </p:txBody>
      </p:sp>
      <p:pic>
        <p:nvPicPr>
          <p:cNvPr id="5" name="Picture 4"/>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457200" y="2707236"/>
            <a:ext cx="4651492" cy="3551096"/>
          </a:xfrm>
          <a:prstGeom prst="rect">
            <a:avLst/>
          </a:prstGeom>
        </p:spPr>
      </p:pic>
      <p:sp>
        <p:nvSpPr>
          <p:cNvPr id="22" name="TextBox 21"/>
          <p:cNvSpPr txBox="1"/>
          <p:nvPr/>
        </p:nvSpPr>
        <p:spPr>
          <a:xfrm>
            <a:off x="4783894" y="1177846"/>
            <a:ext cx="3993883" cy="3270126"/>
          </a:xfrm>
          <a:prstGeom prst="rect">
            <a:avLst/>
          </a:prstGeom>
          <a:noFill/>
        </p:spPr>
        <p:txBody>
          <a:bodyPr wrap="square" lIns="68580" tIns="34290" rIns="68580" bIns="34290">
            <a:spAutoFit/>
          </a:bodyPr>
          <a:lstStyle/>
          <a:p>
            <a:pPr marL="285750" indent="-285750">
              <a:buBlip>
                <a:blip r:embed="rId5"/>
              </a:buBlip>
              <a:defRPr/>
            </a:pPr>
            <a:r>
              <a:rPr lang="en-US" sz="2400" dirty="0"/>
              <a:t>Life Plan Pak - 30 days </a:t>
            </a:r>
          </a:p>
          <a:p>
            <a:pPr marL="285750" indent="-285750">
              <a:buBlip>
                <a:blip r:embed="rId5"/>
              </a:buBlip>
              <a:defRPr/>
            </a:pPr>
            <a:r>
              <a:rPr lang="en-US" sz="2400" dirty="0" err="1"/>
              <a:t>Mindworks</a:t>
            </a:r>
            <a:endParaRPr lang="en-US" sz="2400" dirty="0"/>
          </a:p>
          <a:p>
            <a:pPr marL="285750" indent="-285750">
              <a:buBlip>
                <a:blip r:embed="rId5"/>
              </a:buBlip>
              <a:defRPr/>
            </a:pPr>
            <a:r>
              <a:rPr lang="en-US" sz="2400" dirty="0"/>
              <a:t>Basic H2</a:t>
            </a:r>
          </a:p>
          <a:p>
            <a:pPr marL="285750" indent="-285750">
              <a:buBlip>
                <a:blip r:embed="rId5"/>
              </a:buBlip>
              <a:defRPr/>
            </a:pPr>
            <a:r>
              <a:rPr lang="en-US" sz="2400" dirty="0"/>
              <a:t>Spray Bottles (3 pack)</a:t>
            </a:r>
          </a:p>
          <a:p>
            <a:pPr marL="285750" indent="-285750">
              <a:buBlip>
                <a:blip r:embed="rId5"/>
              </a:buBlip>
              <a:defRPr/>
            </a:pPr>
            <a:r>
              <a:rPr lang="en-US" sz="2400" dirty="0"/>
              <a:t>Life Shake Packets (6 Packets)</a:t>
            </a:r>
          </a:p>
          <a:p>
            <a:pPr marL="285750" indent="-285750">
              <a:buBlip>
                <a:blip r:embed="rId5"/>
              </a:buBlip>
              <a:defRPr/>
            </a:pPr>
            <a:r>
              <a:rPr lang="en-US" sz="2400" dirty="0" err="1" smtClean="0"/>
              <a:t>Nutriferon</a:t>
            </a:r>
            <a:endParaRPr lang="en-US" sz="2400" dirty="0" smtClean="0"/>
          </a:p>
          <a:p>
            <a:pPr>
              <a:defRPr/>
            </a:pPr>
            <a:endParaRPr lang="en-US" sz="2000" dirty="0" smtClean="0">
              <a:latin typeface="Verlag Book" pitchFamily="50" charset="0"/>
            </a:endParaRPr>
          </a:p>
          <a:p>
            <a:pPr>
              <a:defRPr/>
            </a:pPr>
            <a:r>
              <a:rPr lang="en-US" sz="2000" dirty="0" smtClean="0">
                <a:latin typeface="Verlag Book" pitchFamily="50" charset="0"/>
              </a:rPr>
              <a:t>		</a:t>
            </a:r>
            <a:endParaRPr lang="en-US" sz="2000" dirty="0">
              <a:latin typeface="Verlag Book" pitchFamily="50" charset="0"/>
            </a:endParaRPr>
          </a:p>
        </p:txBody>
      </p:sp>
      <p:grpSp>
        <p:nvGrpSpPr>
          <p:cNvPr id="23" name="Group 6"/>
          <p:cNvGrpSpPr>
            <a:grpSpLocks/>
          </p:cNvGrpSpPr>
          <p:nvPr/>
        </p:nvGrpSpPr>
        <p:grpSpPr bwMode="auto">
          <a:xfrm>
            <a:off x="3130675" y="1387408"/>
            <a:ext cx="1371600" cy="1752600"/>
            <a:chOff x="2832" y="1219"/>
            <a:chExt cx="1152" cy="1104"/>
          </a:xfrm>
          <a:solidFill>
            <a:schemeClr val="accent1">
              <a:lumMod val="60000"/>
              <a:lumOff val="40000"/>
            </a:schemeClr>
          </a:solidFill>
        </p:grpSpPr>
        <p:grpSp>
          <p:nvGrpSpPr>
            <p:cNvPr id="24" name="Group 7"/>
            <p:cNvGrpSpPr>
              <a:grpSpLocks/>
            </p:cNvGrpSpPr>
            <p:nvPr/>
          </p:nvGrpSpPr>
          <p:grpSpPr bwMode="auto">
            <a:xfrm>
              <a:off x="2832" y="1219"/>
              <a:ext cx="1152" cy="1104"/>
              <a:chOff x="2832" y="1219"/>
              <a:chExt cx="1728" cy="1728"/>
            </a:xfrm>
            <a:grpFill/>
          </p:grpSpPr>
          <p:sp>
            <p:nvSpPr>
              <p:cNvPr id="26" name="Oval 8"/>
              <p:cNvSpPr>
                <a:spLocks noChangeArrowheads="1"/>
              </p:cNvSpPr>
              <p:nvPr/>
            </p:nvSpPr>
            <p:spPr bwMode="auto">
              <a:xfrm>
                <a:off x="2832" y="1219"/>
                <a:ext cx="1728" cy="17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000">
                  <a:latin typeface="Verlag Book" pitchFamily="50" charset="0"/>
                </a:endParaRPr>
              </a:p>
            </p:txBody>
          </p:sp>
          <p:sp>
            <p:nvSpPr>
              <p:cNvPr id="27" name="Oval 9"/>
              <p:cNvSpPr>
                <a:spLocks noChangeArrowheads="1"/>
              </p:cNvSpPr>
              <p:nvPr/>
            </p:nvSpPr>
            <p:spPr bwMode="auto">
              <a:xfrm>
                <a:off x="2880" y="1267"/>
                <a:ext cx="1632" cy="16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000">
                  <a:latin typeface="Verlag Book" pitchFamily="50" charset="0"/>
                </a:endParaRPr>
              </a:p>
            </p:txBody>
          </p:sp>
          <p:sp>
            <p:nvSpPr>
              <p:cNvPr id="28" name="Oval 10"/>
              <p:cNvSpPr>
                <a:spLocks noChangeArrowheads="1"/>
              </p:cNvSpPr>
              <p:nvPr/>
            </p:nvSpPr>
            <p:spPr bwMode="auto">
              <a:xfrm>
                <a:off x="2928" y="1315"/>
                <a:ext cx="1536" cy="1536"/>
              </a:xfrm>
              <a:prstGeom prst="ellipse">
                <a:avLst/>
              </a:prstGeom>
              <a:solidFill>
                <a:schemeClr val="accent1">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000">
                  <a:latin typeface="Verlag Book" pitchFamily="50" charset="0"/>
                </a:endParaRPr>
              </a:p>
            </p:txBody>
          </p:sp>
        </p:grpSp>
        <p:sp>
          <p:nvSpPr>
            <p:cNvPr id="25" name="Text Box 11"/>
            <p:cNvSpPr txBox="1">
              <a:spLocks noChangeArrowheads="1"/>
            </p:cNvSpPr>
            <p:nvPr/>
          </p:nvSpPr>
          <p:spPr bwMode="auto">
            <a:xfrm rot="20753185">
              <a:off x="3015" y="1434"/>
              <a:ext cx="831" cy="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lgn="ctr" eaLnBrk="1" hangingPunct="1">
                <a:lnSpc>
                  <a:spcPts val="2250"/>
                </a:lnSpc>
              </a:pPr>
              <a:r>
                <a:rPr lang="en-US" sz="2100" b="1" dirty="0">
                  <a:solidFill>
                    <a:schemeClr val="bg1"/>
                  </a:solidFill>
                  <a:latin typeface="Verlag Book" pitchFamily="50" charset="0"/>
                </a:rPr>
                <a:t>over</a:t>
              </a:r>
            </a:p>
            <a:p>
              <a:pPr algn="ctr" eaLnBrk="1" hangingPunct="1">
                <a:lnSpc>
                  <a:spcPts val="2250"/>
                </a:lnSpc>
              </a:pPr>
              <a:r>
                <a:rPr lang="en-US" b="1" dirty="0">
                  <a:solidFill>
                    <a:schemeClr val="bg1"/>
                  </a:solidFill>
                  <a:latin typeface="Verlag Book" pitchFamily="50" charset="0"/>
                </a:rPr>
                <a:t>$700</a:t>
              </a:r>
            </a:p>
            <a:p>
              <a:pPr algn="ctr" eaLnBrk="1" hangingPunct="1">
                <a:lnSpc>
                  <a:spcPts val="2250"/>
                </a:lnSpc>
              </a:pPr>
              <a:r>
                <a:rPr lang="en-US" b="1" dirty="0">
                  <a:solidFill>
                    <a:schemeClr val="bg1"/>
                  </a:solidFill>
                  <a:latin typeface="Verlag Book" pitchFamily="50" charset="0"/>
                </a:rPr>
                <a:t>Value</a:t>
              </a:r>
            </a:p>
          </p:txBody>
        </p:sp>
      </p:grpSp>
      <p:grpSp>
        <p:nvGrpSpPr>
          <p:cNvPr id="4" name="Group 3"/>
          <p:cNvGrpSpPr/>
          <p:nvPr/>
        </p:nvGrpSpPr>
        <p:grpSpPr>
          <a:xfrm>
            <a:off x="548177" y="426020"/>
            <a:ext cx="1257269" cy="867600"/>
            <a:chOff x="570330" y="434321"/>
            <a:chExt cx="1257269" cy="650700"/>
          </a:xfrm>
        </p:grpSpPr>
        <p:sp>
          <p:nvSpPr>
            <p:cNvPr id="11" name="Oval 10"/>
            <p:cNvSpPr/>
            <p:nvPr/>
          </p:nvSpPr>
          <p:spPr>
            <a:xfrm>
              <a:off x="570330" y="555085"/>
              <a:ext cx="529936" cy="529936"/>
            </a:xfrm>
            <a:prstGeom prst="ellipse">
              <a:avLst/>
            </a:prstGeom>
            <a:solidFill>
              <a:schemeClr val="accent2">
                <a:lumMod val="50000"/>
              </a:schemeClr>
            </a:solidFill>
            <a:ln>
              <a:noFill/>
            </a:ln>
            <a:effectLst/>
          </p:spPr>
          <p:style>
            <a:lnRef idx="1">
              <a:schemeClr val="accent1"/>
            </a:lnRef>
            <a:fillRef idx="3">
              <a:schemeClr val="accent1"/>
            </a:fillRef>
            <a:effectRef idx="2">
              <a:schemeClr val="accent1"/>
            </a:effectRef>
            <a:fontRef idx="minor">
              <a:schemeClr val="lt1"/>
            </a:fontRef>
          </p:style>
          <p:txBody>
            <a:bodyPr bIns="91440" rtlCol="0" anchor="ctr"/>
            <a:lstStyle/>
            <a:p>
              <a:pPr algn="ctr"/>
              <a:r>
                <a:rPr lang="en-US" sz="2800" dirty="0" smtClean="0">
                  <a:solidFill>
                    <a:schemeClr val="bg1"/>
                  </a:solidFill>
                  <a:latin typeface="Verlag Black" panose="02000000000000000000" pitchFamily="50" charset="0"/>
                </a:rPr>
                <a:t>1</a:t>
              </a:r>
              <a:endParaRPr lang="en-US" sz="2800" dirty="0">
                <a:solidFill>
                  <a:schemeClr val="bg1"/>
                </a:solidFill>
                <a:latin typeface="Verlag Black" panose="02000000000000000000" pitchFamily="50" charset="0"/>
              </a:endParaRPr>
            </a:p>
          </p:txBody>
        </p:sp>
        <p:sp>
          <p:nvSpPr>
            <p:cNvPr id="2" name="TextBox 1"/>
            <p:cNvSpPr txBox="1"/>
            <p:nvPr/>
          </p:nvSpPr>
          <p:spPr>
            <a:xfrm>
              <a:off x="1014005" y="434321"/>
              <a:ext cx="813594" cy="276999"/>
            </a:xfrm>
            <a:prstGeom prst="rect">
              <a:avLst/>
            </a:prstGeom>
            <a:noFill/>
          </p:spPr>
          <p:txBody>
            <a:bodyPr wrap="none" rtlCol="0">
              <a:spAutoFit/>
            </a:bodyPr>
            <a:lstStyle/>
            <a:p>
              <a:r>
                <a:rPr lang="en-US" dirty="0" smtClean="0">
                  <a:solidFill>
                    <a:schemeClr val="accent2">
                      <a:lumMod val="50000"/>
                    </a:schemeClr>
                  </a:solidFill>
                  <a:latin typeface="Verlag Black" pitchFamily="50" charset="0"/>
                </a:rPr>
                <a:t>option</a:t>
              </a:r>
              <a:endParaRPr lang="en-US" dirty="0">
                <a:solidFill>
                  <a:schemeClr val="accent2">
                    <a:lumMod val="50000"/>
                  </a:schemeClr>
                </a:solidFill>
                <a:latin typeface="Verlag Black" pitchFamily="50" charset="0"/>
              </a:endParaRPr>
            </a:p>
          </p:txBody>
        </p:sp>
      </p:grpSp>
      <p:sp>
        <p:nvSpPr>
          <p:cNvPr id="14" name="TextBox 13"/>
          <p:cNvSpPr txBox="1"/>
          <p:nvPr/>
        </p:nvSpPr>
        <p:spPr>
          <a:xfrm>
            <a:off x="5039970" y="4103771"/>
            <a:ext cx="3481729" cy="2285241"/>
          </a:xfrm>
          <a:prstGeom prst="rect">
            <a:avLst/>
          </a:prstGeom>
          <a:noFill/>
        </p:spPr>
        <p:txBody>
          <a:bodyPr wrap="square" lIns="68580" tIns="34290" rIns="68580" bIns="34290">
            <a:spAutoFit/>
          </a:bodyPr>
          <a:lstStyle/>
          <a:p>
            <a:pPr>
              <a:defRPr/>
            </a:pPr>
            <a:r>
              <a:rPr lang="en-US" sz="2400" dirty="0" smtClean="0"/>
              <a:t>Business tools:</a:t>
            </a:r>
          </a:p>
          <a:p>
            <a:pPr marL="257175" indent="-257175">
              <a:buBlip>
                <a:blip r:embed="rId5"/>
              </a:buBlip>
              <a:defRPr/>
            </a:pPr>
            <a:r>
              <a:rPr lang="en-US" sz="2400" dirty="0" smtClean="0"/>
              <a:t>New Distributor Kit</a:t>
            </a:r>
          </a:p>
          <a:p>
            <a:pPr marL="257175" indent="-257175">
              <a:buBlip>
                <a:blip r:embed="rId5"/>
              </a:buBlip>
              <a:defRPr/>
            </a:pPr>
            <a:r>
              <a:rPr lang="en-US" sz="2400" dirty="0" smtClean="0"/>
              <a:t>Gold Ambassador fee</a:t>
            </a:r>
          </a:p>
          <a:p>
            <a:pPr marL="257175" indent="-257175">
              <a:buBlip>
                <a:blip r:embed="rId5"/>
              </a:buBlip>
              <a:defRPr/>
            </a:pPr>
            <a:r>
              <a:rPr lang="en-US" sz="2400" dirty="0" smtClean="0"/>
              <a:t>1 Regional Conference Registration</a:t>
            </a:r>
          </a:p>
          <a:p>
            <a:pPr marL="257175" indent="-257175">
              <a:buBlip>
                <a:blip r:embed="rId5"/>
              </a:buBlip>
              <a:defRPr/>
            </a:pPr>
            <a:r>
              <a:rPr lang="en-US" sz="2400" dirty="0" smtClean="0"/>
              <a:t>3 mo. PWS</a:t>
            </a:r>
            <a:endParaRPr lang="en-US" sz="2400" dirty="0"/>
          </a:p>
        </p:txBody>
      </p:sp>
    </p:spTree>
    <p:custDataLst>
      <p:tags r:id="rId1"/>
    </p:custDataLst>
    <p:extLst>
      <p:ext uri="{BB962C8B-B14F-4D97-AF65-F5344CB8AC3E}">
        <p14:creationId xmlns:p14="http://schemas.microsoft.com/office/powerpoint/2010/main" val="2285692588"/>
      </p:ext>
    </p:extLst>
  </p:cSld>
  <p:clrMapOvr>
    <a:masterClrMapping/>
  </p:clrMapOv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1116614" y="-16590"/>
            <a:ext cx="8229600" cy="744021"/>
          </a:xfrm>
        </p:spPr>
        <p:txBody>
          <a:bodyPr/>
          <a:lstStyle/>
          <a:p>
            <a:r>
              <a:rPr lang="en-US" sz="3600" dirty="0" smtClean="0"/>
              <a:t>$649 Gold Plus PAK/</a:t>
            </a:r>
            <a:r>
              <a:rPr lang="en-US" sz="2100" dirty="0"/>
              <a:t>500 points</a:t>
            </a:r>
          </a:p>
        </p:txBody>
      </p:sp>
      <p:pic>
        <p:nvPicPr>
          <p:cNvPr id="5" name="Picture 4"/>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131613" y="1895720"/>
            <a:ext cx="5951375" cy="2916525"/>
          </a:xfrm>
          <a:prstGeom prst="rect">
            <a:avLst/>
          </a:prstGeom>
        </p:spPr>
      </p:pic>
      <p:sp>
        <p:nvSpPr>
          <p:cNvPr id="44" name="TextBox 43"/>
          <p:cNvSpPr txBox="1"/>
          <p:nvPr/>
        </p:nvSpPr>
        <p:spPr>
          <a:xfrm>
            <a:off x="5809004" y="111629"/>
            <a:ext cx="3334993" cy="6471002"/>
          </a:xfrm>
          <a:prstGeom prst="rect">
            <a:avLst/>
          </a:prstGeom>
          <a:noFill/>
        </p:spPr>
        <p:txBody>
          <a:bodyPr wrap="square" lIns="68580" tIns="34290" rIns="68580" bIns="34290">
            <a:spAutoFit/>
          </a:bodyPr>
          <a:lstStyle/>
          <a:p>
            <a:pPr marL="257175" indent="-257175">
              <a:buBlip>
                <a:blip r:embed="rId5"/>
              </a:buBlip>
              <a:defRPr/>
            </a:pPr>
            <a:r>
              <a:rPr lang="en-US" dirty="0"/>
              <a:t>Life Plan Pak (</a:t>
            </a:r>
            <a:r>
              <a:rPr lang="en-US" dirty="0" smtClean="0"/>
              <a:t>30 day) </a:t>
            </a:r>
            <a:endParaRPr lang="en-US" dirty="0"/>
          </a:p>
          <a:p>
            <a:pPr marL="257175" indent="-257175">
              <a:buBlip>
                <a:blip r:embed="rId5"/>
              </a:buBlip>
              <a:defRPr/>
            </a:pPr>
            <a:r>
              <a:rPr lang="en-US" dirty="0"/>
              <a:t>New Life Shake </a:t>
            </a:r>
            <a:r>
              <a:rPr lang="en-US" dirty="0" smtClean="0"/>
              <a:t>Packets (4 </a:t>
            </a:r>
            <a:r>
              <a:rPr lang="en-US" dirty="0"/>
              <a:t>Packets)</a:t>
            </a:r>
          </a:p>
          <a:p>
            <a:pPr marL="257175" indent="-257175">
              <a:buBlip>
                <a:blip r:embed="rId5"/>
              </a:buBlip>
              <a:defRPr/>
            </a:pPr>
            <a:r>
              <a:rPr lang="en-US" dirty="0" err="1"/>
              <a:t>Mindworks</a:t>
            </a:r>
            <a:endParaRPr lang="en-US" dirty="0"/>
          </a:p>
          <a:p>
            <a:pPr marL="257175" indent="-257175">
              <a:buBlip>
                <a:blip r:embed="rId5"/>
              </a:buBlip>
              <a:defRPr/>
            </a:pPr>
            <a:r>
              <a:rPr lang="en-US" dirty="0" err="1"/>
              <a:t>Nutriferon</a:t>
            </a:r>
            <a:r>
              <a:rPr lang="en-US" dirty="0"/>
              <a:t> 60 count</a:t>
            </a:r>
          </a:p>
          <a:p>
            <a:pPr marL="257175" indent="-257175">
              <a:buBlip>
                <a:blip r:embed="rId5"/>
              </a:buBlip>
              <a:defRPr/>
            </a:pPr>
            <a:r>
              <a:rPr lang="en-US" dirty="0"/>
              <a:t>Vitalized Immunity</a:t>
            </a:r>
          </a:p>
          <a:p>
            <a:pPr marL="257175" indent="-257175">
              <a:buBlip>
                <a:blip r:embed="rId5"/>
              </a:buBlip>
              <a:defRPr/>
            </a:pPr>
            <a:r>
              <a:rPr lang="en-US" dirty="0"/>
              <a:t>Stress Relief</a:t>
            </a:r>
          </a:p>
          <a:p>
            <a:pPr marL="257175" indent="-257175">
              <a:buBlip>
                <a:blip r:embed="rId5"/>
              </a:buBlip>
              <a:defRPr/>
            </a:pPr>
            <a:r>
              <a:rPr lang="en-US" dirty="0"/>
              <a:t>180 Snack Bar Assortment (10 bars)</a:t>
            </a:r>
          </a:p>
          <a:p>
            <a:pPr marL="257175" indent="-257175">
              <a:buBlip>
                <a:blip r:embed="rId5"/>
              </a:buBlip>
              <a:defRPr/>
            </a:pPr>
            <a:r>
              <a:rPr lang="en-US" dirty="0"/>
              <a:t>180 </a:t>
            </a:r>
            <a:r>
              <a:rPr lang="en-US" dirty="0" smtClean="0"/>
              <a:t>Pomegranate </a:t>
            </a:r>
            <a:r>
              <a:rPr lang="en-US" dirty="0"/>
              <a:t>Tea</a:t>
            </a:r>
          </a:p>
          <a:p>
            <a:pPr marL="257175" indent="-257175">
              <a:buBlip>
                <a:blip r:embed="rId5"/>
              </a:buBlip>
              <a:defRPr/>
            </a:pPr>
            <a:r>
              <a:rPr lang="en-US" dirty="0"/>
              <a:t>Performance – Lemon Lime</a:t>
            </a:r>
          </a:p>
          <a:p>
            <a:pPr marL="257175" indent="-257175">
              <a:buBlip>
                <a:blip r:embed="rId5"/>
              </a:buBlip>
              <a:defRPr/>
            </a:pPr>
            <a:r>
              <a:rPr lang="en-US" dirty="0"/>
              <a:t>Energy Chews</a:t>
            </a:r>
          </a:p>
          <a:p>
            <a:pPr marL="257175" indent="-257175">
              <a:buBlip>
                <a:blip r:embed="rId5"/>
              </a:buBlip>
              <a:defRPr/>
            </a:pPr>
            <a:r>
              <a:rPr lang="en-US" dirty="0"/>
              <a:t>Hydrating Cleansing Lotion</a:t>
            </a:r>
          </a:p>
          <a:p>
            <a:pPr marL="257175" indent="-257175">
              <a:buBlip>
                <a:blip r:embed="rId5"/>
              </a:buBlip>
              <a:defRPr/>
            </a:pPr>
            <a:r>
              <a:rPr lang="en-US" dirty="0" err="1"/>
              <a:t>Enfuselle</a:t>
            </a:r>
            <a:r>
              <a:rPr lang="en-US" dirty="0"/>
              <a:t> Dispensing Pump</a:t>
            </a:r>
          </a:p>
          <a:p>
            <a:pPr marL="257175" indent="-257175">
              <a:buBlip>
                <a:blip r:embed="rId5"/>
              </a:buBlip>
              <a:defRPr/>
            </a:pPr>
            <a:r>
              <a:rPr lang="en-US" dirty="0"/>
              <a:t>Hydrating Toner</a:t>
            </a:r>
          </a:p>
          <a:p>
            <a:pPr marL="257175" indent="-257175">
              <a:buBlip>
                <a:blip r:embed="rId5"/>
              </a:buBlip>
              <a:defRPr/>
            </a:pPr>
            <a:r>
              <a:rPr lang="en-US" dirty="0"/>
              <a:t>Time Repair A.M.</a:t>
            </a:r>
          </a:p>
          <a:p>
            <a:pPr marL="257175" indent="-257175">
              <a:buBlip>
                <a:blip r:embed="rId5"/>
              </a:buBlip>
              <a:defRPr/>
            </a:pPr>
            <a:r>
              <a:rPr lang="en-US" dirty="0"/>
              <a:t>Hydrating Moisturizer</a:t>
            </a:r>
          </a:p>
          <a:p>
            <a:pPr marL="257175" indent="-257175">
              <a:buBlip>
                <a:blip r:embed="rId5"/>
              </a:buBlip>
              <a:defRPr/>
            </a:pPr>
            <a:r>
              <a:rPr lang="en-US" dirty="0"/>
              <a:t>Germ Off Wipes</a:t>
            </a:r>
          </a:p>
          <a:p>
            <a:pPr marL="257175" indent="-257175">
              <a:buBlip>
                <a:blip r:embed="rId5"/>
              </a:buBlip>
              <a:defRPr/>
            </a:pPr>
            <a:r>
              <a:rPr lang="en-US" dirty="0"/>
              <a:t>Fresh Laundry Liquid HE</a:t>
            </a:r>
          </a:p>
          <a:p>
            <a:pPr marL="257175" indent="-257175">
              <a:buBlip>
                <a:blip r:embed="rId5"/>
              </a:buBlip>
              <a:defRPr/>
            </a:pPr>
            <a:r>
              <a:rPr lang="en-US" dirty="0"/>
              <a:t>Nature </a:t>
            </a:r>
            <a:r>
              <a:rPr lang="en-US" dirty="0" err="1"/>
              <a:t>Brigth</a:t>
            </a:r>
            <a:r>
              <a:rPr lang="en-US" dirty="0"/>
              <a:t> Laundry Booster</a:t>
            </a:r>
          </a:p>
          <a:p>
            <a:pPr marL="257175" indent="-257175">
              <a:buBlip>
                <a:blip r:embed="rId5"/>
              </a:buBlip>
              <a:defRPr/>
            </a:pPr>
            <a:r>
              <a:rPr lang="en-US" dirty="0" smtClean="0"/>
              <a:t>Dish </a:t>
            </a:r>
            <a:r>
              <a:rPr lang="en-US" dirty="0"/>
              <a:t>Wash Liquid 16 </a:t>
            </a:r>
            <a:r>
              <a:rPr lang="en-US" dirty="0" err="1"/>
              <a:t>oz</a:t>
            </a:r>
            <a:endParaRPr lang="en-US" dirty="0"/>
          </a:p>
          <a:p>
            <a:pPr marL="257175" indent="-257175">
              <a:buBlip>
                <a:blip r:embed="rId5"/>
              </a:buBlip>
              <a:defRPr/>
            </a:pPr>
            <a:r>
              <a:rPr lang="en-US" dirty="0"/>
              <a:t>Basic H2</a:t>
            </a:r>
          </a:p>
          <a:p>
            <a:pPr marL="257175" indent="-257175">
              <a:buBlip>
                <a:blip r:embed="rId5"/>
              </a:buBlip>
              <a:defRPr/>
            </a:pPr>
            <a:r>
              <a:rPr lang="en-US" dirty="0"/>
              <a:t>Spray Bottles </a:t>
            </a:r>
            <a:r>
              <a:rPr lang="en-US" sz="2000" dirty="0"/>
              <a:t>(3 pack)</a:t>
            </a:r>
          </a:p>
        </p:txBody>
      </p:sp>
      <p:grpSp>
        <p:nvGrpSpPr>
          <p:cNvPr id="45" name="Group 6"/>
          <p:cNvGrpSpPr>
            <a:grpSpLocks/>
          </p:cNvGrpSpPr>
          <p:nvPr/>
        </p:nvGrpSpPr>
        <p:grpSpPr bwMode="auto">
          <a:xfrm>
            <a:off x="888147" y="1293620"/>
            <a:ext cx="1371600" cy="1752600"/>
            <a:chOff x="2832" y="1219"/>
            <a:chExt cx="1152" cy="1104"/>
          </a:xfrm>
          <a:solidFill>
            <a:schemeClr val="accent1">
              <a:lumMod val="60000"/>
              <a:lumOff val="40000"/>
            </a:schemeClr>
          </a:solidFill>
        </p:grpSpPr>
        <p:grpSp>
          <p:nvGrpSpPr>
            <p:cNvPr id="46" name="Group 7"/>
            <p:cNvGrpSpPr>
              <a:grpSpLocks/>
            </p:cNvGrpSpPr>
            <p:nvPr/>
          </p:nvGrpSpPr>
          <p:grpSpPr bwMode="auto">
            <a:xfrm>
              <a:off x="2832" y="1219"/>
              <a:ext cx="1152" cy="1104"/>
              <a:chOff x="2832" y="1219"/>
              <a:chExt cx="1728" cy="1728"/>
            </a:xfrm>
            <a:grpFill/>
          </p:grpSpPr>
          <p:sp>
            <p:nvSpPr>
              <p:cNvPr id="48" name="Oval 8"/>
              <p:cNvSpPr>
                <a:spLocks noChangeArrowheads="1"/>
              </p:cNvSpPr>
              <p:nvPr/>
            </p:nvSpPr>
            <p:spPr bwMode="auto">
              <a:xfrm>
                <a:off x="2832" y="1219"/>
                <a:ext cx="1728" cy="172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000">
                  <a:latin typeface="Verlag Book" pitchFamily="50" charset="0"/>
                </a:endParaRPr>
              </a:p>
            </p:txBody>
          </p:sp>
          <p:sp>
            <p:nvSpPr>
              <p:cNvPr id="49" name="Oval 9"/>
              <p:cNvSpPr>
                <a:spLocks noChangeArrowheads="1"/>
              </p:cNvSpPr>
              <p:nvPr/>
            </p:nvSpPr>
            <p:spPr bwMode="auto">
              <a:xfrm>
                <a:off x="2880" y="1267"/>
                <a:ext cx="1632" cy="16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000">
                  <a:latin typeface="Verlag Book" pitchFamily="50" charset="0"/>
                </a:endParaRPr>
              </a:p>
            </p:txBody>
          </p:sp>
          <p:sp>
            <p:nvSpPr>
              <p:cNvPr id="50" name="Oval 10"/>
              <p:cNvSpPr>
                <a:spLocks noChangeArrowheads="1"/>
              </p:cNvSpPr>
              <p:nvPr/>
            </p:nvSpPr>
            <p:spPr bwMode="auto">
              <a:xfrm>
                <a:off x="2928" y="1315"/>
                <a:ext cx="1536" cy="1536"/>
              </a:xfrm>
              <a:prstGeom prst="ellipse">
                <a:avLst/>
              </a:prstGeom>
              <a:solidFill>
                <a:schemeClr val="accent1">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000">
                  <a:latin typeface="Verlag Book" pitchFamily="50" charset="0"/>
                </a:endParaRPr>
              </a:p>
            </p:txBody>
          </p:sp>
        </p:grpSp>
        <p:sp>
          <p:nvSpPr>
            <p:cNvPr id="47" name="Text Box 11"/>
            <p:cNvSpPr txBox="1">
              <a:spLocks noChangeArrowheads="1"/>
            </p:cNvSpPr>
            <p:nvPr/>
          </p:nvSpPr>
          <p:spPr bwMode="auto">
            <a:xfrm rot="20753185">
              <a:off x="2933" y="1434"/>
              <a:ext cx="946" cy="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lgn="ctr" eaLnBrk="1" hangingPunct="1">
                <a:lnSpc>
                  <a:spcPts val="2250"/>
                </a:lnSpc>
              </a:pPr>
              <a:r>
                <a:rPr lang="en-US" sz="2100" b="1" dirty="0">
                  <a:solidFill>
                    <a:schemeClr val="bg1"/>
                  </a:solidFill>
                  <a:latin typeface="Verlag Book" pitchFamily="50" charset="0"/>
                </a:rPr>
                <a:t>over</a:t>
              </a:r>
            </a:p>
            <a:p>
              <a:pPr algn="ctr" eaLnBrk="1" hangingPunct="1">
                <a:lnSpc>
                  <a:spcPts val="2250"/>
                </a:lnSpc>
              </a:pPr>
              <a:r>
                <a:rPr lang="en-US" b="1" dirty="0">
                  <a:solidFill>
                    <a:schemeClr val="bg1"/>
                  </a:solidFill>
                  <a:latin typeface="Verlag Book" pitchFamily="50" charset="0"/>
                </a:rPr>
                <a:t>$</a:t>
              </a:r>
              <a:r>
                <a:rPr lang="en-US" b="1" dirty="0" smtClean="0">
                  <a:solidFill>
                    <a:schemeClr val="bg1"/>
                  </a:solidFill>
                  <a:latin typeface="Verlag Book" pitchFamily="50" charset="0"/>
                </a:rPr>
                <a:t>1,200</a:t>
              </a:r>
              <a:endParaRPr lang="en-US" b="1" dirty="0">
                <a:solidFill>
                  <a:schemeClr val="bg1"/>
                </a:solidFill>
                <a:latin typeface="Verlag Book" pitchFamily="50" charset="0"/>
              </a:endParaRPr>
            </a:p>
            <a:p>
              <a:pPr algn="ctr" eaLnBrk="1" hangingPunct="1">
                <a:lnSpc>
                  <a:spcPts val="2250"/>
                </a:lnSpc>
              </a:pPr>
              <a:r>
                <a:rPr lang="en-US" b="1" dirty="0">
                  <a:solidFill>
                    <a:schemeClr val="bg1"/>
                  </a:solidFill>
                  <a:latin typeface="Verlag Book" pitchFamily="50" charset="0"/>
                </a:rPr>
                <a:t>Value</a:t>
              </a:r>
            </a:p>
          </p:txBody>
        </p:sp>
      </p:grpSp>
      <p:grpSp>
        <p:nvGrpSpPr>
          <p:cNvPr id="11" name="Group 10"/>
          <p:cNvGrpSpPr/>
          <p:nvPr/>
        </p:nvGrpSpPr>
        <p:grpSpPr>
          <a:xfrm>
            <a:off x="375080" y="610686"/>
            <a:ext cx="1257269" cy="867600"/>
            <a:chOff x="570330" y="434321"/>
            <a:chExt cx="1257269" cy="650700"/>
          </a:xfrm>
        </p:grpSpPr>
        <p:sp>
          <p:nvSpPr>
            <p:cNvPr id="12" name="Oval 11"/>
            <p:cNvSpPr/>
            <p:nvPr/>
          </p:nvSpPr>
          <p:spPr>
            <a:xfrm>
              <a:off x="570330" y="555085"/>
              <a:ext cx="529936" cy="529936"/>
            </a:xfrm>
            <a:prstGeom prst="ellipse">
              <a:avLst/>
            </a:prstGeom>
            <a:solidFill>
              <a:schemeClr val="accent2">
                <a:lumMod val="50000"/>
              </a:schemeClr>
            </a:solidFill>
            <a:ln>
              <a:noFill/>
            </a:ln>
            <a:effectLst/>
          </p:spPr>
          <p:style>
            <a:lnRef idx="1">
              <a:schemeClr val="accent1"/>
            </a:lnRef>
            <a:fillRef idx="3">
              <a:schemeClr val="accent1"/>
            </a:fillRef>
            <a:effectRef idx="2">
              <a:schemeClr val="accent1"/>
            </a:effectRef>
            <a:fontRef idx="minor">
              <a:schemeClr val="lt1"/>
            </a:fontRef>
          </p:style>
          <p:txBody>
            <a:bodyPr bIns="91440" rtlCol="0" anchor="ctr"/>
            <a:lstStyle/>
            <a:p>
              <a:pPr algn="ctr"/>
              <a:r>
                <a:rPr lang="en-US" sz="2800" dirty="0" smtClean="0">
                  <a:solidFill>
                    <a:schemeClr val="bg1"/>
                  </a:solidFill>
                  <a:latin typeface="Verlag Black" panose="02000000000000000000" pitchFamily="50" charset="0"/>
                </a:rPr>
                <a:t>2</a:t>
              </a:r>
              <a:endParaRPr lang="en-US" sz="2800" dirty="0">
                <a:solidFill>
                  <a:schemeClr val="bg1"/>
                </a:solidFill>
                <a:latin typeface="Verlag Black" panose="02000000000000000000" pitchFamily="50" charset="0"/>
              </a:endParaRPr>
            </a:p>
          </p:txBody>
        </p:sp>
        <p:sp>
          <p:nvSpPr>
            <p:cNvPr id="13" name="TextBox 12"/>
            <p:cNvSpPr txBox="1"/>
            <p:nvPr/>
          </p:nvSpPr>
          <p:spPr>
            <a:xfrm>
              <a:off x="1014005" y="434321"/>
              <a:ext cx="813594" cy="276999"/>
            </a:xfrm>
            <a:prstGeom prst="rect">
              <a:avLst/>
            </a:prstGeom>
            <a:noFill/>
          </p:spPr>
          <p:txBody>
            <a:bodyPr wrap="none" rtlCol="0">
              <a:spAutoFit/>
            </a:bodyPr>
            <a:lstStyle/>
            <a:p>
              <a:r>
                <a:rPr lang="en-US" dirty="0" smtClean="0">
                  <a:solidFill>
                    <a:schemeClr val="accent2">
                      <a:lumMod val="50000"/>
                    </a:schemeClr>
                  </a:solidFill>
                  <a:latin typeface="Verlag Black" pitchFamily="50" charset="0"/>
                </a:rPr>
                <a:t>option</a:t>
              </a:r>
              <a:endParaRPr lang="en-US" dirty="0">
                <a:solidFill>
                  <a:schemeClr val="accent2">
                    <a:lumMod val="50000"/>
                  </a:schemeClr>
                </a:solidFill>
                <a:latin typeface="Verlag Black" pitchFamily="50" charset="0"/>
              </a:endParaRPr>
            </a:p>
          </p:txBody>
        </p:sp>
      </p:grpSp>
      <p:sp>
        <p:nvSpPr>
          <p:cNvPr id="14" name="TextBox 13"/>
          <p:cNvSpPr txBox="1"/>
          <p:nvPr/>
        </p:nvSpPr>
        <p:spPr>
          <a:xfrm>
            <a:off x="548177" y="4666722"/>
            <a:ext cx="5260829" cy="1915909"/>
          </a:xfrm>
          <a:prstGeom prst="rect">
            <a:avLst/>
          </a:prstGeom>
          <a:noFill/>
        </p:spPr>
        <p:txBody>
          <a:bodyPr wrap="square" lIns="68580" tIns="34290" rIns="68580" bIns="34290">
            <a:spAutoFit/>
          </a:bodyPr>
          <a:lstStyle/>
          <a:p>
            <a:pPr>
              <a:defRPr/>
            </a:pPr>
            <a:r>
              <a:rPr lang="en-US" sz="2000" dirty="0" smtClean="0"/>
              <a:t>Business tools:</a:t>
            </a:r>
          </a:p>
          <a:p>
            <a:pPr marL="257175" indent="-257175">
              <a:buBlip>
                <a:blip r:embed="rId5"/>
              </a:buBlip>
              <a:defRPr/>
            </a:pPr>
            <a:r>
              <a:rPr lang="en-US" sz="2000" dirty="0" smtClean="0"/>
              <a:t>New Distributor Kit</a:t>
            </a:r>
          </a:p>
          <a:p>
            <a:pPr marL="257175" indent="-257175">
              <a:buBlip>
                <a:blip r:embed="rId5"/>
              </a:buBlip>
              <a:defRPr/>
            </a:pPr>
            <a:r>
              <a:rPr lang="en-US" sz="2000" dirty="0" smtClean="0"/>
              <a:t>Gold Ambassador fee</a:t>
            </a:r>
          </a:p>
          <a:p>
            <a:pPr marL="257175" indent="-257175">
              <a:buBlip>
                <a:blip r:embed="rId5"/>
              </a:buBlip>
              <a:defRPr/>
            </a:pPr>
            <a:r>
              <a:rPr lang="en-US" sz="2000" dirty="0" smtClean="0"/>
              <a:t>1 Global Conference Registration</a:t>
            </a:r>
          </a:p>
          <a:p>
            <a:pPr marL="257175" indent="-257175">
              <a:buBlip>
                <a:blip r:embed="rId5"/>
              </a:buBlip>
              <a:defRPr/>
            </a:pPr>
            <a:r>
              <a:rPr lang="en-US" sz="2000" dirty="0" smtClean="0"/>
              <a:t>2 Regional Conference Registration</a:t>
            </a:r>
          </a:p>
          <a:p>
            <a:pPr marL="257175" indent="-257175">
              <a:buBlip>
                <a:blip r:embed="rId5"/>
              </a:buBlip>
              <a:defRPr/>
            </a:pPr>
            <a:r>
              <a:rPr lang="en-US" sz="2000" dirty="0" smtClean="0"/>
              <a:t>6 mo. PWS</a:t>
            </a:r>
            <a:endParaRPr lang="en-US" sz="2000" dirty="0"/>
          </a:p>
        </p:txBody>
      </p:sp>
    </p:spTree>
    <p:custDataLst>
      <p:tags r:id="rId1"/>
    </p:custDataLst>
    <p:extLst>
      <p:ext uri="{BB962C8B-B14F-4D97-AF65-F5344CB8AC3E}">
        <p14:creationId xmlns:p14="http://schemas.microsoft.com/office/powerpoint/2010/main" val="3497304387"/>
      </p:ext>
    </p:extLst>
  </p:cSld>
  <p:clrMapOvr>
    <a:masterClrMapping/>
  </p:clrMapOv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 name="Picture 3" descr="15-416_2015_OppPres_p33.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0"/>
            <a:ext cx="9130473" cy="6858000"/>
          </a:xfrm>
          <a:prstGeom prst="rect">
            <a:avLst/>
          </a:prstGeom>
        </p:spPr>
      </p:pic>
    </p:spTree>
    <p:extLst>
      <p:ext uri="{BB962C8B-B14F-4D97-AF65-F5344CB8AC3E}">
        <p14:creationId xmlns:p14="http://schemas.microsoft.com/office/powerpoint/2010/main" val="1337635521"/>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72187" y="772164"/>
            <a:ext cx="7743464" cy="728849"/>
          </a:xfrm>
        </p:spPr>
        <p:txBody>
          <a:bodyPr/>
          <a:lstStyle/>
          <a:p>
            <a:r>
              <a:rPr lang="en-US" dirty="0" smtClean="0"/>
              <a:t>Action  Steps – Session 2</a:t>
            </a:r>
            <a:br>
              <a:rPr lang="en-US" dirty="0" smtClean="0"/>
            </a:br>
            <a:r>
              <a:rPr lang="en-US" dirty="0" smtClean="0"/>
              <a:t>September Strategies</a:t>
            </a:r>
            <a:endParaRPr lang="en-US" dirty="0"/>
          </a:p>
        </p:txBody>
      </p:sp>
      <p:sp>
        <p:nvSpPr>
          <p:cNvPr id="3" name="Text Placeholder 2"/>
          <p:cNvSpPr>
            <a:spLocks noGrp="1"/>
          </p:cNvSpPr>
          <p:nvPr>
            <p:ph type="body" idx="1"/>
          </p:nvPr>
        </p:nvSpPr>
        <p:spPr>
          <a:xfrm>
            <a:off x="722313" y="1751183"/>
            <a:ext cx="7772400" cy="4272118"/>
          </a:xfrm>
        </p:spPr>
        <p:txBody>
          <a:bodyPr>
            <a:normAutofit/>
          </a:bodyPr>
          <a:lstStyle/>
          <a:p>
            <a:pPr marL="342900" indent="-342900">
              <a:buFont typeface="Arial"/>
              <a:buChar char="•"/>
            </a:pPr>
            <a:r>
              <a:rPr lang="en-US" sz="2400" dirty="0" smtClean="0">
                <a:solidFill>
                  <a:schemeClr val="tx1"/>
                </a:solidFill>
              </a:rPr>
              <a:t>Create your September plan for becoming a Director, developing a Director or increasing your PV by at least 1000 .</a:t>
            </a:r>
          </a:p>
          <a:p>
            <a:pPr marL="342900" indent="-342900">
              <a:buFont typeface="Arial"/>
              <a:buChar char="•"/>
            </a:pPr>
            <a:endParaRPr lang="en-US" sz="1200" dirty="0" smtClean="0">
              <a:solidFill>
                <a:schemeClr val="tx1"/>
              </a:solidFill>
            </a:endParaRPr>
          </a:p>
          <a:p>
            <a:pPr marL="342900" indent="-342900">
              <a:buFont typeface="Arial"/>
              <a:buChar char="•"/>
            </a:pPr>
            <a:r>
              <a:rPr lang="en-US" sz="2400" dirty="0" smtClean="0">
                <a:solidFill>
                  <a:schemeClr val="tx1"/>
                </a:solidFill>
              </a:rPr>
              <a:t>Set up appointments and events</a:t>
            </a:r>
          </a:p>
          <a:p>
            <a:r>
              <a:rPr lang="en-US" sz="2400" dirty="0" smtClean="0">
                <a:solidFill>
                  <a:schemeClr val="tx1"/>
                </a:solidFill>
              </a:rPr>
              <a:t>	Every 4 events generally produces about 1000 PV </a:t>
            </a:r>
            <a:endParaRPr lang="en-US" sz="2400" dirty="0">
              <a:solidFill>
                <a:schemeClr val="tx1"/>
              </a:solidFill>
            </a:endParaRPr>
          </a:p>
          <a:p>
            <a:r>
              <a:rPr lang="en-US" sz="2400" dirty="0" smtClean="0">
                <a:solidFill>
                  <a:schemeClr val="tx1"/>
                </a:solidFill>
              </a:rPr>
              <a:t>	( from those attending as well as in follow up )</a:t>
            </a:r>
          </a:p>
          <a:p>
            <a:endParaRPr lang="en-US" sz="1200" dirty="0" smtClean="0">
              <a:solidFill>
                <a:schemeClr val="tx1"/>
              </a:solidFill>
            </a:endParaRPr>
          </a:p>
          <a:p>
            <a:pPr marL="342900" indent="-342900">
              <a:buFont typeface="Arial"/>
              <a:buChar char="•"/>
            </a:pPr>
            <a:r>
              <a:rPr lang="en-US" sz="2400" dirty="0">
                <a:solidFill>
                  <a:schemeClr val="tx1"/>
                </a:solidFill>
              </a:rPr>
              <a:t>Use archived training  sessions to build your </a:t>
            </a:r>
            <a:r>
              <a:rPr lang="en-US" sz="2400" dirty="0" smtClean="0">
                <a:solidFill>
                  <a:schemeClr val="tx1"/>
                </a:solidFill>
              </a:rPr>
              <a:t>team – See next slide for recommended </a:t>
            </a:r>
            <a:r>
              <a:rPr lang="en-US" sz="2400" dirty="0">
                <a:solidFill>
                  <a:schemeClr val="tx1"/>
                </a:solidFill>
              </a:rPr>
              <a:t>sessions </a:t>
            </a:r>
            <a:r>
              <a:rPr lang="en-US" sz="2400" dirty="0" smtClean="0">
                <a:solidFill>
                  <a:schemeClr val="tx1"/>
                </a:solidFill>
              </a:rPr>
              <a:t>.        </a:t>
            </a:r>
            <a:endParaRPr lang="en-US" sz="2400" dirty="0"/>
          </a:p>
        </p:txBody>
      </p:sp>
    </p:spTree>
    <p:extLst>
      <p:ext uri="{BB962C8B-B14F-4D97-AF65-F5344CB8AC3E}">
        <p14:creationId xmlns:p14="http://schemas.microsoft.com/office/powerpoint/2010/main" val="2970172621"/>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4808" y="211682"/>
            <a:ext cx="8561978" cy="1825744"/>
          </a:xfrm>
          <a:ln>
            <a:solidFill>
              <a:schemeClr val="accent3">
                <a:lumMod val="75000"/>
              </a:schemeClr>
            </a:solidFill>
          </a:ln>
        </p:spPr>
        <p:txBody>
          <a:bodyPr/>
          <a:lstStyle/>
          <a:p>
            <a:pPr algn="ctr"/>
            <a:r>
              <a:rPr lang="en-US" cap="none" dirty="0" smtClean="0"/>
              <a:t> Importance of Using Archived Training  Sessions</a:t>
            </a:r>
            <a:br>
              <a:rPr lang="en-US" cap="none" dirty="0" smtClean="0"/>
            </a:br>
            <a:r>
              <a:rPr lang="en-US" cap="none" dirty="0" smtClean="0"/>
              <a:t>Key Objective of Our Business is …</a:t>
            </a:r>
            <a:r>
              <a:rPr lang="en-US" cap="none" dirty="0"/>
              <a:t/>
            </a:r>
            <a:br>
              <a:rPr lang="en-US" cap="none" dirty="0"/>
            </a:br>
            <a:r>
              <a:rPr lang="en-US" sz="4000" cap="none" dirty="0" smtClean="0"/>
              <a:t>Duplication</a:t>
            </a:r>
            <a:endParaRPr lang="en-US" sz="4000" cap="none" dirty="0"/>
          </a:p>
        </p:txBody>
      </p:sp>
      <p:sp>
        <p:nvSpPr>
          <p:cNvPr id="5" name="Rectangle 4"/>
          <p:cNvSpPr/>
          <p:nvPr/>
        </p:nvSpPr>
        <p:spPr>
          <a:xfrm>
            <a:off x="384808" y="4184507"/>
            <a:ext cx="8561978" cy="2246769"/>
          </a:xfrm>
          <a:prstGeom prst="rect">
            <a:avLst/>
          </a:prstGeom>
        </p:spPr>
        <p:txBody>
          <a:bodyPr wrap="square">
            <a:spAutoFit/>
          </a:bodyPr>
          <a:lstStyle/>
          <a:p>
            <a:pPr marL="342900" indent="-342900">
              <a:buFont typeface="Arial"/>
              <a:buChar char="•"/>
            </a:pPr>
            <a:r>
              <a:rPr lang="en-US" sz="2000" dirty="0"/>
              <a:t>Legacy and Leadership 2015 :  Session #3 -- Getting your Distributors Started and Teaching Them How to Talk to People  (January 29th</a:t>
            </a:r>
            <a:r>
              <a:rPr lang="en-US" sz="2000" dirty="0" smtClean="0"/>
              <a:t>)   </a:t>
            </a:r>
            <a:endParaRPr lang="en-US" sz="2000" dirty="0"/>
          </a:p>
          <a:p>
            <a:endParaRPr lang="en-US" sz="2000" dirty="0"/>
          </a:p>
          <a:p>
            <a:pPr marL="342900" indent="-342900">
              <a:buFont typeface="Arial"/>
              <a:buChar char="•"/>
            </a:pPr>
            <a:r>
              <a:rPr lang="en-US" sz="2000" dirty="0"/>
              <a:t>Teaming UP 2014:  Session #9 -- Strategies to Generate 1000 PV (October </a:t>
            </a:r>
            <a:r>
              <a:rPr lang="en-US" sz="2000" dirty="0" smtClean="0"/>
              <a:t>30)</a:t>
            </a:r>
            <a:endParaRPr lang="en-US" sz="2000" dirty="0"/>
          </a:p>
          <a:p>
            <a:endParaRPr lang="en-US" sz="2000" dirty="0"/>
          </a:p>
          <a:p>
            <a:pPr marL="342900" indent="-342900">
              <a:buFont typeface="Arial"/>
              <a:buChar char="•"/>
            </a:pPr>
            <a:r>
              <a:rPr lang="en-US" sz="2000" dirty="0"/>
              <a:t>Skilling Up  2014:  Session #10  March 4, 2014</a:t>
            </a:r>
          </a:p>
          <a:p>
            <a:r>
              <a:rPr lang="en-US" sz="2000" dirty="0"/>
              <a:t>Getting Started  (This has some good business inviting dialogs)</a:t>
            </a:r>
          </a:p>
        </p:txBody>
      </p:sp>
      <p:sp>
        <p:nvSpPr>
          <p:cNvPr id="6" name="Rectangle 5"/>
          <p:cNvSpPr/>
          <p:nvPr/>
        </p:nvSpPr>
        <p:spPr>
          <a:xfrm>
            <a:off x="519491" y="2245515"/>
            <a:ext cx="8157929" cy="1938992"/>
          </a:xfrm>
          <a:prstGeom prst="rect">
            <a:avLst/>
          </a:prstGeom>
          <a:ln>
            <a:solidFill>
              <a:schemeClr val="accent5">
                <a:lumMod val="75000"/>
              </a:schemeClr>
            </a:solidFill>
          </a:ln>
        </p:spPr>
        <p:txBody>
          <a:bodyPr wrap="square">
            <a:spAutoFit/>
          </a:bodyPr>
          <a:lstStyle/>
          <a:p>
            <a:r>
              <a:rPr lang="en-US" sz="2000" dirty="0" smtClean="0"/>
              <a:t>Shaklee Summer School </a:t>
            </a:r>
            <a:r>
              <a:rPr lang="en-US" sz="2000" dirty="0"/>
              <a:t>2014:  8 Weeks to </a:t>
            </a:r>
            <a:r>
              <a:rPr lang="en-US" sz="2000" dirty="0" smtClean="0"/>
              <a:t>Director</a:t>
            </a:r>
            <a:endParaRPr lang="en-US" sz="2000" dirty="0"/>
          </a:p>
          <a:p>
            <a:r>
              <a:rPr lang="en-US" sz="2000" dirty="0"/>
              <a:t>   #2 - Getting Started 101 </a:t>
            </a:r>
          </a:p>
          <a:p>
            <a:r>
              <a:rPr lang="en-US" sz="2000" dirty="0"/>
              <a:t>   #3 - Communication Skills to Master for Connecting with </a:t>
            </a:r>
            <a:r>
              <a:rPr lang="en-US" sz="2000" dirty="0" smtClean="0"/>
              <a:t>People</a:t>
            </a:r>
            <a:endParaRPr lang="en-US" sz="2000" dirty="0"/>
          </a:p>
          <a:p>
            <a:r>
              <a:rPr lang="en-US" sz="2000" dirty="0"/>
              <a:t>   #4 - Inviting and </a:t>
            </a:r>
            <a:r>
              <a:rPr lang="en-US" sz="2000" dirty="0" smtClean="0"/>
              <a:t>Closing</a:t>
            </a:r>
            <a:endParaRPr lang="en-US" sz="2000" dirty="0"/>
          </a:p>
          <a:p>
            <a:r>
              <a:rPr lang="en-US" sz="2000" dirty="0"/>
              <a:t>   #5 - </a:t>
            </a:r>
            <a:r>
              <a:rPr lang="en-US" sz="2000" dirty="0" smtClean="0"/>
              <a:t>Identifying </a:t>
            </a:r>
            <a:r>
              <a:rPr lang="en-US" sz="2000" dirty="0"/>
              <a:t>Business </a:t>
            </a:r>
            <a:r>
              <a:rPr lang="en-US" sz="2000" dirty="0" smtClean="0"/>
              <a:t>Partners</a:t>
            </a:r>
            <a:endParaRPr lang="en-US" sz="2000" dirty="0"/>
          </a:p>
          <a:p>
            <a:r>
              <a:rPr lang="en-US" sz="2000" dirty="0"/>
              <a:t>   #6 - </a:t>
            </a:r>
            <a:r>
              <a:rPr lang="en-US" sz="2000" dirty="0" smtClean="0"/>
              <a:t>Presenting </a:t>
            </a:r>
            <a:r>
              <a:rPr lang="en-US" sz="2000" dirty="0"/>
              <a:t>Business </a:t>
            </a:r>
            <a:r>
              <a:rPr lang="en-US" sz="2000" dirty="0" smtClean="0"/>
              <a:t>Information</a:t>
            </a:r>
            <a:endParaRPr lang="en-US" sz="2000" dirty="0"/>
          </a:p>
        </p:txBody>
      </p:sp>
    </p:spTree>
    <p:extLst>
      <p:ext uri="{BB962C8B-B14F-4D97-AF65-F5344CB8AC3E}">
        <p14:creationId xmlns:p14="http://schemas.microsoft.com/office/powerpoint/2010/main" val="1146528335"/>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ln>
            <a:solidFill>
              <a:schemeClr val="accent5">
                <a:lumMod val="50000"/>
              </a:schemeClr>
            </a:solidFill>
          </a:ln>
        </p:spPr>
        <p:txBody>
          <a:bodyPr>
            <a:normAutofit/>
          </a:bodyPr>
          <a:lstStyle/>
          <a:p>
            <a:r>
              <a:rPr lang="en-US" sz="4000" dirty="0" smtClean="0">
                <a:solidFill>
                  <a:schemeClr val="tx1"/>
                </a:solidFill>
              </a:rPr>
              <a:t>Session 3  The Skill of  Inviting </a:t>
            </a:r>
          </a:p>
          <a:p>
            <a:endParaRPr lang="en-US" sz="4000" dirty="0">
              <a:solidFill>
                <a:schemeClr val="tx1"/>
              </a:solidFill>
            </a:endParaRPr>
          </a:p>
          <a:p>
            <a:r>
              <a:rPr lang="en-US" sz="4000" dirty="0" smtClean="0">
                <a:solidFill>
                  <a:schemeClr val="tx1"/>
                </a:solidFill>
              </a:rPr>
              <a:t>Session 4   Key Elements of the 					Business Conversation</a:t>
            </a:r>
            <a:endParaRPr lang="en-US" sz="4000" dirty="0">
              <a:solidFill>
                <a:schemeClr val="tx1"/>
              </a:solidFill>
            </a:endParaRPr>
          </a:p>
        </p:txBody>
      </p:sp>
      <p:sp>
        <p:nvSpPr>
          <p:cNvPr id="3" name="Title 2"/>
          <p:cNvSpPr>
            <a:spLocks noGrp="1"/>
          </p:cNvSpPr>
          <p:nvPr>
            <p:ph type="title"/>
          </p:nvPr>
        </p:nvSpPr>
        <p:spPr/>
        <p:txBody>
          <a:bodyPr/>
          <a:lstStyle/>
          <a:p>
            <a:r>
              <a:rPr lang="en-US" dirty="0" smtClean="0"/>
              <a:t>Coming Up </a:t>
            </a:r>
            <a:endParaRPr lang="en-US" dirty="0"/>
          </a:p>
        </p:txBody>
      </p:sp>
    </p:spTree>
    <p:extLst>
      <p:ext uri="{BB962C8B-B14F-4D97-AF65-F5344CB8AC3E}">
        <p14:creationId xmlns:p14="http://schemas.microsoft.com/office/powerpoint/2010/main" val="2642602466"/>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264795" y="833165"/>
            <a:ext cx="8879205" cy="6024835"/>
          </a:xfrm>
        </p:spPr>
        <p:txBody>
          <a:bodyPr>
            <a:normAutofit/>
          </a:bodyPr>
          <a:lstStyle/>
          <a:p>
            <a:pPr marL="0" indent="0">
              <a:buNone/>
            </a:pPr>
            <a:r>
              <a:rPr lang="en-US" dirty="0">
                <a:solidFill>
                  <a:schemeClr val="tx1"/>
                </a:solidFill>
              </a:rPr>
              <a:t>September 7–  Presidential Master Coordinator Gary Burke and master teacher,  </a:t>
            </a:r>
          </a:p>
          <a:p>
            <a:pPr marL="0" indent="0">
              <a:buNone/>
            </a:pPr>
            <a:r>
              <a:rPr lang="en-US" dirty="0" smtClean="0">
                <a:solidFill>
                  <a:schemeClr val="tx1"/>
                </a:solidFill>
              </a:rPr>
              <a:t>	</a:t>
            </a:r>
            <a:r>
              <a:rPr lang="en-US" dirty="0">
                <a:solidFill>
                  <a:schemeClr val="tx1"/>
                </a:solidFill>
              </a:rPr>
              <a:t>W</a:t>
            </a:r>
            <a:r>
              <a:rPr lang="en-US" dirty="0" smtClean="0">
                <a:solidFill>
                  <a:schemeClr val="tx1"/>
                </a:solidFill>
              </a:rPr>
              <a:t>ill  </a:t>
            </a:r>
            <a:r>
              <a:rPr lang="en-US" dirty="0">
                <a:solidFill>
                  <a:schemeClr val="tx1"/>
                </a:solidFill>
              </a:rPr>
              <a:t>review the key benefits of a Shaklee Home business that </a:t>
            </a:r>
            <a:r>
              <a:rPr lang="en-US" dirty="0" smtClean="0">
                <a:solidFill>
                  <a:schemeClr val="tx1"/>
                </a:solidFill>
              </a:rPr>
              <a:t>have</a:t>
            </a:r>
            <a:r>
              <a:rPr lang="en-US" dirty="0">
                <a:solidFill>
                  <a:schemeClr val="tx1"/>
                </a:solidFill>
              </a:rPr>
              <a:t> </a:t>
            </a:r>
            <a:r>
              <a:rPr lang="en-US" dirty="0" smtClean="0">
                <a:solidFill>
                  <a:schemeClr val="tx1"/>
                </a:solidFill>
              </a:rPr>
              <a:t>helped </a:t>
            </a:r>
            <a:r>
              <a:rPr lang="en-US" dirty="0">
                <a:solidFill>
                  <a:schemeClr val="tx1"/>
                </a:solidFill>
              </a:rPr>
              <a:t>him and his wife, Faye, generate a $400,000 income .. and the story </a:t>
            </a:r>
            <a:r>
              <a:rPr lang="en-US" dirty="0" smtClean="0">
                <a:solidFill>
                  <a:schemeClr val="tx1"/>
                </a:solidFill>
              </a:rPr>
              <a:t>of </a:t>
            </a:r>
            <a:r>
              <a:rPr lang="en-US" dirty="0">
                <a:solidFill>
                  <a:schemeClr val="tx1"/>
                </a:solidFill>
              </a:rPr>
              <a:t>what he has learned along the </a:t>
            </a:r>
            <a:r>
              <a:rPr lang="en-US" dirty="0" smtClean="0">
                <a:solidFill>
                  <a:schemeClr val="tx1"/>
                </a:solidFill>
              </a:rPr>
              <a:t>way</a:t>
            </a:r>
            <a:endParaRPr lang="en-US" dirty="0">
              <a:solidFill>
                <a:schemeClr val="tx1"/>
              </a:solidFill>
            </a:endParaRPr>
          </a:p>
          <a:p>
            <a:pPr marL="0" indent="0">
              <a:buNone/>
            </a:pPr>
            <a:r>
              <a:rPr lang="en-US" dirty="0">
                <a:solidFill>
                  <a:schemeClr val="tx1"/>
                </a:solidFill>
              </a:rPr>
              <a:t>September 14 – Young at </a:t>
            </a:r>
            <a:r>
              <a:rPr lang="en-US" dirty="0" smtClean="0">
                <a:solidFill>
                  <a:schemeClr val="tx1"/>
                </a:solidFill>
              </a:rPr>
              <a:t>Heart. And Everywhere </a:t>
            </a:r>
            <a:r>
              <a:rPr lang="en-US" dirty="0">
                <a:solidFill>
                  <a:schemeClr val="tx1"/>
                </a:solidFill>
              </a:rPr>
              <a:t>Else – Life Plan for Healthy </a:t>
            </a:r>
            <a:r>
              <a:rPr lang="en-US" dirty="0" smtClean="0">
                <a:solidFill>
                  <a:schemeClr val="tx1"/>
                </a:solidFill>
              </a:rPr>
              <a:t>Aging</a:t>
            </a:r>
            <a:endParaRPr lang="en-US" dirty="0">
              <a:solidFill>
                <a:schemeClr val="tx1"/>
              </a:solidFill>
            </a:endParaRPr>
          </a:p>
          <a:p>
            <a:pPr marL="0" indent="0">
              <a:buNone/>
            </a:pPr>
            <a:r>
              <a:rPr lang="en-US" dirty="0">
                <a:solidFill>
                  <a:schemeClr val="tx1"/>
                </a:solidFill>
              </a:rPr>
              <a:t>September 21 --  </a:t>
            </a:r>
            <a:r>
              <a:rPr lang="en-US" dirty="0" err="1">
                <a:solidFill>
                  <a:schemeClr val="tx1"/>
                </a:solidFill>
              </a:rPr>
              <a:t>Dr</a:t>
            </a:r>
            <a:r>
              <a:rPr lang="en-US" dirty="0">
                <a:solidFill>
                  <a:schemeClr val="tx1"/>
                </a:solidFill>
              </a:rPr>
              <a:t> Chaney on Shaklee Life Protein </a:t>
            </a:r>
            <a:r>
              <a:rPr lang="en-US" dirty="0" smtClean="0">
                <a:solidFill>
                  <a:schemeClr val="tx1"/>
                </a:solidFill>
              </a:rPr>
              <a:t>Shakes</a:t>
            </a:r>
            <a:endParaRPr lang="en-US" dirty="0">
              <a:solidFill>
                <a:schemeClr val="tx1"/>
              </a:solidFill>
            </a:endParaRPr>
          </a:p>
          <a:p>
            <a:pPr marL="0" indent="0">
              <a:buNone/>
            </a:pPr>
            <a:r>
              <a:rPr lang="en-US" dirty="0">
                <a:solidFill>
                  <a:schemeClr val="tx1"/>
                </a:solidFill>
              </a:rPr>
              <a:t>September 28 – Power of </a:t>
            </a:r>
            <a:r>
              <a:rPr lang="en-US" dirty="0" smtClean="0">
                <a:solidFill>
                  <a:schemeClr val="tx1"/>
                </a:solidFill>
              </a:rPr>
              <a:t>Our </a:t>
            </a:r>
            <a:r>
              <a:rPr lang="en-US" dirty="0">
                <a:solidFill>
                  <a:schemeClr val="tx1"/>
                </a:solidFill>
              </a:rPr>
              <a:t>Profession for Corporate Managers  –  Clayton </a:t>
            </a:r>
            <a:r>
              <a:rPr lang="en-US" dirty="0" smtClean="0">
                <a:solidFill>
                  <a:schemeClr val="tx1"/>
                </a:solidFill>
              </a:rPr>
              <a:t>Bruce</a:t>
            </a:r>
            <a:endParaRPr lang="en-US" dirty="0">
              <a:solidFill>
                <a:schemeClr val="tx1"/>
              </a:solidFill>
            </a:endParaRPr>
          </a:p>
          <a:p>
            <a:pPr marL="0" indent="0">
              <a:buNone/>
            </a:pPr>
            <a:r>
              <a:rPr lang="en-US" dirty="0">
                <a:solidFill>
                  <a:schemeClr val="tx1"/>
                </a:solidFill>
              </a:rPr>
              <a:t>October 5 -- Presidential Master Coordinator Gary Burke and master teacher,  </a:t>
            </a:r>
          </a:p>
          <a:p>
            <a:pPr marL="0" indent="0">
              <a:buNone/>
            </a:pPr>
            <a:r>
              <a:rPr lang="en-US" dirty="0" smtClean="0">
                <a:solidFill>
                  <a:schemeClr val="tx1"/>
                </a:solidFill>
              </a:rPr>
              <a:t>	Who </a:t>
            </a:r>
            <a:r>
              <a:rPr lang="en-US" dirty="0">
                <a:solidFill>
                  <a:schemeClr val="tx1"/>
                </a:solidFill>
              </a:rPr>
              <a:t>will  review the key benefits of a Shaklee Home business that has helped </a:t>
            </a:r>
            <a:r>
              <a:rPr lang="en-US" dirty="0" smtClean="0">
                <a:solidFill>
                  <a:schemeClr val="tx1"/>
                </a:solidFill>
              </a:rPr>
              <a:t>	him 	and </a:t>
            </a:r>
            <a:r>
              <a:rPr lang="en-US" dirty="0">
                <a:solidFill>
                  <a:schemeClr val="tx1"/>
                </a:solidFill>
              </a:rPr>
              <a:t>his wife, Faye, generate a $400,000 income .. and the story of what he </a:t>
            </a:r>
            <a:r>
              <a:rPr lang="en-US" dirty="0" smtClean="0">
                <a:solidFill>
                  <a:schemeClr val="tx1"/>
                </a:solidFill>
              </a:rPr>
              <a:t>has 	learned </a:t>
            </a:r>
            <a:r>
              <a:rPr lang="en-US" dirty="0">
                <a:solidFill>
                  <a:schemeClr val="tx1"/>
                </a:solidFill>
              </a:rPr>
              <a:t>along the </a:t>
            </a:r>
            <a:r>
              <a:rPr lang="en-US" dirty="0" smtClean="0">
                <a:solidFill>
                  <a:schemeClr val="tx1"/>
                </a:solidFill>
              </a:rPr>
              <a:t>way</a:t>
            </a:r>
            <a:endParaRPr lang="en-US" dirty="0">
              <a:solidFill>
                <a:schemeClr val="tx1"/>
              </a:solidFill>
            </a:endParaRPr>
          </a:p>
          <a:p>
            <a:pPr marL="0" indent="0">
              <a:buNone/>
            </a:pPr>
            <a:r>
              <a:rPr lang="en-US" dirty="0">
                <a:solidFill>
                  <a:schemeClr val="tx1"/>
                </a:solidFill>
              </a:rPr>
              <a:t>October 12 – David Colby, PhD Medicinal Chemistry, Professor </a:t>
            </a:r>
          </a:p>
          <a:p>
            <a:pPr marL="0" indent="0">
              <a:buNone/>
            </a:pPr>
            <a:r>
              <a:rPr lang="en-US" dirty="0">
                <a:solidFill>
                  <a:schemeClr val="tx1"/>
                </a:solidFill>
              </a:rPr>
              <a:t>October 19  -- Shaklee Supplements – Key to Long Term Health   Bob Ferguson</a:t>
            </a:r>
          </a:p>
          <a:p>
            <a:pPr marL="0" indent="0">
              <a:buNone/>
            </a:pPr>
            <a:r>
              <a:rPr lang="en-US" dirty="0">
                <a:solidFill>
                  <a:schemeClr val="tx1"/>
                </a:solidFill>
              </a:rPr>
              <a:t> </a:t>
            </a:r>
          </a:p>
          <a:p>
            <a:pPr marL="0" indent="0">
              <a:buNone/>
            </a:pPr>
            <a:r>
              <a:rPr lang="en-US" dirty="0">
                <a:solidFill>
                  <a:schemeClr val="tx1"/>
                </a:solidFill>
              </a:rPr>
              <a:t>October 26 -- The Power of the Profession .. for Speech Pathologists  </a:t>
            </a:r>
            <a:r>
              <a:rPr lang="en-US" dirty="0"/>
              <a:t> 		</a:t>
            </a:r>
          </a:p>
          <a:p>
            <a:pPr marL="0" indent="0">
              <a:buNone/>
            </a:pPr>
            <a:r>
              <a:rPr lang="en-US" dirty="0"/>
              <a:t> </a:t>
            </a:r>
          </a:p>
          <a:p>
            <a:pPr marL="0" indent="0">
              <a:buNone/>
            </a:pPr>
            <a:endParaRPr lang="en-US" dirty="0"/>
          </a:p>
        </p:txBody>
      </p:sp>
      <p:sp>
        <p:nvSpPr>
          <p:cNvPr id="3" name="Title 2"/>
          <p:cNvSpPr>
            <a:spLocks noGrp="1"/>
          </p:cNvSpPr>
          <p:nvPr>
            <p:ph type="title"/>
          </p:nvPr>
        </p:nvSpPr>
        <p:spPr>
          <a:xfrm>
            <a:off x="457200" y="190244"/>
            <a:ext cx="8229600" cy="642921"/>
          </a:xfrm>
        </p:spPr>
        <p:txBody>
          <a:bodyPr>
            <a:normAutofit/>
          </a:bodyPr>
          <a:lstStyle/>
          <a:p>
            <a:r>
              <a:rPr lang="en-US" sz="3600" dirty="0" smtClean="0"/>
              <a:t>Monday Wellness Webinars </a:t>
            </a:r>
            <a:endParaRPr lang="en-US" sz="3600" dirty="0"/>
          </a:p>
        </p:txBody>
      </p:sp>
    </p:spTree>
    <p:extLst>
      <p:ext uri="{BB962C8B-B14F-4D97-AF65-F5344CB8AC3E}">
        <p14:creationId xmlns:p14="http://schemas.microsoft.com/office/powerpoint/2010/main" val="1728360019"/>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316183"/>
            <a:ext cx="8229600" cy="5264726"/>
          </a:xfrm>
        </p:spPr>
        <p:txBody>
          <a:bodyPr>
            <a:normAutofit fontScale="92500" lnSpcReduction="20000"/>
          </a:bodyPr>
          <a:lstStyle/>
          <a:p>
            <a:r>
              <a:rPr lang="en-US" dirty="0"/>
              <a:t>"MLM and direct selling programs also offer very low barriers into entrepreneurship, often providing training, support, and ample encouragement along the way. (Love you </a:t>
            </a:r>
            <a:r>
              <a:rPr lang="en-US" dirty="0" err="1"/>
              <a:t>ShakleeMoms</a:t>
            </a:r>
            <a:r>
              <a:rPr lang="en-US" dirty="0"/>
              <a:t>!) As retirees begin to realize they need activities that keep them busy, relevant, in good health, and connected to others, the time, energy and cost to participate in these kinds of companies make them very appealing to large segments of the population caught up in these dynamics." </a:t>
            </a:r>
            <a:br>
              <a:rPr lang="en-US" dirty="0"/>
            </a:br>
            <a:r>
              <a:rPr lang="en-US" dirty="0"/>
              <a:t/>
            </a:r>
            <a:br>
              <a:rPr lang="en-US" dirty="0"/>
            </a:br>
            <a:r>
              <a:rPr lang="en-US" dirty="0"/>
              <a:t>“Many people don’t realize that multi-level marketing companies are successful because they help people satisfy a number of important human needs, including feeling significant, having connections, learning something new, and making a difference. I have heard people in network marketing say again and again, ‘I’m doing this because I’m meeting amazing people … making so many connections … and I feel so good about myself.’” </a:t>
            </a:r>
            <a:br>
              <a:rPr lang="en-US" dirty="0"/>
            </a:br>
            <a:r>
              <a:rPr lang="en-US" dirty="0"/>
              <a:t/>
            </a:r>
            <a:br>
              <a:rPr lang="en-US" dirty="0"/>
            </a:br>
            <a:r>
              <a:rPr lang="en-US" dirty="0"/>
              <a:t>http://</a:t>
            </a:r>
            <a:r>
              <a:rPr lang="en-US" dirty="0" err="1"/>
              <a:t>www.businessforhome.org</a:t>
            </a:r>
            <a:r>
              <a:rPr lang="en-US" dirty="0"/>
              <a:t>/2014/09/forbes-believes-mlm-is-one-of-the-most-significant-solutions-for-retirement/</a:t>
            </a:r>
            <a:r>
              <a:rPr lang="en-US" b="1" dirty="0">
                <a:hlinkClick r:id="rId2"/>
              </a:rPr>
              <a:t>Forbes Believes MLM Is One Of Most Significant Solutions For </a:t>
            </a:r>
            <a:r>
              <a:rPr lang="en-US" b="1" dirty="0" err="1">
                <a:hlinkClick r:id="rId2"/>
              </a:rPr>
              <a:t>Retirementwww.businessforhome.org</a:t>
            </a:r>
            <a:r>
              <a:rPr lang="en-US" dirty="0" err="1"/>
              <a:t>Robert</a:t>
            </a:r>
            <a:r>
              <a:rPr lang="en-US" dirty="0"/>
              <a:t> Laura, a contributor for </a:t>
            </a:r>
            <a:r>
              <a:rPr lang="en-US" dirty="0">
                <a:hlinkClick r:id="rId3"/>
              </a:rPr>
              <a:t>Forbes.com</a:t>
            </a:r>
            <a:r>
              <a:rPr lang="en-US" dirty="0"/>
              <a:t>, has recently written an article for the publication, sta...</a:t>
            </a:r>
          </a:p>
          <a:p>
            <a:endParaRPr lang="en-US" dirty="0"/>
          </a:p>
        </p:txBody>
      </p:sp>
      <p:sp>
        <p:nvSpPr>
          <p:cNvPr id="3" name="Title 2"/>
          <p:cNvSpPr>
            <a:spLocks noGrp="1"/>
          </p:cNvSpPr>
          <p:nvPr>
            <p:ph type="title"/>
          </p:nvPr>
        </p:nvSpPr>
        <p:spPr>
          <a:xfrm>
            <a:off x="457200" y="511705"/>
            <a:ext cx="8229600" cy="1143000"/>
          </a:xfrm>
        </p:spPr>
        <p:txBody>
          <a:bodyPr/>
          <a:lstStyle/>
          <a:p>
            <a:endParaRPr lang="en-US"/>
          </a:p>
        </p:txBody>
      </p:sp>
    </p:spTree>
    <p:extLst>
      <p:ext uri="{BB962C8B-B14F-4D97-AF65-F5344CB8AC3E}">
        <p14:creationId xmlns:p14="http://schemas.microsoft.com/office/powerpoint/2010/main" val="20148412"/>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 name="Picture 3" descr="https://scontent-ord1-1.xx.fbcdn.net/hphotos-xat1/v/t1.0-9/11391181_10100122562267646_2753251587353817916_n.jpg?oh=0bbc74654f68e539965c665058ce1e7b&amp;oe=560A07A9"/>
          <p:cNvPicPr/>
          <p:nvPr/>
        </p:nvPicPr>
        <p:blipFill>
          <a:blip r:embed="rId2">
            <a:extLst>
              <a:ext uri="{28A0092B-C50C-407E-A947-70E740481C1C}">
                <a14:useLocalDpi xmlns:a14="http://schemas.microsoft.com/office/drawing/2010/main" val="0"/>
              </a:ext>
            </a:extLst>
          </a:blip>
          <a:srcRect/>
          <a:stretch>
            <a:fillRect/>
          </a:stretch>
        </p:blipFill>
        <p:spPr bwMode="auto">
          <a:xfrm>
            <a:off x="1828800" y="-1456690"/>
            <a:ext cx="5486400" cy="9771380"/>
          </a:xfrm>
          <a:prstGeom prst="rect">
            <a:avLst/>
          </a:prstGeom>
          <a:noFill/>
          <a:ln>
            <a:noFill/>
          </a:ln>
        </p:spPr>
      </p:pic>
    </p:spTree>
    <p:extLst>
      <p:ext uri="{BB962C8B-B14F-4D97-AF65-F5344CB8AC3E}">
        <p14:creationId xmlns:p14="http://schemas.microsoft.com/office/powerpoint/2010/main" val="66691455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501015"/>
            <a:ext cx="8026400" cy="5102986"/>
          </a:xfrm>
        </p:spPr>
        <p:txBody>
          <a:bodyPr>
            <a:normAutofit/>
          </a:bodyPr>
          <a:lstStyle/>
          <a:p>
            <a:pPr marL="0" indent="0">
              <a:buNone/>
            </a:pPr>
            <a:r>
              <a:rPr lang="en-US" dirty="0" smtClean="0">
                <a:solidFill>
                  <a:schemeClr val="tx1"/>
                </a:solidFill>
              </a:rPr>
              <a:t>September is a pivotal month :</a:t>
            </a:r>
          </a:p>
          <a:p>
            <a:pPr marL="0" indent="0">
              <a:buNone/>
            </a:pPr>
            <a:endParaRPr lang="en-US" sz="900" dirty="0" smtClean="0">
              <a:solidFill>
                <a:schemeClr val="tx1"/>
              </a:solidFill>
            </a:endParaRPr>
          </a:p>
          <a:p>
            <a:r>
              <a:rPr lang="en-US" dirty="0" smtClean="0">
                <a:solidFill>
                  <a:schemeClr val="tx1"/>
                </a:solidFill>
              </a:rPr>
              <a:t>For trip qualifications – we must achieve rank of Coordinator to qualify for  Los Cabos trip  and Executive Coordinator to qualify for Tuscany trip and HOLD the rank for 4 months ... Which takes us to December and the end of qualification period.</a:t>
            </a:r>
          </a:p>
          <a:p>
            <a:r>
              <a:rPr lang="en-US" dirty="0" smtClean="0">
                <a:solidFill>
                  <a:schemeClr val="tx1"/>
                </a:solidFill>
              </a:rPr>
              <a:t>Chairman’s Retreat – to accumulate 10,000 additional PGV ( plus PV of newly appointed Directors ), </a:t>
            </a:r>
          </a:p>
          <a:p>
            <a:pPr lvl="1"/>
            <a:r>
              <a:rPr lang="en-US" dirty="0">
                <a:solidFill>
                  <a:schemeClr val="tx1"/>
                </a:solidFill>
              </a:rPr>
              <a:t>W</a:t>
            </a:r>
            <a:r>
              <a:rPr lang="en-US" dirty="0" smtClean="0">
                <a:solidFill>
                  <a:schemeClr val="tx1"/>
                </a:solidFill>
              </a:rPr>
              <a:t>e will want to generate an additional 2000 PV a month until December…</a:t>
            </a:r>
          </a:p>
          <a:p>
            <a:pPr marL="57150" lvl="1" indent="400050"/>
            <a:r>
              <a:rPr lang="en-US" dirty="0" smtClean="0">
                <a:solidFill>
                  <a:schemeClr val="tx1"/>
                </a:solidFill>
              </a:rPr>
              <a:t> So we will review a variety of ways to generate 1000 PV …to help distributors 	reach rank of Director … and to increase our customer base.</a:t>
            </a:r>
          </a:p>
          <a:p>
            <a:pPr marL="57150" lvl="1" indent="400050"/>
            <a:r>
              <a:rPr lang="en-US" dirty="0" smtClean="0">
                <a:solidFill>
                  <a:schemeClr val="tx1"/>
                </a:solidFill>
              </a:rPr>
              <a:t> </a:t>
            </a:r>
            <a:r>
              <a:rPr lang="en-US" sz="2000" dirty="0">
                <a:solidFill>
                  <a:schemeClr val="tx1"/>
                </a:solidFill>
              </a:rPr>
              <a:t>September is prime time for people starting new </a:t>
            </a:r>
            <a:r>
              <a:rPr lang="en-US" sz="2000" dirty="0" smtClean="0">
                <a:solidFill>
                  <a:schemeClr val="tx1"/>
                </a:solidFill>
              </a:rPr>
              <a:t>ventures</a:t>
            </a:r>
            <a:endParaRPr lang="en-US" sz="2000" dirty="0">
              <a:solidFill>
                <a:schemeClr val="tx1"/>
              </a:solidFill>
            </a:endParaRPr>
          </a:p>
          <a:p>
            <a:pPr marL="285750" lvl="1"/>
            <a:r>
              <a:rPr lang="en-US" sz="2000" dirty="0" smtClean="0">
                <a:solidFill>
                  <a:schemeClr val="tx1"/>
                </a:solidFill>
              </a:rPr>
              <a:t>We have been challenged by Roger Barnett to reach within and create something AMAZING by Nov 21 …. About 80 days left … Let’s discuss ways to  make </a:t>
            </a:r>
            <a:r>
              <a:rPr lang="en-US" sz="2000" b="1" dirty="0" smtClean="0">
                <a:solidFill>
                  <a:schemeClr val="tx1"/>
                </a:solidFill>
              </a:rPr>
              <a:t>September amazing                          </a:t>
            </a:r>
            <a:endParaRPr lang="en-US" sz="2000" b="1" dirty="0" smtClean="0"/>
          </a:p>
        </p:txBody>
      </p:sp>
      <p:sp>
        <p:nvSpPr>
          <p:cNvPr id="3" name="Title 2"/>
          <p:cNvSpPr>
            <a:spLocks noGrp="1"/>
          </p:cNvSpPr>
          <p:nvPr>
            <p:ph type="title"/>
          </p:nvPr>
        </p:nvSpPr>
        <p:spPr>
          <a:xfrm>
            <a:off x="457200" y="376999"/>
            <a:ext cx="8229600" cy="1277706"/>
          </a:xfrm>
          <a:prstGeom prst="wedgeRoundRectCallout">
            <a:avLst/>
          </a:prstGeom>
        </p:spPr>
        <p:txBody>
          <a:bodyPr>
            <a:normAutofit/>
          </a:bodyPr>
          <a:lstStyle/>
          <a:p>
            <a:pPr algn="l"/>
            <a:r>
              <a:rPr lang="en-US" sz="2400" dirty="0" smtClean="0"/>
              <a:t>Objectives for Session 2  --   </a:t>
            </a:r>
            <a:r>
              <a:rPr lang="en-US" sz="2800" dirty="0" smtClean="0"/>
              <a:t/>
            </a:r>
            <a:br>
              <a:rPr lang="en-US" sz="2800" dirty="0" smtClean="0"/>
            </a:br>
            <a:r>
              <a:rPr lang="en-US" sz="2800" dirty="0" smtClean="0"/>
              <a:t>			September Strategies for     Growth</a:t>
            </a:r>
            <a:endParaRPr lang="en-US" sz="2800" dirty="0"/>
          </a:p>
        </p:txBody>
      </p:sp>
      <p:sp>
        <p:nvSpPr>
          <p:cNvPr id="5" name="Oval Callout 4"/>
          <p:cNvSpPr/>
          <p:nvPr/>
        </p:nvSpPr>
        <p:spPr>
          <a:xfrm>
            <a:off x="4870614" y="201092"/>
            <a:ext cx="2036690" cy="774700"/>
          </a:xfrm>
          <a:prstGeom prst="wedgeEllipseCallout">
            <a:avLst>
              <a:gd name="adj1" fmla="val -1140"/>
              <a:gd name="adj2" fmla="val 77258"/>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err="1" smtClean="0"/>
              <a:t>Amazingaaamangmazing</a:t>
            </a:r>
            <a:r>
              <a:rPr lang="en-US" dirty="0" smtClean="0"/>
              <a:t>  </a:t>
            </a:r>
            <a:endParaRPr lang="en-US" dirty="0"/>
          </a:p>
        </p:txBody>
      </p:sp>
      <p:sp>
        <p:nvSpPr>
          <p:cNvPr id="7" name="TextBox 6"/>
          <p:cNvSpPr txBox="1"/>
          <p:nvPr/>
        </p:nvSpPr>
        <p:spPr>
          <a:xfrm>
            <a:off x="5160836" y="375300"/>
            <a:ext cx="1422400" cy="523220"/>
          </a:xfrm>
          <a:prstGeom prst="rect">
            <a:avLst/>
          </a:prstGeom>
          <a:solidFill>
            <a:schemeClr val="bg1"/>
          </a:solidFill>
        </p:spPr>
        <p:txBody>
          <a:bodyPr wrap="square" rtlCol="0">
            <a:spAutoFit/>
          </a:bodyPr>
          <a:lstStyle/>
          <a:p>
            <a:r>
              <a:rPr lang="en-US" sz="2800" dirty="0"/>
              <a:t>A</a:t>
            </a:r>
            <a:r>
              <a:rPr lang="en-US" sz="2800" dirty="0" smtClean="0"/>
              <a:t>mazing</a:t>
            </a:r>
            <a:endParaRPr lang="en-US" sz="2800" dirty="0"/>
          </a:p>
        </p:txBody>
      </p:sp>
    </p:spTree>
    <p:extLst>
      <p:ext uri="{BB962C8B-B14F-4D97-AF65-F5344CB8AC3E}">
        <p14:creationId xmlns:p14="http://schemas.microsoft.com/office/powerpoint/2010/main" val="2020252691"/>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9"/>
            <a:ext cx="3410120" cy="1143000"/>
          </a:xfrm>
        </p:spPr>
        <p:txBody>
          <a:bodyPr/>
          <a:lstStyle/>
          <a:p>
            <a:endParaRPr lang="en-US" dirty="0"/>
          </a:p>
        </p:txBody>
      </p:sp>
      <p:pic>
        <p:nvPicPr>
          <p:cNvPr id="4" name="Content Placeholder 3"/>
          <p:cNvPicPr>
            <a:picLocks noGrp="1" noChangeAspect="1"/>
          </p:cNvPicPr>
          <p:nvPr>
            <p:ph idx="1"/>
          </p:nvPr>
        </p:nvPicPr>
        <p:blipFill>
          <a:blip r:embed="rId2"/>
          <a:srcRect l="-19807" r="-19807"/>
          <a:stretch>
            <a:fillRect/>
          </a:stretch>
        </p:blipFill>
        <p:spPr>
          <a:xfrm>
            <a:off x="3721383" y="788996"/>
            <a:ext cx="5422617" cy="5337168"/>
          </a:xfrm>
        </p:spPr>
      </p:pic>
    </p:spTree>
    <p:extLst>
      <p:ext uri="{BB962C8B-B14F-4D97-AF65-F5344CB8AC3E}">
        <p14:creationId xmlns:p14="http://schemas.microsoft.com/office/powerpoint/2010/main" val="2029615620"/>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fontScale="85000" lnSpcReduction="20000"/>
          </a:bodyPr>
          <a:lstStyle/>
          <a:p>
            <a:r>
              <a:rPr lang="en-US" b="1" dirty="0" smtClean="0">
                <a:hlinkClick r:id="rId2"/>
              </a:rPr>
              <a:t>Stephanie </a:t>
            </a:r>
            <a:r>
              <a:rPr lang="en-US" b="1" dirty="0" err="1">
                <a:hlinkClick r:id="rId2"/>
              </a:rPr>
              <a:t>Bruce</a:t>
            </a:r>
            <a:r>
              <a:rPr lang="en-US" dirty="0" err="1"/>
              <a:t>August</a:t>
            </a:r>
            <a:r>
              <a:rPr lang="en-US" dirty="0"/>
              <a:t> 20 at 9:37pm Facebook Group for Members--- guys!! This group is taking off!! We started the group in Tuesday and Nate </a:t>
            </a:r>
            <a:r>
              <a:rPr lang="en-US" dirty="0" err="1"/>
              <a:t>Steph</a:t>
            </a:r>
            <a:r>
              <a:rPr lang="en-US" dirty="0"/>
              <a:t> Miller has since sold 5 Scour Offs and 2 Deodorants!!! And I have 3 members say they are interested in the deodorant!! Our members need to be engaged with!! Add them to the group!! I've blown away at the success we are having!! </a:t>
            </a:r>
            <a:br>
              <a:rPr lang="en-US" dirty="0"/>
            </a:br>
            <a:r>
              <a:rPr lang="en-US" dirty="0"/>
              <a:t/>
            </a:r>
            <a:br>
              <a:rPr lang="en-US" dirty="0"/>
            </a:br>
            <a:r>
              <a:rPr lang="en-US" dirty="0"/>
              <a:t>Sarah Eckert is putting together a schedule of weekly product showcases - this is going to be extremely helpful!! Thanks for offering to do this Sarah!</a:t>
            </a:r>
          </a:p>
        </p:txBody>
      </p:sp>
    </p:spTree>
    <p:extLst>
      <p:ext uri="{BB962C8B-B14F-4D97-AF65-F5344CB8AC3E}">
        <p14:creationId xmlns:p14="http://schemas.microsoft.com/office/powerpoint/2010/main" val="4025577976"/>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9"/>
            <a:ext cx="4788980" cy="921659"/>
          </a:xfrm>
          <a:ln>
            <a:solidFill>
              <a:schemeClr val="tx2">
                <a:lumMod val="60000"/>
                <a:lumOff val="40000"/>
              </a:schemeClr>
            </a:solidFill>
          </a:ln>
        </p:spPr>
        <p:txBody>
          <a:bodyPr>
            <a:normAutofit fontScale="90000"/>
          </a:bodyPr>
          <a:lstStyle/>
          <a:p>
            <a:r>
              <a:rPr lang="en-US" sz="3600" dirty="0" smtClean="0"/>
              <a:t>Objectives for Fall 2015</a:t>
            </a:r>
            <a:br>
              <a:rPr lang="en-US" sz="3600" dirty="0" smtClean="0"/>
            </a:br>
            <a:r>
              <a:rPr lang="en-US" sz="3600" dirty="0" smtClean="0"/>
              <a:t>Fast Track to Coordinator</a:t>
            </a:r>
            <a:endParaRPr lang="en-US" sz="3600" dirty="0"/>
          </a:p>
        </p:txBody>
      </p:sp>
      <p:sp>
        <p:nvSpPr>
          <p:cNvPr id="3" name="Content Placeholder 2"/>
          <p:cNvSpPr>
            <a:spLocks noGrp="1"/>
          </p:cNvSpPr>
          <p:nvPr>
            <p:ph idx="1"/>
          </p:nvPr>
        </p:nvSpPr>
        <p:spPr>
          <a:xfrm>
            <a:off x="457200" y="1343533"/>
            <a:ext cx="8452102" cy="5514467"/>
          </a:xfrm>
        </p:spPr>
        <p:txBody>
          <a:bodyPr>
            <a:normAutofit lnSpcReduction="10000"/>
          </a:bodyPr>
          <a:lstStyle/>
          <a:p>
            <a:r>
              <a:rPr lang="en-US" sz="2400" dirty="0" smtClean="0"/>
              <a:t>Fast Track Bonus Program Time Table begins the month a new Director is appointed.</a:t>
            </a:r>
          </a:p>
          <a:p>
            <a:r>
              <a:rPr lang="en-US" sz="2400" dirty="0" smtClean="0"/>
              <a:t>Significant bonus money is paid when the Director progresses to next ranks at these specified times…</a:t>
            </a:r>
          </a:p>
          <a:p>
            <a:pPr marL="0" indent="0">
              <a:buNone/>
            </a:pPr>
            <a:r>
              <a:rPr lang="en-US" sz="2400" dirty="0"/>
              <a:t>	</a:t>
            </a:r>
            <a:r>
              <a:rPr lang="en-US" sz="2400" dirty="0" smtClean="0"/>
              <a:t>	Senior Director 		within 6 months …</a:t>
            </a:r>
          </a:p>
          <a:p>
            <a:pPr marL="0" indent="0">
              <a:buNone/>
            </a:pPr>
            <a:r>
              <a:rPr lang="en-US" sz="2400" dirty="0"/>
              <a:t>	</a:t>
            </a:r>
            <a:r>
              <a:rPr lang="en-US" sz="2400" dirty="0" smtClean="0"/>
              <a:t>							Hold </a:t>
            </a:r>
            <a:r>
              <a:rPr lang="en-US" sz="2400" smtClean="0"/>
              <a:t>for _? </a:t>
            </a:r>
            <a:r>
              <a:rPr lang="en-US" sz="2400" dirty="0" smtClean="0"/>
              <a:t>months	</a:t>
            </a:r>
          </a:p>
          <a:p>
            <a:pPr marL="0" indent="0">
              <a:buNone/>
            </a:pPr>
            <a:r>
              <a:rPr lang="en-US" sz="2400" dirty="0"/>
              <a:t>	</a:t>
            </a:r>
            <a:r>
              <a:rPr lang="en-US" sz="2400" dirty="0" smtClean="0"/>
              <a:t>							Receive $1000 over next ____ months</a:t>
            </a:r>
          </a:p>
          <a:p>
            <a:pPr marL="0" indent="0">
              <a:buNone/>
            </a:pPr>
            <a:r>
              <a:rPr lang="en-US" sz="2400" dirty="0"/>
              <a:t>	</a:t>
            </a:r>
            <a:r>
              <a:rPr lang="en-US" sz="2400" dirty="0" smtClean="0"/>
              <a:t>	Coordinator			within 9 months</a:t>
            </a:r>
          </a:p>
          <a:p>
            <a:pPr marL="0" indent="0">
              <a:buNone/>
            </a:pPr>
            <a:r>
              <a:rPr lang="en-US" sz="2400" dirty="0"/>
              <a:t>	</a:t>
            </a:r>
            <a:r>
              <a:rPr lang="en-US" sz="2400" dirty="0" smtClean="0"/>
              <a:t>							Hold for 3 months</a:t>
            </a:r>
          </a:p>
          <a:p>
            <a:pPr marL="0" indent="0">
              <a:buNone/>
            </a:pPr>
            <a:r>
              <a:rPr lang="en-US" sz="2400" dirty="0"/>
              <a:t>	</a:t>
            </a:r>
            <a:r>
              <a:rPr lang="en-US" sz="2400" dirty="0" smtClean="0"/>
              <a:t>							Receive $3000 over next ___ months</a:t>
            </a:r>
          </a:p>
          <a:p>
            <a:pPr marL="0" indent="0">
              <a:buNone/>
            </a:pPr>
            <a:r>
              <a:rPr lang="en-US" sz="2400" dirty="0"/>
              <a:t>	</a:t>
            </a:r>
            <a:r>
              <a:rPr lang="en-US" sz="2400" dirty="0" smtClean="0"/>
              <a:t>	Senior Coordinator  	within 12 months …</a:t>
            </a:r>
          </a:p>
          <a:p>
            <a:pPr marL="0" indent="0">
              <a:buNone/>
            </a:pPr>
            <a:r>
              <a:rPr lang="en-US" sz="2400" dirty="0"/>
              <a:t>	</a:t>
            </a:r>
            <a:r>
              <a:rPr lang="en-US" sz="2400" dirty="0" smtClean="0"/>
              <a:t>							Hold for 3 months</a:t>
            </a:r>
          </a:p>
          <a:p>
            <a:pPr marL="0" indent="0">
              <a:buNone/>
            </a:pPr>
            <a:r>
              <a:rPr lang="en-US" sz="2400" dirty="0"/>
              <a:t>	</a:t>
            </a:r>
            <a:r>
              <a:rPr lang="en-US" sz="2400" dirty="0" smtClean="0"/>
              <a:t>							Receive $5000 over next ___ months</a:t>
            </a:r>
            <a:endParaRPr lang="en-US" sz="2400" dirty="0"/>
          </a:p>
        </p:txBody>
      </p:sp>
    </p:spTree>
    <p:extLst>
      <p:ext uri="{BB962C8B-B14F-4D97-AF65-F5344CB8AC3E}">
        <p14:creationId xmlns:p14="http://schemas.microsoft.com/office/powerpoint/2010/main" val="110780708"/>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731134" y="2535498"/>
            <a:ext cx="6841725" cy="3888956"/>
          </a:xfrm>
        </p:spPr>
        <p:txBody>
          <a:bodyPr>
            <a:normAutofit/>
          </a:bodyPr>
          <a:lstStyle/>
          <a:p>
            <a:pPr marL="0" indent="0">
              <a:buNone/>
            </a:pPr>
            <a:r>
              <a:rPr lang="en-US" sz="2400" u="sng" dirty="0"/>
              <a:t>Your Healthiest School Year Ever!</a:t>
            </a:r>
            <a:r>
              <a:rPr lang="en-US" sz="2400" dirty="0"/>
              <a:t/>
            </a:r>
            <a:br>
              <a:rPr lang="en-US" sz="2400" dirty="0"/>
            </a:br>
            <a:endParaRPr lang="en-US" sz="2400" dirty="0" smtClean="0"/>
          </a:p>
          <a:p>
            <a:pPr marL="0" indent="0">
              <a:buNone/>
            </a:pPr>
            <a:r>
              <a:rPr lang="en-US" dirty="0" smtClean="0"/>
              <a:t>"</a:t>
            </a:r>
            <a:r>
              <a:rPr lang="en-US" dirty="0"/>
              <a:t>Everyone knows back to school means back to germs! </a:t>
            </a:r>
            <a:endParaRPr lang="en-US" dirty="0" smtClean="0"/>
          </a:p>
          <a:p>
            <a:pPr marL="0" indent="0">
              <a:buNone/>
            </a:pPr>
            <a:r>
              <a:rPr lang="en-US" dirty="0" smtClean="0"/>
              <a:t>But </a:t>
            </a:r>
            <a:r>
              <a:rPr lang="en-US" dirty="0"/>
              <a:t>you and your kids absolutely DO NOT have to miss out on the fun that school and fall can bring while fighting off runny nose, after stomach virus, after nagging cough</a:t>
            </a:r>
            <a:r>
              <a:rPr lang="en-US" dirty="0" smtClean="0"/>
              <a:t>!</a:t>
            </a:r>
          </a:p>
          <a:p>
            <a:pPr marL="0" indent="0">
              <a:buNone/>
            </a:pPr>
            <a:r>
              <a:rPr lang="en-US" dirty="0" smtClean="0"/>
              <a:t> </a:t>
            </a:r>
            <a:r>
              <a:rPr lang="en-US" dirty="0"/>
              <a:t>Join us to learn how to keep you and your family healthy and happy this school year! </a:t>
            </a:r>
            <a:endParaRPr lang="en-US" dirty="0" smtClean="0"/>
          </a:p>
          <a:p>
            <a:pPr marL="0" indent="0">
              <a:buNone/>
            </a:pPr>
            <a:r>
              <a:rPr lang="en-US" dirty="0" smtClean="0"/>
              <a:t>BONUS</a:t>
            </a:r>
            <a:r>
              <a:rPr lang="en-US" dirty="0"/>
              <a:t>: Are you a TEACHER!? Sick of getting every snotty nose those kids bring your way! This is for you too!"</a:t>
            </a:r>
          </a:p>
        </p:txBody>
      </p:sp>
      <p:sp>
        <p:nvSpPr>
          <p:cNvPr id="3" name="Title 2"/>
          <p:cNvSpPr>
            <a:spLocks noGrp="1"/>
          </p:cNvSpPr>
          <p:nvPr>
            <p:ph type="title"/>
          </p:nvPr>
        </p:nvSpPr>
        <p:spPr>
          <a:xfrm>
            <a:off x="4444532" y="307901"/>
            <a:ext cx="4464732" cy="2238112"/>
          </a:xfrm>
          <a:ln>
            <a:solidFill>
              <a:schemeClr val="accent5">
                <a:lumMod val="75000"/>
              </a:schemeClr>
            </a:solidFill>
          </a:ln>
        </p:spPr>
        <p:txBody>
          <a:bodyPr>
            <a:normAutofit/>
          </a:bodyPr>
          <a:lstStyle/>
          <a:p>
            <a:r>
              <a:rPr lang="en-US" sz="2800" dirty="0" smtClean="0"/>
              <a:t>Let’s Help Our Kids Have …</a:t>
            </a:r>
            <a:br>
              <a:rPr lang="en-US" sz="2800" dirty="0" smtClean="0"/>
            </a:br>
            <a:r>
              <a:rPr lang="en-US" sz="3200" dirty="0" smtClean="0"/>
              <a:t>Their Healthiest School Year Ever</a:t>
            </a:r>
            <a:endParaRPr lang="en-US" sz="3200" dirty="0"/>
          </a:p>
        </p:txBody>
      </p:sp>
      <p:pic>
        <p:nvPicPr>
          <p:cNvPr id="4" name="Picture 3"/>
          <p:cNvPicPr>
            <a:picLocks noChangeAspect="1"/>
          </p:cNvPicPr>
          <p:nvPr/>
        </p:nvPicPr>
        <p:blipFill>
          <a:blip r:embed="rId2"/>
          <a:stretch>
            <a:fillRect/>
          </a:stretch>
        </p:blipFill>
        <p:spPr>
          <a:xfrm>
            <a:off x="7881749" y="4830188"/>
            <a:ext cx="1027515" cy="1635720"/>
          </a:xfrm>
          <a:prstGeom prst="rect">
            <a:avLst/>
          </a:prstGeom>
        </p:spPr>
      </p:pic>
      <p:pic>
        <p:nvPicPr>
          <p:cNvPr id="5" name="Picture 4"/>
          <p:cNvPicPr>
            <a:picLocks noChangeAspect="1"/>
          </p:cNvPicPr>
          <p:nvPr/>
        </p:nvPicPr>
        <p:blipFill>
          <a:blip r:embed="rId3"/>
          <a:stretch>
            <a:fillRect/>
          </a:stretch>
        </p:blipFill>
        <p:spPr>
          <a:xfrm>
            <a:off x="218458" y="457752"/>
            <a:ext cx="3898988" cy="2079460"/>
          </a:xfrm>
          <a:prstGeom prst="rect">
            <a:avLst/>
          </a:prstGeom>
        </p:spPr>
      </p:pic>
      <p:sp>
        <p:nvSpPr>
          <p:cNvPr id="6" name="TextBox 5"/>
          <p:cNvSpPr txBox="1"/>
          <p:nvPr/>
        </p:nvSpPr>
        <p:spPr>
          <a:xfrm>
            <a:off x="7715401" y="3999191"/>
            <a:ext cx="1193864" cy="830997"/>
          </a:xfrm>
          <a:prstGeom prst="rect">
            <a:avLst/>
          </a:prstGeom>
          <a:noFill/>
        </p:spPr>
        <p:txBody>
          <a:bodyPr wrap="square" rtlCol="0">
            <a:spAutoFit/>
          </a:bodyPr>
          <a:lstStyle/>
          <a:p>
            <a:r>
              <a:rPr lang="en-US" sz="2400" dirty="0" smtClean="0"/>
              <a:t>Caitlin</a:t>
            </a:r>
          </a:p>
          <a:p>
            <a:r>
              <a:rPr lang="en-US" sz="2400" dirty="0" smtClean="0"/>
              <a:t>Burnett</a:t>
            </a:r>
            <a:endParaRPr lang="en-US" sz="2400" dirty="0"/>
          </a:p>
        </p:txBody>
      </p:sp>
    </p:spTree>
    <p:extLst>
      <p:ext uri="{BB962C8B-B14F-4D97-AF65-F5344CB8AC3E}">
        <p14:creationId xmlns:p14="http://schemas.microsoft.com/office/powerpoint/2010/main" val="398105969"/>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a:bodyPr>
          <a:lstStyle/>
          <a:p>
            <a:pPr marL="0" indent="0">
              <a:buNone/>
            </a:pPr>
            <a:r>
              <a:rPr lang="en-US" sz="2400" dirty="0"/>
              <a:t>Countdown </a:t>
            </a:r>
            <a:r>
              <a:rPr lang="en-US" sz="2400"/>
              <a:t>to </a:t>
            </a:r>
            <a:r>
              <a:rPr lang="en-US" sz="2400" smtClean="0"/>
              <a:t>Cleveland</a:t>
            </a:r>
          </a:p>
          <a:p>
            <a:pPr marL="0" indent="0">
              <a:buNone/>
            </a:pPr>
            <a:r>
              <a:rPr lang="en-US" sz="2400" dirty="0" smtClean="0"/>
              <a:t> </a:t>
            </a:r>
            <a:r>
              <a:rPr lang="en-US" sz="2400" dirty="0"/>
              <a:t>august challenges by Harper Guerra and Katie Odom! All are included in these! The first challenge is an invite challenge! From now until </a:t>
            </a:r>
            <a:r>
              <a:rPr lang="en-US" sz="2400" dirty="0" err="1"/>
              <a:t>monday</a:t>
            </a:r>
            <a:r>
              <a:rPr lang="en-US" sz="2400" dirty="0"/>
              <a:t> at 9am for every person you personally invite (phone is always best) your name will get entered to win a bag of energy chews!! See the examples attached for sample scripts!! Happy august!!!</a:t>
            </a:r>
          </a:p>
        </p:txBody>
      </p:sp>
    </p:spTree>
    <p:extLst>
      <p:ext uri="{BB962C8B-B14F-4D97-AF65-F5344CB8AC3E}">
        <p14:creationId xmlns:p14="http://schemas.microsoft.com/office/powerpoint/2010/main" val="363301728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634933" y="2480733"/>
            <a:ext cx="8051867" cy="3645431"/>
          </a:xfrm>
        </p:spPr>
        <p:txBody>
          <a:bodyPr>
            <a:normAutofit/>
          </a:bodyPr>
          <a:lstStyle/>
          <a:p>
            <a:pPr marL="0" indent="0" algn="ctr">
              <a:buNone/>
            </a:pPr>
            <a:r>
              <a:rPr lang="en-US" sz="3600" i="1" dirty="0" smtClean="0">
                <a:solidFill>
                  <a:schemeClr val="tx1"/>
                </a:solidFill>
              </a:rPr>
              <a:t>“If </a:t>
            </a:r>
            <a:r>
              <a:rPr lang="en-US" sz="3600" i="1" dirty="0">
                <a:solidFill>
                  <a:schemeClr val="tx1"/>
                </a:solidFill>
              </a:rPr>
              <a:t>we did all the things we are capable of, we would literally astound ourselves."</a:t>
            </a:r>
            <a:r>
              <a:rPr lang="en-US" sz="3600" dirty="0">
                <a:solidFill>
                  <a:schemeClr val="tx1"/>
                </a:solidFill>
              </a:rPr>
              <a:t> </a:t>
            </a:r>
            <a:endParaRPr lang="en-US" sz="3600" dirty="0" smtClean="0">
              <a:solidFill>
                <a:schemeClr val="tx1"/>
              </a:solidFill>
            </a:endParaRPr>
          </a:p>
          <a:p>
            <a:pPr marL="0" indent="0" algn="ctr">
              <a:buNone/>
            </a:pPr>
            <a:r>
              <a:rPr lang="en-US" sz="3600" dirty="0" smtClean="0">
                <a:solidFill>
                  <a:schemeClr val="tx1"/>
                </a:solidFill>
              </a:rPr>
              <a:t> </a:t>
            </a:r>
            <a:r>
              <a:rPr lang="en-US" sz="3600" dirty="0">
                <a:solidFill>
                  <a:schemeClr val="tx1"/>
                </a:solidFill>
              </a:rPr>
              <a:t>               ---Thomas </a:t>
            </a:r>
            <a:r>
              <a:rPr lang="en-US" sz="3600" dirty="0" smtClean="0">
                <a:solidFill>
                  <a:schemeClr val="tx1"/>
                </a:solidFill>
              </a:rPr>
              <a:t>Edison     </a:t>
            </a:r>
            <a:endParaRPr lang="en-US" sz="3600" dirty="0">
              <a:solidFill>
                <a:schemeClr val="tx1"/>
              </a:solidFill>
            </a:endParaRPr>
          </a:p>
          <a:p>
            <a:pPr marL="0" indent="0">
              <a:buNone/>
            </a:pPr>
            <a:endParaRPr lang="en-US" sz="3200" dirty="0" smtClean="0"/>
          </a:p>
          <a:p>
            <a:pPr marL="0" indent="0">
              <a:buNone/>
            </a:pPr>
            <a:endParaRPr lang="en-US" sz="3200" dirty="0"/>
          </a:p>
        </p:txBody>
      </p:sp>
      <p:sp>
        <p:nvSpPr>
          <p:cNvPr id="3" name="Title 2"/>
          <p:cNvSpPr>
            <a:spLocks noGrp="1"/>
          </p:cNvSpPr>
          <p:nvPr>
            <p:ph type="title"/>
          </p:nvPr>
        </p:nvSpPr>
        <p:spPr>
          <a:xfrm>
            <a:off x="457200" y="794548"/>
            <a:ext cx="8229600" cy="1143000"/>
          </a:xfrm>
        </p:spPr>
        <p:txBody>
          <a:bodyPr/>
          <a:lstStyle/>
          <a:p>
            <a:r>
              <a:rPr lang="en-US" dirty="0" smtClean="0"/>
              <a:t>100 Days to Amazing</a:t>
            </a:r>
            <a:endParaRPr lang="en-US" dirty="0"/>
          </a:p>
        </p:txBody>
      </p:sp>
    </p:spTree>
    <p:extLst>
      <p:ext uri="{BB962C8B-B14F-4D97-AF65-F5344CB8AC3E}">
        <p14:creationId xmlns:p14="http://schemas.microsoft.com/office/powerpoint/2010/main" val="1344501654"/>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22313" y="429529"/>
            <a:ext cx="7589540" cy="882799"/>
          </a:xfrm>
        </p:spPr>
        <p:txBody>
          <a:bodyPr/>
          <a:lstStyle/>
          <a:p>
            <a:r>
              <a:rPr lang="en-US" cap="none" dirty="0" smtClean="0"/>
              <a:t>So Let’s Look At ..</a:t>
            </a:r>
            <a:br>
              <a:rPr lang="en-US" cap="none" dirty="0" smtClean="0"/>
            </a:br>
            <a:r>
              <a:rPr lang="en-US" cap="none" dirty="0" smtClean="0"/>
              <a:t>	Our 100 Day Goal …And 100 Day Plan</a:t>
            </a:r>
            <a:endParaRPr lang="en-US" cap="none" dirty="0"/>
          </a:p>
        </p:txBody>
      </p:sp>
      <p:sp>
        <p:nvSpPr>
          <p:cNvPr id="3" name="Text Placeholder 2"/>
          <p:cNvSpPr>
            <a:spLocks noGrp="1"/>
          </p:cNvSpPr>
          <p:nvPr>
            <p:ph type="body" idx="1"/>
          </p:nvPr>
        </p:nvSpPr>
        <p:spPr>
          <a:xfrm>
            <a:off x="446540" y="1494982"/>
            <a:ext cx="8012829" cy="4868675"/>
          </a:xfrm>
        </p:spPr>
        <p:txBody>
          <a:bodyPr>
            <a:normAutofit/>
          </a:bodyPr>
          <a:lstStyle/>
          <a:p>
            <a:pPr marL="342900" indent="-342900">
              <a:buFont typeface="Arial"/>
              <a:buChar char="•"/>
            </a:pPr>
            <a:r>
              <a:rPr lang="en-US" dirty="0" smtClean="0">
                <a:solidFill>
                  <a:schemeClr val="tx1"/>
                </a:solidFill>
              </a:rPr>
              <a:t>We want to be sure our September activities are moving us toward our 100 Day Goal .     </a:t>
            </a:r>
          </a:p>
          <a:p>
            <a:pPr marL="342900" indent="-342900">
              <a:buFont typeface="Arial"/>
              <a:buChar char="•"/>
            </a:pPr>
            <a:endParaRPr lang="en-US" sz="800" dirty="0" smtClean="0">
              <a:solidFill>
                <a:schemeClr val="tx1"/>
              </a:solidFill>
            </a:endParaRPr>
          </a:p>
          <a:p>
            <a:pPr marL="342900" indent="-342900">
              <a:buFont typeface="Arial"/>
              <a:buChar char="•"/>
            </a:pPr>
            <a:r>
              <a:rPr lang="en-US" dirty="0" smtClean="0">
                <a:solidFill>
                  <a:schemeClr val="tx1"/>
                </a:solidFill>
              </a:rPr>
              <a:t>So first question is … Where do we want our business to be by end of December .. . Then we will use our 100 Day </a:t>
            </a:r>
            <a:r>
              <a:rPr lang="en-US" dirty="0">
                <a:solidFill>
                  <a:schemeClr val="tx1"/>
                </a:solidFill>
              </a:rPr>
              <a:t>P</a:t>
            </a:r>
            <a:r>
              <a:rPr lang="en-US" dirty="0" smtClean="0">
                <a:solidFill>
                  <a:schemeClr val="tx1"/>
                </a:solidFill>
              </a:rPr>
              <a:t>lan to get there.</a:t>
            </a:r>
          </a:p>
          <a:p>
            <a:pPr marL="342900" indent="-342900">
              <a:buFont typeface="Arial"/>
              <a:buChar char="•"/>
            </a:pPr>
            <a:endParaRPr lang="en-US" sz="800" dirty="0" smtClean="0">
              <a:solidFill>
                <a:schemeClr val="tx1"/>
              </a:solidFill>
            </a:endParaRPr>
          </a:p>
          <a:p>
            <a:pPr marL="342900" indent="-342900">
              <a:buFont typeface="Arial"/>
              <a:buChar char="•"/>
            </a:pPr>
            <a:r>
              <a:rPr lang="en-US" dirty="0" smtClean="0">
                <a:solidFill>
                  <a:schemeClr val="tx1"/>
                </a:solidFill>
              </a:rPr>
              <a:t>It is tempting to jump on promotions from the company  (new </a:t>
            </a:r>
            <a:r>
              <a:rPr lang="en-US" dirty="0">
                <a:solidFill>
                  <a:schemeClr val="tx1"/>
                </a:solidFill>
              </a:rPr>
              <a:t>S</a:t>
            </a:r>
            <a:r>
              <a:rPr lang="en-US" dirty="0" smtClean="0">
                <a:solidFill>
                  <a:schemeClr val="tx1"/>
                </a:solidFill>
              </a:rPr>
              <a:t>haklee Life products, free shipping collections, integrated wellness programs , </a:t>
            </a:r>
            <a:r>
              <a:rPr lang="en-US" dirty="0" err="1" smtClean="0">
                <a:solidFill>
                  <a:schemeClr val="tx1"/>
                </a:solidFill>
              </a:rPr>
              <a:t>etc</a:t>
            </a:r>
            <a:r>
              <a:rPr lang="en-US" dirty="0" smtClean="0">
                <a:solidFill>
                  <a:schemeClr val="tx1"/>
                </a:solidFill>
              </a:rPr>
              <a:t> ) .. But first …  we must decide the goal .. And then determine the path to the goal and which of the promotions fit into our 100 Day Plan.</a:t>
            </a:r>
          </a:p>
          <a:p>
            <a:pPr marL="342900" indent="-342900">
              <a:buFont typeface="Arial"/>
              <a:buChar char="•"/>
            </a:pPr>
            <a:endParaRPr lang="en-US" sz="800" dirty="0" smtClean="0">
              <a:solidFill>
                <a:schemeClr val="tx1"/>
              </a:solidFill>
            </a:endParaRPr>
          </a:p>
          <a:p>
            <a:pPr marL="342900" indent="-342900">
              <a:buFont typeface="Arial"/>
              <a:buChar char="•"/>
            </a:pPr>
            <a:r>
              <a:rPr lang="en-US" dirty="0" smtClean="0">
                <a:solidFill>
                  <a:schemeClr val="tx1"/>
                </a:solidFill>
              </a:rPr>
              <a:t>Otherwise the danger is .we confuse being “ busy” with scattered activity  rather than focused  moving-us-toward-our-goal activity.</a:t>
            </a:r>
          </a:p>
          <a:p>
            <a:pPr marL="342900" indent="-342900">
              <a:buFont typeface="Arial"/>
              <a:buChar char="•"/>
            </a:pPr>
            <a:endParaRPr lang="en-US" sz="800" dirty="0" smtClean="0">
              <a:solidFill>
                <a:schemeClr val="tx1"/>
              </a:solidFill>
            </a:endParaRPr>
          </a:p>
          <a:p>
            <a:pPr marL="342900" indent="-342900">
              <a:buFont typeface="Arial"/>
              <a:buChar char="•"/>
            </a:pPr>
            <a:r>
              <a:rPr lang="en-US" dirty="0" smtClean="0">
                <a:solidFill>
                  <a:schemeClr val="tx1"/>
                </a:solidFill>
              </a:rPr>
              <a:t>We want to be cautious of where we put our time.. And ask our distributors to put their time … choose only 2 or 3 Face Book pages, conference calls, training sessions, etc.                                               </a:t>
            </a:r>
            <a:endParaRPr lang="en-US" dirty="0"/>
          </a:p>
        </p:txBody>
      </p:sp>
    </p:spTree>
    <p:extLst>
      <p:ext uri="{BB962C8B-B14F-4D97-AF65-F5344CB8AC3E}">
        <p14:creationId xmlns:p14="http://schemas.microsoft.com/office/powerpoint/2010/main" val="261345452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49147" y="269413"/>
            <a:ext cx="8147512" cy="1250845"/>
          </a:xfrm>
          <a:ln>
            <a:solidFill>
              <a:schemeClr val="accent5">
                <a:lumMod val="50000"/>
              </a:schemeClr>
            </a:solidFill>
          </a:ln>
        </p:spPr>
        <p:txBody>
          <a:bodyPr/>
          <a:lstStyle/>
          <a:p>
            <a:r>
              <a:rPr lang="en-US" b="0" cap="none" dirty="0" smtClean="0"/>
              <a:t>Fast Track Strategy – </a:t>
            </a:r>
            <a:br>
              <a:rPr lang="en-US" b="0" cap="none" dirty="0" smtClean="0"/>
            </a:br>
            <a:r>
              <a:rPr lang="en-US" b="0" cap="none" dirty="0"/>
              <a:t>	</a:t>
            </a:r>
            <a:r>
              <a:rPr lang="en-US" b="0" cap="none" dirty="0" smtClean="0"/>
              <a:t>	Building Coordinators…not just Directors	</a:t>
            </a:r>
            <a:endParaRPr lang="en-US" b="0" cap="none" dirty="0"/>
          </a:p>
        </p:txBody>
      </p:sp>
      <p:sp>
        <p:nvSpPr>
          <p:cNvPr id="3" name="Text Placeholder 2"/>
          <p:cNvSpPr>
            <a:spLocks noGrp="1"/>
          </p:cNvSpPr>
          <p:nvPr>
            <p:ph type="body" idx="1"/>
          </p:nvPr>
        </p:nvSpPr>
        <p:spPr>
          <a:xfrm>
            <a:off x="549148" y="1731940"/>
            <a:ext cx="8320676" cy="4772455"/>
          </a:xfrm>
        </p:spPr>
        <p:txBody>
          <a:bodyPr>
            <a:normAutofit/>
          </a:bodyPr>
          <a:lstStyle/>
          <a:p>
            <a:r>
              <a:rPr lang="en-US" dirty="0" smtClean="0">
                <a:solidFill>
                  <a:schemeClr val="tx1"/>
                </a:solidFill>
              </a:rPr>
              <a:t>2 Benefits to keep in mind when developing new Directors … and being an advocate for them .. </a:t>
            </a:r>
            <a:r>
              <a:rPr lang="en-US" dirty="0">
                <a:solidFill>
                  <a:schemeClr val="tx1"/>
                </a:solidFill>
              </a:rPr>
              <a:t>.</a:t>
            </a:r>
            <a:r>
              <a:rPr lang="en-US" dirty="0" smtClean="0">
                <a:solidFill>
                  <a:schemeClr val="tx1"/>
                </a:solidFill>
              </a:rPr>
              <a:t>First Power Bonuses – which begin the day they become distributors or Gold Members  (so best to have  a plan in place with names to contact before purchasing any distributor kit) </a:t>
            </a:r>
            <a:endParaRPr lang="en-US" dirty="0" smtClean="0">
              <a:solidFill>
                <a:schemeClr val="tx1"/>
              </a:solidFill>
            </a:endParaRPr>
          </a:p>
          <a:p>
            <a:endParaRPr lang="en-US" sz="800" dirty="0" smtClean="0">
              <a:solidFill>
                <a:schemeClr val="tx1"/>
              </a:solidFill>
            </a:endParaRPr>
          </a:p>
          <a:p>
            <a:pPr marL="342900" indent="-342900">
              <a:buFont typeface="Arial"/>
              <a:buChar char="•"/>
            </a:pPr>
            <a:r>
              <a:rPr lang="en-US" dirty="0" smtClean="0">
                <a:solidFill>
                  <a:schemeClr val="tx1"/>
                </a:solidFill>
              </a:rPr>
              <a:t>Fast Track </a:t>
            </a:r>
            <a:r>
              <a:rPr lang="en-US" dirty="0" smtClean="0">
                <a:solidFill>
                  <a:schemeClr val="tx1"/>
                </a:solidFill>
              </a:rPr>
              <a:t>Rewards</a:t>
            </a:r>
            <a:endParaRPr lang="en-US" sz="800" dirty="0" smtClean="0">
              <a:solidFill>
                <a:schemeClr val="tx1"/>
              </a:solidFill>
            </a:endParaRPr>
          </a:p>
          <a:p>
            <a:r>
              <a:rPr lang="en-US" dirty="0">
                <a:solidFill>
                  <a:schemeClr val="tx1"/>
                </a:solidFill>
              </a:rPr>
              <a:t>	</a:t>
            </a:r>
            <a:r>
              <a:rPr lang="en-US" dirty="0" smtClean="0">
                <a:solidFill>
                  <a:schemeClr val="tx1"/>
                </a:solidFill>
              </a:rPr>
              <a:t>- FT clock starts the month they become  Directors </a:t>
            </a:r>
            <a:endParaRPr lang="en-US" dirty="0" smtClean="0">
              <a:solidFill>
                <a:schemeClr val="tx1"/>
              </a:solidFill>
            </a:endParaRPr>
          </a:p>
          <a:p>
            <a:endParaRPr lang="en-US" sz="800" dirty="0" smtClean="0">
              <a:solidFill>
                <a:schemeClr val="tx1"/>
              </a:solidFill>
            </a:endParaRPr>
          </a:p>
          <a:p>
            <a:r>
              <a:rPr lang="en-US" dirty="0">
                <a:solidFill>
                  <a:schemeClr val="tx1"/>
                </a:solidFill>
              </a:rPr>
              <a:t>	</a:t>
            </a:r>
            <a:r>
              <a:rPr lang="en-US" dirty="0" smtClean="0">
                <a:solidFill>
                  <a:schemeClr val="tx1"/>
                </a:solidFill>
              </a:rPr>
              <a:t>-- They receive:</a:t>
            </a:r>
          </a:p>
          <a:p>
            <a:r>
              <a:rPr lang="en-US" dirty="0">
                <a:solidFill>
                  <a:schemeClr val="tx1"/>
                </a:solidFill>
              </a:rPr>
              <a:t>	</a:t>
            </a:r>
            <a:r>
              <a:rPr lang="en-US" dirty="0" smtClean="0">
                <a:solidFill>
                  <a:schemeClr val="tx1"/>
                </a:solidFill>
              </a:rPr>
              <a:t>-- $1000 when they appoint new Director within first 6 months</a:t>
            </a:r>
          </a:p>
          <a:p>
            <a:r>
              <a:rPr lang="en-US" dirty="0">
                <a:solidFill>
                  <a:schemeClr val="tx1"/>
                </a:solidFill>
              </a:rPr>
              <a:t>	</a:t>
            </a:r>
            <a:r>
              <a:rPr lang="en-US" dirty="0" smtClean="0">
                <a:solidFill>
                  <a:schemeClr val="tx1"/>
                </a:solidFill>
              </a:rPr>
              <a:t>-- $3000  when they appoint 2 1st Generation Directors in first 9 months</a:t>
            </a:r>
          </a:p>
          <a:p>
            <a:r>
              <a:rPr lang="en-US" dirty="0" smtClean="0">
                <a:solidFill>
                  <a:schemeClr val="tx1"/>
                </a:solidFill>
              </a:rPr>
              <a:t>       -- $5000 when they become senior coordinators within  first 12 </a:t>
            </a:r>
            <a:r>
              <a:rPr lang="en-US" dirty="0" smtClean="0">
                <a:solidFill>
                  <a:schemeClr val="tx1"/>
                </a:solidFill>
              </a:rPr>
              <a:t>months</a:t>
            </a:r>
          </a:p>
          <a:p>
            <a:endParaRPr lang="en-US" sz="800" dirty="0" smtClean="0">
              <a:solidFill>
                <a:schemeClr val="tx1"/>
              </a:solidFill>
            </a:endParaRPr>
          </a:p>
          <a:p>
            <a:pPr marL="342900" indent="-342900">
              <a:buFont typeface="Arial"/>
              <a:buChar char="•"/>
            </a:pPr>
            <a:r>
              <a:rPr lang="en-US" dirty="0" smtClean="0">
                <a:solidFill>
                  <a:schemeClr val="tx1"/>
                </a:solidFill>
              </a:rPr>
              <a:t>When our “ REACH” exceeds our “ GRASP” ... It creates a different mind set ... That stretches us to see we are </a:t>
            </a:r>
            <a:r>
              <a:rPr lang="en-US" dirty="0" smtClean="0">
                <a:solidFill>
                  <a:schemeClr val="tx1"/>
                </a:solidFill>
              </a:rPr>
              <a:t>capable </a:t>
            </a:r>
            <a:r>
              <a:rPr lang="en-US" dirty="0" smtClean="0">
                <a:solidFill>
                  <a:schemeClr val="tx1"/>
                </a:solidFill>
              </a:rPr>
              <a:t>of much more than we ever thought ..and do something   “ amazing”  tha</a:t>
            </a:r>
            <a:r>
              <a:rPr lang="en-US" dirty="0">
                <a:solidFill>
                  <a:schemeClr val="tx1"/>
                </a:solidFill>
              </a:rPr>
              <a:t>t</a:t>
            </a:r>
            <a:r>
              <a:rPr lang="en-US" dirty="0" smtClean="0">
                <a:solidFill>
                  <a:schemeClr val="tx1"/>
                </a:solidFill>
              </a:rPr>
              <a:t> Roger Barnett talked about </a:t>
            </a:r>
            <a:endParaRPr lang="en-US" dirty="0">
              <a:solidFill>
                <a:schemeClr val="tx1"/>
              </a:solidFill>
            </a:endParaRPr>
          </a:p>
        </p:txBody>
      </p:sp>
    </p:spTree>
    <p:extLst>
      <p:ext uri="{BB962C8B-B14F-4D97-AF65-F5344CB8AC3E}">
        <p14:creationId xmlns:p14="http://schemas.microsoft.com/office/powerpoint/2010/main" val="105503817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7"/>
          <p:cNvSpPr>
            <a:spLocks noGrp="1"/>
          </p:cNvSpPr>
          <p:nvPr>
            <p:ph idx="1"/>
          </p:nvPr>
        </p:nvSpPr>
        <p:spPr>
          <a:xfrm>
            <a:off x="1058221" y="1331246"/>
            <a:ext cx="6945785" cy="4548175"/>
          </a:xfrm>
        </p:spPr>
        <p:txBody>
          <a:bodyPr>
            <a:normAutofit lnSpcReduction="10000"/>
          </a:bodyPr>
          <a:lstStyle/>
          <a:p>
            <a:pPr marL="0" indent="0">
              <a:buNone/>
            </a:pPr>
            <a:r>
              <a:rPr lang="en-US" sz="3600" dirty="0">
                <a:solidFill>
                  <a:schemeClr val="tx1"/>
                </a:solidFill>
              </a:rPr>
              <a:t>"A dream written down with </a:t>
            </a:r>
            <a:r>
              <a:rPr lang="en-US" sz="3600" dirty="0" smtClean="0">
                <a:solidFill>
                  <a:schemeClr val="tx1"/>
                </a:solidFill>
              </a:rPr>
              <a:t>a </a:t>
            </a:r>
            <a:r>
              <a:rPr lang="en-US" sz="3600" b="1" i="1" dirty="0" smtClean="0">
                <a:solidFill>
                  <a:schemeClr val="tx1"/>
                </a:solidFill>
              </a:rPr>
              <a:t>date</a:t>
            </a:r>
            <a:r>
              <a:rPr lang="en-US" sz="3600" dirty="0" smtClean="0">
                <a:solidFill>
                  <a:schemeClr val="tx1"/>
                </a:solidFill>
              </a:rPr>
              <a:t> 	becomes </a:t>
            </a:r>
            <a:r>
              <a:rPr lang="en-US" sz="3600" dirty="0">
                <a:solidFill>
                  <a:schemeClr val="tx1"/>
                </a:solidFill>
              </a:rPr>
              <a:t>a goal.</a:t>
            </a:r>
          </a:p>
          <a:p>
            <a:pPr marL="0" indent="0">
              <a:buNone/>
            </a:pPr>
            <a:r>
              <a:rPr lang="en-US" sz="3600" dirty="0">
                <a:solidFill>
                  <a:schemeClr val="tx1"/>
                </a:solidFill>
              </a:rPr>
              <a:t>A goal broken down into </a:t>
            </a:r>
            <a:r>
              <a:rPr lang="en-US" sz="3600" b="1" i="1" dirty="0">
                <a:solidFill>
                  <a:schemeClr val="tx1"/>
                </a:solidFill>
              </a:rPr>
              <a:t>steps</a:t>
            </a:r>
            <a:r>
              <a:rPr lang="en-US" sz="3600" dirty="0">
                <a:solidFill>
                  <a:schemeClr val="tx1"/>
                </a:solidFill>
              </a:rPr>
              <a:t> </a:t>
            </a:r>
            <a:r>
              <a:rPr lang="en-US" sz="3600" dirty="0" smtClean="0">
                <a:solidFill>
                  <a:schemeClr val="tx1"/>
                </a:solidFill>
              </a:rPr>
              <a:t>		becomes </a:t>
            </a:r>
            <a:r>
              <a:rPr lang="en-US" sz="3600" dirty="0">
                <a:solidFill>
                  <a:schemeClr val="tx1"/>
                </a:solidFill>
              </a:rPr>
              <a:t>a plan.</a:t>
            </a:r>
          </a:p>
          <a:p>
            <a:pPr marL="0" indent="0">
              <a:buNone/>
            </a:pPr>
            <a:r>
              <a:rPr lang="en-US" sz="3600" dirty="0">
                <a:solidFill>
                  <a:schemeClr val="tx1"/>
                </a:solidFill>
              </a:rPr>
              <a:t>A plan backed by </a:t>
            </a:r>
            <a:r>
              <a:rPr lang="en-US" sz="3600" b="1" i="1" dirty="0">
                <a:solidFill>
                  <a:schemeClr val="tx1"/>
                </a:solidFill>
              </a:rPr>
              <a:t>action</a:t>
            </a:r>
            <a:r>
              <a:rPr lang="en-US" sz="3600" dirty="0">
                <a:solidFill>
                  <a:schemeClr val="tx1"/>
                </a:solidFill>
              </a:rPr>
              <a:t> </a:t>
            </a:r>
            <a:r>
              <a:rPr lang="en-US" sz="3600" dirty="0" smtClean="0">
                <a:solidFill>
                  <a:schemeClr val="tx1"/>
                </a:solidFill>
              </a:rPr>
              <a:t>				makes </a:t>
            </a:r>
            <a:r>
              <a:rPr lang="en-US" sz="3600" dirty="0">
                <a:solidFill>
                  <a:schemeClr val="tx1"/>
                </a:solidFill>
              </a:rPr>
              <a:t>your dreams come true."</a:t>
            </a:r>
          </a:p>
          <a:p>
            <a:pPr marL="0" indent="0">
              <a:buNone/>
            </a:pPr>
            <a:r>
              <a:rPr lang="en-US" sz="3600" dirty="0"/>
              <a:t/>
            </a:r>
            <a:br>
              <a:rPr lang="en-US" sz="3600" dirty="0"/>
            </a:br>
            <a:endParaRPr lang="en-US" sz="3600" dirty="0"/>
          </a:p>
          <a:p>
            <a:pPr marL="0" indent="0">
              <a:buNone/>
            </a:pPr>
            <a:endParaRPr lang="en-US" sz="3600" dirty="0"/>
          </a:p>
        </p:txBody>
      </p:sp>
    </p:spTree>
    <p:extLst>
      <p:ext uri="{BB962C8B-B14F-4D97-AF65-F5344CB8AC3E}">
        <p14:creationId xmlns:p14="http://schemas.microsoft.com/office/powerpoint/2010/main" val="70698130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http://strategylab.ca/wp-content/uploads/2013/05/cheshire-cat-alice-in-wonderland-quote1-1024x768.png"/>
          <p:cNvPicPr/>
          <p:nvPr/>
        </p:nvPicPr>
        <p:blipFill>
          <a:blip r:embed="rId2">
            <a:extLst>
              <a:ext uri="{28A0092B-C50C-407E-A947-70E740481C1C}">
                <a14:useLocalDpi xmlns:a14="http://schemas.microsoft.com/office/drawing/2010/main" val="0"/>
              </a:ext>
            </a:extLst>
          </a:blip>
          <a:srcRect/>
          <a:stretch>
            <a:fillRect/>
          </a:stretch>
        </p:blipFill>
        <p:spPr bwMode="auto">
          <a:xfrm>
            <a:off x="461770" y="442607"/>
            <a:ext cx="8215650" cy="6061789"/>
          </a:xfrm>
          <a:prstGeom prst="rect">
            <a:avLst/>
          </a:prstGeom>
          <a:noFill/>
          <a:ln>
            <a:noFill/>
          </a:ln>
        </p:spPr>
      </p:pic>
    </p:spTree>
    <p:extLst>
      <p:ext uri="{BB962C8B-B14F-4D97-AF65-F5344CB8AC3E}">
        <p14:creationId xmlns:p14="http://schemas.microsoft.com/office/powerpoint/2010/main" val="4105548372"/>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365126"/>
            <a:ext cx="7886700" cy="971799"/>
          </a:xfrm>
        </p:spPr>
        <p:txBody>
          <a:bodyPr>
            <a:normAutofit/>
          </a:bodyPr>
          <a:lstStyle/>
          <a:p>
            <a:r>
              <a:rPr lang="en-US" sz="4000" b="1" dirty="0" smtClean="0"/>
              <a:t>Free Membership Options</a:t>
            </a:r>
            <a:endParaRPr lang="en-US" sz="4000" b="1" dirty="0"/>
          </a:p>
        </p:txBody>
      </p:sp>
      <p:sp>
        <p:nvSpPr>
          <p:cNvPr id="3" name="Content Placeholder 2"/>
          <p:cNvSpPr>
            <a:spLocks noGrp="1"/>
          </p:cNvSpPr>
          <p:nvPr>
            <p:ph idx="1"/>
          </p:nvPr>
        </p:nvSpPr>
        <p:spPr>
          <a:xfrm>
            <a:off x="307846" y="1336925"/>
            <a:ext cx="8207504" cy="5321421"/>
          </a:xfrm>
        </p:spPr>
        <p:txBody>
          <a:bodyPr>
            <a:normAutofit fontScale="92500"/>
          </a:bodyPr>
          <a:lstStyle/>
          <a:p>
            <a:pPr marL="514350" indent="-514350">
              <a:buFont typeface="+mj-lt"/>
              <a:buAutoNum type="arabicPeriod"/>
            </a:pPr>
            <a:r>
              <a:rPr lang="en-US" sz="2200" b="1" dirty="0" smtClean="0"/>
              <a:t>Life Strip  </a:t>
            </a:r>
            <a:r>
              <a:rPr lang="en-US" sz="2200" dirty="0" smtClean="0"/>
              <a:t>(114 PV)</a:t>
            </a:r>
          </a:p>
          <a:p>
            <a:pPr marL="514350" indent="-514350">
              <a:buFont typeface="+mj-lt"/>
              <a:buAutoNum type="arabicPeriod"/>
            </a:pPr>
            <a:r>
              <a:rPr lang="en-US" sz="2200" b="1" dirty="0" err="1" smtClean="0"/>
              <a:t>Vitalizer</a:t>
            </a:r>
            <a:r>
              <a:rPr lang="en-US" sz="2200" b="1" dirty="0" smtClean="0"/>
              <a:t> </a:t>
            </a:r>
            <a:r>
              <a:rPr lang="en-US" sz="2200" dirty="0" smtClean="0"/>
              <a:t>(55 PV)</a:t>
            </a:r>
          </a:p>
          <a:p>
            <a:pPr marL="514350" indent="-514350">
              <a:buFont typeface="+mj-lt"/>
              <a:buAutoNum type="arabicPeriod"/>
            </a:pPr>
            <a:r>
              <a:rPr lang="en-US" sz="2200" b="1" dirty="0" smtClean="0"/>
              <a:t>Life Plan </a:t>
            </a:r>
            <a:r>
              <a:rPr lang="en-US" sz="2200" dirty="0" smtClean="0"/>
              <a:t>( Life Shake &amp; Life Strip )	(166 PV)</a:t>
            </a:r>
          </a:p>
          <a:p>
            <a:pPr marL="514350" indent="-514350">
              <a:buFont typeface="+mj-lt"/>
              <a:buAutoNum type="arabicPeriod"/>
            </a:pPr>
            <a:r>
              <a:rPr lang="en-US" sz="2200" b="1" dirty="0" smtClean="0"/>
              <a:t>Vitalizing Plan </a:t>
            </a:r>
            <a:r>
              <a:rPr lang="en-US" sz="2200" dirty="0" smtClean="0"/>
              <a:t>( Life Shake a &amp; </a:t>
            </a:r>
            <a:r>
              <a:rPr lang="en-US" sz="2200" dirty="0" err="1" smtClean="0"/>
              <a:t>Vitalizer</a:t>
            </a:r>
            <a:r>
              <a:rPr lang="en-US" sz="2200" dirty="0" smtClean="0"/>
              <a:t> )  (111 PV)</a:t>
            </a:r>
          </a:p>
          <a:p>
            <a:pPr marL="514350" indent="-514350">
              <a:buFont typeface="+mj-lt"/>
              <a:buAutoNum type="arabicPeriod"/>
            </a:pPr>
            <a:r>
              <a:rPr lang="en-US" sz="2200" b="1" dirty="0" smtClean="0"/>
              <a:t>Rx for a Healthier Life with Life Strip </a:t>
            </a:r>
            <a:r>
              <a:rPr lang="en-US" sz="2200" dirty="0" smtClean="0"/>
              <a:t>( </a:t>
            </a:r>
            <a:r>
              <a:rPr lang="en-US" sz="2200" dirty="0" err="1" smtClean="0"/>
              <a:t>Nutriferon</a:t>
            </a:r>
            <a:r>
              <a:rPr lang="en-US" sz="2200" dirty="0" smtClean="0"/>
              <a:t>, Shake, Strip ) (172 PV)</a:t>
            </a:r>
          </a:p>
          <a:p>
            <a:pPr marL="514350" indent="-514350">
              <a:buFont typeface="+mj-lt"/>
              <a:buAutoNum type="arabicPeriod"/>
            </a:pPr>
            <a:r>
              <a:rPr lang="en-US" sz="2200" b="1" dirty="0" smtClean="0"/>
              <a:t>Rx for a Healthier Life with </a:t>
            </a:r>
            <a:r>
              <a:rPr lang="en-US" sz="2200" b="1" dirty="0" err="1" smtClean="0"/>
              <a:t>Vitalizer</a:t>
            </a:r>
            <a:r>
              <a:rPr lang="en-US" sz="2200" b="1" dirty="0" smtClean="0"/>
              <a:t> </a:t>
            </a:r>
            <a:r>
              <a:rPr lang="en-US" sz="2200" dirty="0" smtClean="0"/>
              <a:t>( </a:t>
            </a:r>
            <a:r>
              <a:rPr lang="en-US" sz="2200" dirty="0" err="1" smtClean="0"/>
              <a:t>Nutriferon</a:t>
            </a:r>
            <a:r>
              <a:rPr lang="en-US" sz="2200" dirty="0" smtClean="0"/>
              <a:t>, Shake, strip ) (168 PV)</a:t>
            </a:r>
          </a:p>
          <a:p>
            <a:pPr marL="514350" indent="-514350">
              <a:buFont typeface="+mj-lt"/>
              <a:buAutoNum type="arabicPeriod"/>
            </a:pPr>
            <a:r>
              <a:rPr lang="en-US" sz="2200" b="1" dirty="0" smtClean="0"/>
              <a:t>Shaklee Life Shake Family Pack </a:t>
            </a:r>
            <a:r>
              <a:rPr lang="en-US" sz="2200" dirty="0" smtClean="0"/>
              <a:t>( 2 30- </a:t>
            </a:r>
            <a:r>
              <a:rPr lang="en-US" sz="2200" dirty="0" err="1" smtClean="0"/>
              <a:t>svg</a:t>
            </a:r>
            <a:r>
              <a:rPr lang="en-US" sz="2200" dirty="0" smtClean="0"/>
              <a:t> bags ) (11 1PV)</a:t>
            </a:r>
          </a:p>
          <a:p>
            <a:pPr marL="514350" indent="-514350">
              <a:buFont typeface="+mj-lt"/>
              <a:buAutoNum type="arabicPeriod"/>
            </a:pPr>
            <a:r>
              <a:rPr lang="en-US" sz="2200" b="1" dirty="0" smtClean="0"/>
              <a:t>Shaklee 180 Turnaround kit</a:t>
            </a:r>
            <a:r>
              <a:rPr lang="en-US" sz="2200" dirty="0" smtClean="0"/>
              <a:t> (172 PV)</a:t>
            </a:r>
          </a:p>
          <a:p>
            <a:pPr marL="514350" indent="-514350">
              <a:buFont typeface="+mj-lt"/>
              <a:buAutoNum type="arabicPeriod"/>
            </a:pPr>
            <a:r>
              <a:rPr lang="en-US" sz="2200" b="1" dirty="0" smtClean="0"/>
              <a:t>Essentials Plan </a:t>
            </a:r>
            <a:r>
              <a:rPr lang="en-US" sz="2200" dirty="0" smtClean="0"/>
              <a:t>( Vita Lea 60,  (55 PV)</a:t>
            </a:r>
          </a:p>
          <a:p>
            <a:pPr marL="514350" indent="-514350">
              <a:buFont typeface="+mj-lt"/>
              <a:buAutoNum type="arabicPeriod"/>
            </a:pPr>
            <a:r>
              <a:rPr lang="en-US" sz="2200" b="1" dirty="0" smtClean="0"/>
              <a:t>Get Clean Kit </a:t>
            </a:r>
            <a:r>
              <a:rPr lang="en-US" sz="2200" dirty="0" smtClean="0"/>
              <a:t>(50 PV)</a:t>
            </a:r>
          </a:p>
          <a:p>
            <a:pPr marL="514350" indent="-514350">
              <a:buFont typeface="+mj-lt"/>
              <a:buAutoNum type="arabicPeriod"/>
            </a:pPr>
            <a:r>
              <a:rPr lang="en-US" sz="2200" b="1" dirty="0" smtClean="0"/>
              <a:t>Nutrition Therapy Skincare Kit </a:t>
            </a:r>
            <a:r>
              <a:rPr lang="en-US" sz="2200" dirty="0" smtClean="0"/>
              <a:t>(141 PV)</a:t>
            </a:r>
          </a:p>
          <a:p>
            <a:pPr marL="514350" indent="-514350">
              <a:buFont typeface="+mj-lt"/>
              <a:buAutoNum type="arabicPeriod"/>
            </a:pPr>
            <a:r>
              <a:rPr lang="en-US" sz="2200" b="1" dirty="0" smtClean="0"/>
              <a:t>Any 100 PV order</a:t>
            </a:r>
          </a:p>
          <a:p>
            <a:pPr marL="514350" indent="-514350">
              <a:buFont typeface="+mj-lt"/>
              <a:buAutoNum type="arabicPeriod"/>
            </a:pPr>
            <a:r>
              <a:rPr lang="en-US" sz="2200" b="1" dirty="0" smtClean="0"/>
              <a:t>All Gold Business </a:t>
            </a:r>
            <a:r>
              <a:rPr lang="en-US" sz="2200" b="1" dirty="0" err="1" smtClean="0"/>
              <a:t>Paks</a:t>
            </a:r>
            <a:r>
              <a:rPr lang="en-US" sz="2200" b="1" dirty="0" smtClean="0"/>
              <a:t>						</a:t>
            </a:r>
            <a:endParaRPr lang="en-US" sz="2200" dirty="0" smtClean="0"/>
          </a:p>
          <a:p>
            <a:pPr marL="514350" indent="-514350">
              <a:buFont typeface="+mj-lt"/>
              <a:buAutoNum type="arabicPeriod"/>
            </a:pPr>
            <a:endParaRPr lang="en-US" sz="2200" dirty="0"/>
          </a:p>
        </p:txBody>
      </p:sp>
    </p:spTree>
    <p:extLst>
      <p:ext uri="{BB962C8B-B14F-4D97-AF65-F5344CB8AC3E}">
        <p14:creationId xmlns:p14="http://schemas.microsoft.com/office/powerpoint/2010/main" val="3642761249"/>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10785</TotalTime>
  <Words>1567</Words>
  <Application>Microsoft Office PowerPoint</Application>
  <PresentationFormat>On-screen Show (4:3)</PresentationFormat>
  <Paragraphs>312</Paragraphs>
  <Slides>34</Slides>
  <Notes>2</Notes>
  <HiddenSlides>0</HiddenSlides>
  <MMClips>0</MMClips>
  <ScaleCrop>false</ScaleCrop>
  <HeadingPairs>
    <vt:vector size="4" baseType="variant">
      <vt:variant>
        <vt:lpstr>Theme</vt:lpstr>
      </vt:variant>
      <vt:variant>
        <vt:i4>1</vt:i4>
      </vt:variant>
      <vt:variant>
        <vt:lpstr>Slide Titles</vt:lpstr>
      </vt:variant>
      <vt:variant>
        <vt:i4>34</vt:i4>
      </vt:variant>
    </vt:vector>
  </HeadingPairs>
  <TitlesOfParts>
    <vt:vector size="35" baseType="lpstr">
      <vt:lpstr>Office Theme</vt:lpstr>
      <vt:lpstr>Using Face Book To Create Community</vt:lpstr>
      <vt:lpstr>100 Days to Amazing Fall Business Training 2015</vt:lpstr>
      <vt:lpstr>Objectives for Session 2  --       September Strategies for     Growth</vt:lpstr>
      <vt:lpstr>100 Days to Amazing</vt:lpstr>
      <vt:lpstr>So Let’s Look At ..  Our 100 Day Goal …And 100 Day Plan</vt:lpstr>
      <vt:lpstr>Fast Track Strategy –    Building Coordinators…not just Directors </vt:lpstr>
      <vt:lpstr>PowerPoint Presentation</vt:lpstr>
      <vt:lpstr>PowerPoint Presentation</vt:lpstr>
      <vt:lpstr>Free Membership Options</vt:lpstr>
      <vt:lpstr>6 Free Shipping Deals    .. Good until Nov 20</vt:lpstr>
      <vt:lpstr>Free Shipping AND Free Membership Options</vt:lpstr>
      <vt:lpstr>$10 Deals— With the Purchase of  these 3 Collections (all can be customized with flavor of shake and Vitalizer options)</vt:lpstr>
      <vt:lpstr>So Now Let’s Understand How to Generate    1000 PV With The Deals …  1. To Help Develop New Directors    2.  To Increase Our Customer Base</vt:lpstr>
      <vt:lpstr>Back to School Packages</vt:lpstr>
      <vt:lpstr> September – Back to School Collection        Suggested Word Track</vt:lpstr>
      <vt:lpstr>Back to School Collections</vt:lpstr>
      <vt:lpstr>1000 PV on Back- to- School Collections</vt:lpstr>
      <vt:lpstr>Packages for Moms</vt:lpstr>
      <vt:lpstr>The goal is a balanced business</vt:lpstr>
      <vt:lpstr>Generating 1000 PV –  Identifying Business Partners And Getting Them Started With Gold Kits</vt:lpstr>
      <vt:lpstr>$349 Gold PAK/250 points</vt:lpstr>
      <vt:lpstr>$649 Gold Plus PAK/500 points</vt:lpstr>
      <vt:lpstr>PowerPoint Presentation</vt:lpstr>
      <vt:lpstr>Action  Steps – Session 2 September Strategies</vt:lpstr>
      <vt:lpstr> Importance of Using Archived Training  Sessions Key Objective of Our Business is … Duplication</vt:lpstr>
      <vt:lpstr>Coming Up </vt:lpstr>
      <vt:lpstr>Monday Wellness Webinars </vt:lpstr>
      <vt:lpstr>PowerPoint Presentation</vt:lpstr>
      <vt:lpstr>PowerPoint Presentation</vt:lpstr>
      <vt:lpstr>PowerPoint Presentation</vt:lpstr>
      <vt:lpstr>PowerPoint Presentation</vt:lpstr>
      <vt:lpstr>Objectives for Fall 2015 Fast Track to Coordinator</vt:lpstr>
      <vt:lpstr>Let’s Help Our Kids Have … Their Healthiest School Year Ever</vt:lpstr>
      <vt:lpstr>PowerPoint Presentation</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Fast Track to Coordinator Fall 2015</dc:title>
  <dc:creator>Barbara Lagoni</dc:creator>
  <cp:lastModifiedBy> </cp:lastModifiedBy>
  <cp:revision>112</cp:revision>
  <cp:lastPrinted>2015-09-03T18:13:18Z</cp:lastPrinted>
  <dcterms:created xsi:type="dcterms:W3CDTF">2015-07-16T02:03:17Z</dcterms:created>
  <dcterms:modified xsi:type="dcterms:W3CDTF">2015-09-03T18:14:21Z</dcterms:modified>
</cp:coreProperties>
</file>