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26.jpg" ContentType="image/x-wmf"/>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6" r:id="rId1"/>
  </p:sldMasterIdLst>
  <p:notesMasterIdLst>
    <p:notesMasterId r:id="rId64"/>
  </p:notesMasterIdLst>
  <p:handoutMasterIdLst>
    <p:handoutMasterId r:id="rId65"/>
  </p:handoutMasterIdLst>
  <p:sldIdLst>
    <p:sldId id="422" r:id="rId2"/>
    <p:sldId id="423" r:id="rId3"/>
    <p:sldId id="415" r:id="rId4"/>
    <p:sldId id="411" r:id="rId5"/>
    <p:sldId id="412" r:id="rId6"/>
    <p:sldId id="413" r:id="rId7"/>
    <p:sldId id="414" r:id="rId8"/>
    <p:sldId id="385" r:id="rId9"/>
    <p:sldId id="309" r:id="rId10"/>
    <p:sldId id="388" r:id="rId11"/>
    <p:sldId id="389" r:id="rId12"/>
    <p:sldId id="359" r:id="rId13"/>
    <p:sldId id="360" r:id="rId14"/>
    <p:sldId id="384" r:id="rId15"/>
    <p:sldId id="390" r:id="rId16"/>
    <p:sldId id="391" r:id="rId17"/>
    <p:sldId id="392" r:id="rId18"/>
    <p:sldId id="393" r:id="rId19"/>
    <p:sldId id="398" r:id="rId20"/>
    <p:sldId id="399" r:id="rId21"/>
    <p:sldId id="400" r:id="rId22"/>
    <p:sldId id="401" r:id="rId23"/>
    <p:sldId id="402" r:id="rId24"/>
    <p:sldId id="403" r:id="rId25"/>
    <p:sldId id="404" r:id="rId26"/>
    <p:sldId id="405" r:id="rId27"/>
    <p:sldId id="283" r:id="rId28"/>
    <p:sldId id="396" r:id="rId29"/>
    <p:sldId id="287" r:id="rId30"/>
    <p:sldId id="315" r:id="rId31"/>
    <p:sldId id="285" r:id="rId32"/>
    <p:sldId id="318" r:id="rId33"/>
    <p:sldId id="288" r:id="rId34"/>
    <p:sldId id="380" r:id="rId35"/>
    <p:sldId id="367" r:id="rId36"/>
    <p:sldId id="376" r:id="rId37"/>
    <p:sldId id="325" r:id="rId38"/>
    <p:sldId id="322" r:id="rId39"/>
    <p:sldId id="326" r:id="rId40"/>
    <p:sldId id="333" r:id="rId41"/>
    <p:sldId id="334" r:id="rId42"/>
    <p:sldId id="339" r:id="rId43"/>
    <p:sldId id="340" r:id="rId44"/>
    <p:sldId id="338" r:id="rId45"/>
    <p:sldId id="337" r:id="rId46"/>
    <p:sldId id="369" r:id="rId47"/>
    <p:sldId id="346" r:id="rId48"/>
    <p:sldId id="350" r:id="rId49"/>
    <p:sldId id="348" r:id="rId50"/>
    <p:sldId id="349" r:id="rId51"/>
    <p:sldId id="365" r:id="rId52"/>
    <p:sldId id="383" r:id="rId53"/>
    <p:sldId id="375" r:id="rId54"/>
    <p:sldId id="361" r:id="rId55"/>
    <p:sldId id="408" r:id="rId56"/>
    <p:sldId id="407" r:id="rId57"/>
    <p:sldId id="362" r:id="rId58"/>
    <p:sldId id="409" r:id="rId59"/>
    <p:sldId id="416" r:id="rId60"/>
    <p:sldId id="417" r:id="rId61"/>
    <p:sldId id="420" r:id="rId62"/>
    <p:sldId id="421" r:id="rId63"/>
  </p:sldIdLst>
  <p:sldSz cx="12192000" cy="6858000"/>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05" autoAdjust="0"/>
    <p:restoredTop sz="96429"/>
  </p:normalViewPr>
  <p:slideViewPr>
    <p:cSldViewPr snapToGrid="0">
      <p:cViewPr varScale="1">
        <p:scale>
          <a:sx n="76" d="100"/>
          <a:sy n="76" d="100"/>
        </p:scale>
        <p:origin x="312" y="8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224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C34688C6-9D16-41F6-9BC5-881F869DC435}" type="datetimeFigureOut">
              <a:rPr lang="en-US" smtClean="0"/>
              <a:t>8/28/2015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8DE01205-51FA-4E8A-BE29-3DF5513AFD3F}" type="slidenum">
              <a:rPr lang="en-US" smtClean="0"/>
              <a:t>‹#›</a:t>
            </a:fld>
            <a:endParaRPr lang="en-US"/>
          </a:p>
        </p:txBody>
      </p:sp>
    </p:spTree>
    <p:extLst>
      <p:ext uri="{BB962C8B-B14F-4D97-AF65-F5344CB8AC3E}">
        <p14:creationId xmlns:p14="http://schemas.microsoft.com/office/powerpoint/2010/main" val="3466517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576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5761"/>
          </a:xfrm>
          <a:prstGeom prst="rect">
            <a:avLst/>
          </a:prstGeom>
        </p:spPr>
        <p:txBody>
          <a:bodyPr vert="horz" lIns="91440" tIns="45720" rIns="91440" bIns="45720" rtlCol="0"/>
          <a:lstStyle>
            <a:lvl1pPr algn="r">
              <a:defRPr sz="1200"/>
            </a:lvl1pPr>
          </a:lstStyle>
          <a:p>
            <a:fld id="{454BDEE2-4A02-446C-B3F3-8C0C0B962720}" type="datetimeFigureOut">
              <a:rPr lang="en-US" smtClean="0"/>
              <a:t>8/28/2015</a:t>
            </a:fld>
            <a:endParaRPr lang="en-US"/>
          </a:p>
        </p:txBody>
      </p:sp>
      <p:sp>
        <p:nvSpPr>
          <p:cNvPr id="4" name="Slide Image Placeholder 3"/>
          <p:cNvSpPr>
            <a:spLocks noGrp="1" noRot="1" noChangeAspect="1"/>
          </p:cNvSpPr>
          <p:nvPr>
            <p:ph type="sldImg" idx="2"/>
          </p:nvPr>
        </p:nvSpPr>
        <p:spPr>
          <a:xfrm>
            <a:off x="704850" y="1135063"/>
            <a:ext cx="5448300" cy="30654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71519"/>
            <a:ext cx="5486400" cy="357669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576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5760"/>
          </a:xfrm>
          <a:prstGeom prst="rect">
            <a:avLst/>
          </a:prstGeom>
        </p:spPr>
        <p:txBody>
          <a:bodyPr vert="horz" lIns="91440" tIns="45720" rIns="91440" bIns="45720" rtlCol="0" anchor="b"/>
          <a:lstStyle>
            <a:lvl1pPr algn="r">
              <a:defRPr sz="1200"/>
            </a:lvl1pPr>
          </a:lstStyle>
          <a:p>
            <a:fld id="{B22FE94B-D129-40A7-AC6B-1D7F6F3C01BA}" type="slidenum">
              <a:rPr lang="en-US" smtClean="0"/>
              <a:t>‹#›</a:t>
            </a:fld>
            <a:endParaRPr lang="en-US"/>
          </a:p>
        </p:txBody>
      </p:sp>
    </p:spTree>
    <p:extLst>
      <p:ext uri="{BB962C8B-B14F-4D97-AF65-F5344CB8AC3E}">
        <p14:creationId xmlns:p14="http://schemas.microsoft.com/office/powerpoint/2010/main" val="1387972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069D7-38EF-47ED-B4F6-33A3DFB54092}" type="slidenum">
              <a:rPr lang="en-US" altLang="en-US">
                <a:solidFill>
                  <a:srgbClr val="000000"/>
                </a:solidFill>
              </a:rPr>
              <a:pPr/>
              <a:t>8</a:t>
            </a:fld>
            <a:endParaRPr lang="en-US" altLang="en-US">
              <a:solidFill>
                <a:srgbClr val="000000"/>
              </a:solidFill>
            </a:endParaRPr>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553868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Every company or organization knows WHAT they do. These are the products we sell or the services we provide. </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866378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069D7-38EF-47ED-B4F6-33A3DFB54092}" type="slidenum">
              <a:rPr lang="en-US" altLang="en-US">
                <a:solidFill>
                  <a:srgbClr val="000000"/>
                </a:solidFill>
              </a:rPr>
              <a:pPr/>
              <a:t>27</a:t>
            </a:fld>
            <a:endParaRPr lang="en-US" altLang="en-US">
              <a:solidFill>
                <a:srgbClr val="000000"/>
              </a:solidFill>
            </a:endParaRPr>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124680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069D7-38EF-47ED-B4F6-33A3DFB54092}" type="slidenum">
              <a:rPr lang="en-US" altLang="en-US">
                <a:solidFill>
                  <a:srgbClr val="000000"/>
                </a:solidFill>
              </a:rPr>
              <a:pPr/>
              <a:t>28</a:t>
            </a:fld>
            <a:endParaRPr lang="en-US" altLang="en-US">
              <a:solidFill>
                <a:srgbClr val="000000"/>
              </a:solidFill>
            </a:endParaRPr>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54742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F19733-91C9-4B02-9626-0009D7B677FD}"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519352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DA98A9F-5892-4A8C-9BCD-9AC1A6EDAC57}" type="slidenum">
              <a:rPr lang="en-US" altLang="en-US" smtClean="0">
                <a:solidFill>
                  <a:prstClr val="black"/>
                </a:solidFill>
              </a:rPr>
              <a:pPr/>
              <a:t>37</a:t>
            </a:fld>
            <a:endParaRPr lang="en-US" altLang="en-US" smtClean="0">
              <a:solidFill>
                <a:prstClr val="black"/>
              </a:solidFill>
            </a:endParaRPr>
          </a:p>
        </p:txBody>
      </p:sp>
      <p:sp>
        <p:nvSpPr>
          <p:cNvPr id="81923" name="Rectangle 2"/>
          <p:cNvSpPr>
            <a:spLocks noGrp="1" noRot="1" noChangeAspect="1" noChangeArrowheads="1" noTextEdit="1"/>
          </p:cNvSpPr>
          <p:nvPr>
            <p:ph type="sldImg"/>
          </p:nvPr>
        </p:nvSpPr>
        <p:spPr bwMode="auto">
          <a:xfrm>
            <a:off x="461963" y="703263"/>
            <a:ext cx="6391275" cy="3595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4" name="Rectangle 3"/>
          <p:cNvSpPr>
            <a:spLocks noGrp="1" noChangeArrowheads="1"/>
          </p:cNvSpPr>
          <p:nvPr>
            <p:ph type="body" idx="1"/>
          </p:nvPr>
        </p:nvSpPr>
        <p:spPr bwMode="auto">
          <a:xfrm>
            <a:off x="954089" y="4535530"/>
            <a:ext cx="5407025" cy="4298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3953989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First</a:t>
            </a:r>
            <a:r>
              <a:rPr lang="en-US" sz="1200" b="0" kern="1200" baseline="0" dirty="0" smtClean="0">
                <a:solidFill>
                  <a:schemeClr val="tx1"/>
                </a:solidFill>
                <a:latin typeface="+mn-lt"/>
                <a:ea typeface="+mn-ea"/>
                <a:cs typeface="+mn-cs"/>
              </a:rPr>
              <a:t> of all the food we eat today has changed dramatically. In fact, according to Melanie Warner who wrote a book called Pandora’s Lunchbox, our diets have changed more in the past 100 years than in the past 10,000. Packaged and processed foods are everywhere, in fact they make up about 70% of the calories we consume. And </a:t>
            </a:r>
            <a:r>
              <a:rPr lang="en-US" baseline="0" dirty="0" smtClean="0">
                <a:solidFill>
                  <a:srgbClr val="000000"/>
                </a:solidFill>
              </a:rPr>
              <a:t>[click] processing removes nutrients.  [click] In 1940 about 10% of the food we ate was processed. [click] Today it’s about 70%. Much of what we eat now is not so much cooked as it is ENGINEERED into finely-tuned, nutrient deficient creations of science.</a:t>
            </a:r>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1759910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And if that processing wasn’t enough, [click] we’re discovering that our soil no longer provides the nutrients it once did. And on top of that we’re spraying</a:t>
            </a:r>
            <a:r>
              <a:rPr lang="en-US" sz="1200" b="0" kern="1200" baseline="0" dirty="0" smtClean="0">
                <a:solidFill>
                  <a:schemeClr val="tx1"/>
                </a:solidFill>
                <a:latin typeface="+mn-lt"/>
                <a:ea typeface="+mn-ea"/>
                <a:cs typeface="+mn-cs"/>
              </a:rPr>
              <a:t> our crops with pesticides. This is especially dangerous for children.  [click] According to the Environmental Protection Agency (EPA) “pesticides may harm a developing child by blocking the absorption of important food nutrients necessary for normal healthy growth.” - http://</a:t>
            </a:r>
            <a:r>
              <a:rPr lang="en-US" sz="1200" b="0" kern="1200" baseline="0" dirty="0" err="1" smtClean="0">
                <a:solidFill>
                  <a:schemeClr val="tx1"/>
                </a:solidFill>
                <a:latin typeface="+mn-lt"/>
                <a:ea typeface="+mn-ea"/>
                <a:cs typeface="+mn-cs"/>
              </a:rPr>
              <a:t>www.epa.gov</a:t>
            </a:r>
            <a:r>
              <a:rPr lang="en-US" sz="1200" b="0" kern="1200" baseline="0" dirty="0" smtClean="0">
                <a:solidFill>
                  <a:schemeClr val="tx1"/>
                </a:solidFill>
                <a:latin typeface="+mn-lt"/>
                <a:ea typeface="+mn-ea"/>
                <a:cs typeface="+mn-cs"/>
              </a:rPr>
              <a:t>/opp00001/food/</a:t>
            </a:r>
            <a:r>
              <a:rPr lang="en-US" sz="1200" b="0" kern="1200" baseline="0" dirty="0" err="1" smtClean="0">
                <a:solidFill>
                  <a:schemeClr val="tx1"/>
                </a:solidFill>
                <a:latin typeface="+mn-lt"/>
                <a:ea typeface="+mn-ea"/>
                <a:cs typeface="+mn-cs"/>
              </a:rPr>
              <a:t>pest.htm</a:t>
            </a:r>
            <a:endParaRPr lang="en-US" sz="1200" b="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baseline="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baseline="0" dirty="0" smtClean="0">
                <a:solidFill>
                  <a:schemeClr val="tx1"/>
                </a:solidFill>
                <a:latin typeface="+mn-lt"/>
                <a:ea typeface="+mn-ea"/>
                <a:cs typeface="+mn-cs"/>
              </a:rPr>
              <a:t>35 years ago we used to call organic food  used to be what we called food.</a:t>
            </a:r>
            <a:endParaRPr lang="en-US"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786435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616864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Olympic</a:t>
            </a:r>
            <a:r>
              <a:rPr lang="en-US" baseline="0" dirty="0" smtClean="0"/>
              <a:t> slide - Olympian graphic you want the products to be safe and you want them to work and there’s no better way to prove it than in the Olympics where they have to trust – the very same </a:t>
            </a:r>
            <a:r>
              <a:rPr lang="en-US" baseline="0" dirty="0" err="1" smtClean="0"/>
              <a:t>producdts</a:t>
            </a:r>
            <a:r>
              <a:rPr lang="en-US" baseline="0" dirty="0" smtClean="0"/>
              <a:t> that have been used by the Olympians. Put it after the purity.</a:t>
            </a:r>
            <a:endParaRPr lang="en-US" dirty="0" smtClean="0"/>
          </a:p>
          <a:p>
            <a:endParaRPr lang="en-US" dirty="0"/>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686414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Shaklee has 90</a:t>
            </a:r>
            <a:r>
              <a:rPr lang="en-US" baseline="0" dirty="0" smtClean="0"/>
              <a:t> scientific publications in peer reviewed journals to prove they work. You’ll find a lot of information about them right inside the product guide.  [click] And Shaklee has spent more than $250 million in clinical testing, research and development. They even  [click] conducted one of the most important studies ever done on long term supplement users: The Landmark Study.</a:t>
            </a:r>
            <a:endParaRPr lang="en-US" dirty="0"/>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137556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FE94B-D129-40A7-AC6B-1D7F6F3C01BA}" type="slidenum">
              <a:rPr lang="en-US" smtClean="0"/>
              <a:t>13</a:t>
            </a:fld>
            <a:endParaRPr lang="en-US"/>
          </a:p>
        </p:txBody>
      </p:sp>
    </p:spTree>
    <p:extLst>
      <p:ext uri="{BB962C8B-B14F-4D97-AF65-F5344CB8AC3E}">
        <p14:creationId xmlns:p14="http://schemas.microsoft.com/office/powerpoint/2010/main" val="15052947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21</a:t>
            </a:r>
            <a:r>
              <a:rPr lang="en-US" baseline="30000" dirty="0" smtClean="0"/>
              <a:t>st</a:t>
            </a:r>
            <a:r>
              <a:rPr lang="en-US" dirty="0" smtClean="0"/>
              <a:t> Century astronaut food – photo of Mark Kelley ‘ for people who are smart and busy.</a:t>
            </a:r>
            <a:endParaRPr lang="en-US" dirty="0"/>
          </a:p>
        </p:txBody>
      </p:sp>
      <p:sp>
        <p:nvSpPr>
          <p:cNvPr id="4" name="Slide Number Placeholder 3"/>
          <p:cNvSpPr>
            <a:spLocks noGrp="1"/>
          </p:cNvSpPr>
          <p:nvPr>
            <p:ph type="sldNum" sz="quarter" idx="10"/>
          </p:nvPr>
        </p:nvSpPr>
        <p:spPr/>
        <p:txBody>
          <a:bodyPr/>
          <a:lstStyle/>
          <a:p>
            <a:fld id="{A136973A-83F0-B84E-9D3B-7D9E9CE8CAF4}"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3574635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4B6C8BF-C2D9-4847-B8C5-C2CFDC3FEF0C}" type="slidenum">
              <a:rPr lang="en-US" altLang="en-US">
                <a:solidFill>
                  <a:srgbClr val="000000"/>
                </a:solidFill>
              </a:rPr>
              <a:pPr>
                <a:spcBef>
                  <a:spcPct val="0"/>
                </a:spcBef>
              </a:pPr>
              <a:t>57</a:t>
            </a:fld>
            <a:endParaRPr lang="en-US" altLang="en-US">
              <a:solidFill>
                <a:srgbClr val="000000"/>
              </a:solidFill>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02276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069D7-38EF-47ED-B4F6-33A3DFB54092}" type="slidenum">
              <a:rPr lang="en-US" altLang="en-US">
                <a:solidFill>
                  <a:srgbClr val="000000"/>
                </a:solidFill>
              </a:rPr>
              <a:pPr/>
              <a:t>58</a:t>
            </a:fld>
            <a:endParaRPr lang="en-US" altLang="en-US">
              <a:solidFill>
                <a:srgbClr val="000000"/>
              </a:solidFill>
            </a:endParaRPr>
          </a:p>
        </p:txBody>
      </p:sp>
      <p:sp>
        <p:nvSpPr>
          <p:cNvPr id="326658" name="Rectangle 2"/>
          <p:cNvSpPr>
            <a:spLocks noGrp="1" noRot="1" noChangeAspect="1" noChangeArrowheads="1" noTextEdit="1"/>
          </p:cNvSpPr>
          <p:nvPr>
            <p:ph type="sldImg"/>
          </p:nvPr>
        </p:nvSpPr>
        <p:spPr>
          <a:ln/>
        </p:spPr>
      </p:sp>
      <p:sp>
        <p:nvSpPr>
          <p:cNvPr id="3266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660469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solidFill>
                  <a:srgbClr val="404040"/>
                </a:solidFill>
              </a:rPr>
              <a:t>Thank you for sharing the concept of Why and The Golden Circle. Ideas only make a difference when others are inspired to act on </a:t>
            </a:r>
            <a:r>
              <a:rPr lang="en-US" smtClean="0">
                <a:solidFill>
                  <a:srgbClr val="404040"/>
                </a:solidFill>
              </a:rPr>
              <a:t>them.  </a:t>
            </a:r>
            <a:endParaRPr lang="en-US" dirty="0" smtClean="0">
              <a:solidFill>
                <a:srgbClr val="404040"/>
              </a:solidFill>
            </a:endParaRPr>
          </a:p>
          <a:p>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5594291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Every company or organization knows WHAT they do. These are the products we sell or the services we provide. </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316044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Every company or organization knows WHAT they do. These are the products we sell or the services we provide. </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96926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Every company or organization knows WHAT they do. These are the products we sell or the services we provide. </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548329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baseline="0" dirty="0" smtClean="0">
                <a:solidFill>
                  <a:schemeClr val="tx1"/>
                </a:solidFill>
                <a:latin typeface="+mn-lt"/>
                <a:ea typeface="+mn-ea"/>
                <a:cs typeface="+mn-cs"/>
              </a:rPr>
              <a:t>The Golden Circle is not just a communication tool; it also provides some insight into how great organizations are organized. If we we imagine The Golden Circle as a 3 dimensional model, it’s a top down view of a cone…a megaphone.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megaphone represents a company or an organization - an inherently organized system. At the top of the system, representing the Why, is a leader. The next level down, the How level, typically includes the senior executives who are inspired by the leader’s vision and work to bring it to life. The </a:t>
            </a:r>
            <a:r>
              <a:rPr lang="en-US" sz="1200" kern="1200" baseline="0" dirty="0" err="1" smtClean="0">
                <a:solidFill>
                  <a:schemeClr val="tx1"/>
                </a:solidFill>
                <a:latin typeface="+mn-lt"/>
                <a:ea typeface="+mn-ea"/>
                <a:cs typeface="+mn-cs"/>
              </a:rPr>
              <a:t>Whats</a:t>
            </a:r>
            <a:r>
              <a:rPr lang="en-US" sz="1200" kern="1200" baseline="0" dirty="0" smtClean="0">
                <a:solidFill>
                  <a:schemeClr val="tx1"/>
                </a:solidFill>
                <a:latin typeface="+mn-lt"/>
                <a:ea typeface="+mn-ea"/>
                <a:cs typeface="+mn-cs"/>
              </a:rPr>
              <a:t> at the bottom of the cone are the things the company says and does that breathe life into the Why. They make it tangible. Through everything they say and do, an organization can clearly communicate its Why to the world; the marketing, the products and services the company provides…everything.</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Just like a megaphone, for a message to spread, it must be loud AND clear.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Loud is easy, just drive sales or buy marketing. Clear is harder. When an organization is clear about its purpose or its WHY, everyone, from employees to customers, can understand it. This clarity allows everyone who interacts with the organization to become champions of the cause. Ideally, this clarity starts at the top of the organization and  moves through the company and inspires every person, every product, service and piece of marketing that comes out the bottom of the megaphone. When everything you say and do echoes what you believe, you end up with a message that’s loud AND clear. </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127431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baseline="0" dirty="0" smtClean="0">
                <a:solidFill>
                  <a:schemeClr val="tx1"/>
                </a:solidFill>
                <a:latin typeface="+mn-lt"/>
                <a:ea typeface="+mn-ea"/>
                <a:cs typeface="+mn-cs"/>
              </a:rPr>
              <a:t>None of this is opinion. It’s all grounded in the tenets of biology. If you look at a cross-section of the human brain, what you see is that it is actually laid out in three major components that correlate perfectly with The Golden Circle.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Our newest brain, our </a:t>
            </a:r>
            <a:r>
              <a:rPr lang="en-US" sz="1200" kern="1200" baseline="0" dirty="0" err="1" smtClean="0">
                <a:solidFill>
                  <a:schemeClr val="tx1"/>
                </a:solidFill>
                <a:latin typeface="+mn-lt"/>
                <a:ea typeface="+mn-ea"/>
                <a:cs typeface="+mn-cs"/>
              </a:rPr>
              <a:t>Homosapien</a:t>
            </a:r>
            <a:r>
              <a:rPr lang="en-US" sz="1200" kern="1200" baseline="0" dirty="0" smtClean="0">
                <a:solidFill>
                  <a:schemeClr val="tx1"/>
                </a:solidFill>
                <a:latin typeface="+mn-lt"/>
                <a:ea typeface="+mn-ea"/>
                <a:cs typeface="+mn-cs"/>
              </a:rPr>
              <a:t> brain, our neo-cortex, corresponds with the What level. The neo-cortex is responsible for all of our rational and analytical thought and language.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middle two sections  make up our limbic brain. Our limbic brain is responsible for all of our feelings, like trust and loyalty. It’s also responsible for all human behavior, all decision-making, and it has no capacity for language. </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other words, when we communicate from the outside-in, though people can understand vast amounts of complicated information like features, benefits, facts and figures, it just doesn’t drive behavior. When we can communicate from the inside-out, we’re talking directly to the part of the brain that controls behavior and decision-making, and then people rationalize their decisions with the neo-cortex. The neo-cortex, the thinking part of the brain, is always trying to understand and make sense of the world. This is the reason we think we’re rational beings when we’re really not. If we were, we would never buy a product or service simply because of how it makes us feel. We would never be loyal, we’d always just choose the best deal. We’d never care about trust, we’d only evaluate the numbers. But we don’t do that. We do choose one product, service or company over another because we </a:t>
            </a:r>
            <a:r>
              <a:rPr lang="en-US" sz="1200" i="1" kern="1200" baseline="0" dirty="0" smtClean="0">
                <a:solidFill>
                  <a:schemeClr val="tx1"/>
                </a:solidFill>
                <a:latin typeface="+mn-lt"/>
                <a:ea typeface="+mn-ea"/>
                <a:cs typeface="+mn-cs"/>
              </a:rPr>
              <a:t>feel</a:t>
            </a:r>
            <a:r>
              <a:rPr lang="en-US" sz="1200" i="0" kern="1200" baseline="0" dirty="0" smtClean="0">
                <a:solidFill>
                  <a:schemeClr val="tx1"/>
                </a:solidFill>
                <a:latin typeface="+mn-lt"/>
                <a:ea typeface="+mn-ea"/>
                <a:cs typeface="+mn-cs"/>
              </a:rPr>
              <a:t> we can trust them more. We do buy things that we think are worth extra money even though all the facts and figures may indicate there is no significant difference.  </a:t>
            </a:r>
          </a:p>
          <a:p>
            <a:endParaRPr lang="en-US" sz="1200" i="0" kern="1200" baseline="0" dirty="0" smtClean="0">
              <a:solidFill>
                <a:schemeClr val="tx1"/>
              </a:solidFill>
              <a:latin typeface="+mn-lt"/>
              <a:ea typeface="+mn-ea"/>
              <a:cs typeface="+mn-cs"/>
            </a:endParaRPr>
          </a:p>
          <a:p>
            <a:r>
              <a:rPr lang="en-US" sz="1200" i="0" kern="1200" baseline="0" dirty="0" smtClean="0">
                <a:solidFill>
                  <a:schemeClr val="tx1"/>
                </a:solidFill>
                <a:latin typeface="+mn-lt"/>
                <a:ea typeface="+mn-ea"/>
                <a:cs typeface="+mn-cs"/>
              </a:rPr>
              <a:t>This is the reason we can say that people don’t buy What you do, they buy Why you do it and What you do simply serves as the tangible proof of what you believe. </a:t>
            </a:r>
          </a:p>
          <a:p>
            <a:endParaRPr lang="en-US" sz="1200" i="0" kern="1200" baseline="0" dirty="0" smtClean="0">
              <a:solidFill>
                <a:schemeClr val="tx1"/>
              </a:solidFill>
              <a:latin typeface="+mn-lt"/>
              <a:ea typeface="+mn-ea"/>
              <a:cs typeface="+mn-cs"/>
            </a:endParaRPr>
          </a:p>
          <a:p>
            <a:r>
              <a:rPr lang="en-US" sz="1200" i="0" kern="1200" baseline="0" dirty="0" smtClean="0">
                <a:solidFill>
                  <a:schemeClr val="tx1"/>
                </a:solidFill>
                <a:latin typeface="+mn-lt"/>
                <a:ea typeface="+mn-ea"/>
                <a:cs typeface="+mn-cs"/>
              </a:rPr>
              <a:t>For the Golden Circle to work properly, you must have clarity of Why, discipline of How and consistency of What you do. For others to know Why you do what you do, you must be clear first. You must hold yourself and your people accountable to your values and guiding principles. And everything you say and everything you do must be consistent. We live in the tangible world. They only way people will know what we believe is if we say and do what we believe.  Again – people don’t buy What you do, they buy Why you do it.</a:t>
            </a:r>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393653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solidFill>
                  <a:srgbClr val="404040"/>
                </a:solidFill>
              </a:rPr>
              <a:t>Thank you for sharing the concept of Why and The Golden Circle. Ideas only make a difference when others are inspired to act on </a:t>
            </a:r>
            <a:r>
              <a:rPr lang="en-US" smtClean="0">
                <a:solidFill>
                  <a:srgbClr val="404040"/>
                </a:solidFill>
              </a:rPr>
              <a:t>them.  </a:t>
            </a:r>
            <a:endParaRPr lang="en-US" dirty="0" smtClean="0">
              <a:solidFill>
                <a:srgbClr val="404040"/>
              </a:solidFill>
            </a:endParaRPr>
          </a:p>
          <a:p>
            <a:endParaRPr lang="en-US" dirty="0"/>
          </a:p>
        </p:txBody>
      </p:sp>
      <p:sp>
        <p:nvSpPr>
          <p:cNvPr id="4" name="Slide Number Placeholder 3"/>
          <p:cNvSpPr>
            <a:spLocks noGrp="1"/>
          </p:cNvSpPr>
          <p:nvPr>
            <p:ph type="sldNum" sz="quarter" idx="10"/>
          </p:nvPr>
        </p:nvSpPr>
        <p:spPr/>
        <p:txBody>
          <a:bodyPr/>
          <a:lstStyle/>
          <a:p>
            <a:fld id="{157125F6-CA9B-8B47-9344-DC4B29897284}"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315049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4E4FF276-978A-44FA-BA78-02DB5BFAF75D}"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779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8/28/2015</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154373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8/28/2015</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15915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8/28/2015</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201234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8/28/2015</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76755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solidFill>
                  <a:srgbClr val="146194">
                    <a:lumMod val="50000"/>
                  </a:srgbClr>
                </a:solidFill>
              </a:rPr>
              <a:pPr/>
              <a:t>8/28/2015</a:t>
            </a:fld>
            <a:endParaRPr lang="en-US" dirty="0">
              <a:solidFill>
                <a:srgbClr val="146194">
                  <a:lumMod val="50000"/>
                </a:srgbClr>
              </a:solidFill>
            </a:endParaRPr>
          </a:p>
        </p:txBody>
      </p:sp>
      <p:sp>
        <p:nvSpPr>
          <p:cNvPr id="5" name="Footer Placeholder 4"/>
          <p:cNvSpPr>
            <a:spLocks noGrp="1"/>
          </p:cNvSpPr>
          <p:nvPr>
            <p:ph type="ftr" sz="quarter" idx="11"/>
          </p:nvPr>
        </p:nvSpPr>
        <p:spPr/>
        <p:txBody>
          <a:bodyPr/>
          <a:lstStyle/>
          <a:p>
            <a:endParaRPr lang="en-US" dirty="0">
              <a:solidFill>
                <a:srgbClr val="146194">
                  <a:lumMod val="50000"/>
                </a:srgbClr>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srgbClr val="146194">
                    <a:lumMod val="50000"/>
                  </a:srgbClr>
                </a:solidFill>
              </a:rPr>
              <a:pPr/>
              <a:t>‹#›</a:t>
            </a:fld>
            <a:endParaRPr lang="en-US" dirty="0">
              <a:solidFill>
                <a:srgbClr val="146194">
                  <a:lumMod val="50000"/>
                </a:srgbClr>
              </a:solidFill>
            </a:endParaRPr>
          </a:p>
        </p:txBody>
      </p:sp>
    </p:spTree>
    <p:extLst>
      <p:ext uri="{BB962C8B-B14F-4D97-AF65-F5344CB8AC3E}">
        <p14:creationId xmlns:p14="http://schemas.microsoft.com/office/powerpoint/2010/main" val="991526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FB40DF98-FE2D-4C96-A3E2-9062532AAA23}"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85318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4934B951-F41B-424F-AC10-CBD46C136D3D}"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23488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245225"/>
            <a:ext cx="2844800" cy="476250"/>
          </a:xfrm>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a:xfrm>
            <a:off x="4165600" y="6245225"/>
            <a:ext cx="3860800" cy="476250"/>
          </a:xfrm>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a:xfrm>
            <a:off x="8737600" y="6245225"/>
            <a:ext cx="2844800" cy="476250"/>
          </a:xfrm>
        </p:spPr>
        <p:txBody>
          <a:bodyPr/>
          <a:lstStyle>
            <a:lvl1pPr>
              <a:defRPr/>
            </a:lvl1pPr>
          </a:lstStyle>
          <a:p>
            <a:fld id="{2E6A7D79-A17F-4F65-94C8-75322CAD6B4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69886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63084" y="2465616"/>
            <a:ext cx="5940224"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963084" y="3827690"/>
            <a:ext cx="103632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7068123" y="2119625"/>
            <a:ext cx="3706283" cy="3708400"/>
          </a:xfrm>
          <a:prstGeom prst="ellipse">
            <a:avLst/>
          </a:prstGeom>
        </p:spPr>
        <p:txBody>
          <a:bodyPr/>
          <a:lstStyle/>
          <a:p>
            <a:endParaRPr lang="en-US"/>
          </a:p>
        </p:txBody>
      </p:sp>
    </p:spTree>
    <p:extLst>
      <p:ext uri="{BB962C8B-B14F-4D97-AF65-F5344CB8AC3E}">
        <p14:creationId xmlns:p14="http://schemas.microsoft.com/office/powerpoint/2010/main" val="41474763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9E4AA7B2-9EE3-45BA-B0ED-D2190A5AAA9B}"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91534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7D1919F0-BD37-4849-B68C-07C298FDF68E}"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47219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400030BD-B312-44E6-A8B0-1A57CCF47095}"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8796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a:defRPr/>
            </a:pPr>
            <a:fld id="{76CB926A-44E1-4903-B960-691A1AA7CE7D}"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0065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0116DF23-677C-451B-AB0A-B260E8DE2857}"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5021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a:defRPr/>
            </a:pPr>
            <a:fld id="{5637B3BD-C0C0-42A0-93A1-98B216FE4A3E}"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1763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3B5E18F4-4501-428A-9242-417787804450}" type="slidenum">
              <a:rPr lang="en-US" smtClean="0">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13891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6391978A-D20C-48FA-8ECC-9946E6DE1BA2}" type="slidenum">
              <a:rPr lang="en-US" smtClean="0">
                <a:solidFill>
                  <a:srgbClr val="000000"/>
                </a:solidFill>
              </a:rPr>
              <a:pPr>
                <a:defRPr/>
              </a:pPr>
              <a:t>‹#›</a:t>
            </a:fld>
            <a:endParaRPr lang="en-US">
              <a:solidFill>
                <a:srgbClr val="000000"/>
              </a:solidFill>
            </a:endParaRPr>
          </a:p>
        </p:txBody>
      </p:sp>
      <p:sp>
        <p:nvSpPr>
          <p:cNvPr id="5" name="Date Placeholder 4"/>
          <p:cNvSpPr>
            <a:spLocks noGrp="1"/>
          </p:cNvSpPr>
          <p:nvPr>
            <p:ph type="dt" sz="half" idx="10"/>
          </p:nvPr>
        </p:nvSpPr>
        <p:spPr/>
        <p:txBody>
          <a:bodyPr/>
          <a:lstStyle/>
          <a:p>
            <a:pPr>
              <a:defRPr/>
            </a:pPr>
            <a:endParaRPr lang="en-US">
              <a:solidFill>
                <a:srgbClr val="000000"/>
              </a:solidFill>
            </a:endParaRPr>
          </a:p>
        </p:txBody>
      </p:sp>
    </p:spTree>
    <p:extLst>
      <p:ext uri="{BB962C8B-B14F-4D97-AF65-F5344CB8AC3E}">
        <p14:creationId xmlns:p14="http://schemas.microsoft.com/office/powerpoint/2010/main" val="3740560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fontAlgn="base">
              <a:spcBef>
                <a:spcPct val="0"/>
              </a:spcBef>
              <a:spcAft>
                <a:spcPct val="0"/>
              </a:spcAft>
              <a:defRPr/>
            </a:pPr>
            <a:fld id="{84D069D8-8C81-45D6-ADA5-AD7D88D94B1C}" type="slidenum">
              <a:rPr lang="en-US" smtClean="0">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291389013"/>
      </p:ext>
    </p:extLst>
  </p:cSld>
  <p:clrMap bg1="lt1" tx1="dk1" bg2="lt2" tx2="dk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 id="2147484118" r:id="rId12"/>
    <p:sldLayoutId id="2147484119" r:id="rId13"/>
    <p:sldLayoutId id="2147484120" r:id="rId14"/>
    <p:sldLayoutId id="2147484121" r:id="rId15"/>
    <p:sldLayoutId id="2147484122" r:id="rId16"/>
    <p:sldLayoutId id="2147484123" r:id="rId17"/>
    <p:sldLayoutId id="2147484124"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9.emf"/></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9.emf"/></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hyperlink" Target="https://www.facebook.com/NMPRO" TargetMode="External"/><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0.jpg"/></Relationships>
</file>

<file path=ppt/slides/_rels/slide57.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barefootpossibilities.com/" TargetMode="External"/><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9.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hyperlink" Target="http://www.barefootpossibilities.com/"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2502" b="22502"/>
          <a:stretch>
            <a:fillRect/>
          </a:stretch>
        </p:blipFill>
        <p:spPr>
          <a:xfrm>
            <a:off x="406400" y="406401"/>
            <a:ext cx="11176000" cy="5719764"/>
          </a:xfrm>
        </p:spPr>
      </p:pic>
    </p:spTree>
    <p:extLst>
      <p:ext uri="{BB962C8B-B14F-4D97-AF65-F5344CB8AC3E}">
        <p14:creationId xmlns:p14="http://schemas.microsoft.com/office/powerpoint/2010/main" val="1922539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948" y="351693"/>
            <a:ext cx="9143999" cy="703384"/>
          </a:xfrm>
        </p:spPr>
        <p:txBody>
          <a:bodyPr>
            <a:noAutofit/>
          </a:bodyPr>
          <a:lstStyle/>
          <a:p>
            <a:pPr algn="ctr"/>
            <a:r>
              <a:rPr lang="en-US" sz="4400" dirty="0" smtClean="0">
                <a:solidFill>
                  <a:schemeClr val="tx1"/>
                </a:solidFill>
              </a:rPr>
              <a:t>Develop </a:t>
            </a:r>
            <a:r>
              <a:rPr lang="en-US" sz="4400" dirty="0">
                <a:solidFill>
                  <a:schemeClr val="tx1"/>
                </a:solidFill>
              </a:rPr>
              <a:t>“Perfect 10</a:t>
            </a:r>
            <a:r>
              <a:rPr lang="en-US" sz="4400" dirty="0" smtClean="0">
                <a:solidFill>
                  <a:schemeClr val="tx1"/>
                </a:solidFill>
              </a:rPr>
              <a:t>”</a:t>
            </a:r>
            <a:endParaRPr lang="en-US" sz="4400" dirty="0">
              <a:solidFill>
                <a:schemeClr val="tx1"/>
              </a:solidFill>
            </a:endParaRPr>
          </a:p>
        </p:txBody>
      </p:sp>
      <p:sp>
        <p:nvSpPr>
          <p:cNvPr id="4" name="Text Placeholder 3"/>
          <p:cNvSpPr>
            <a:spLocks noGrp="1"/>
          </p:cNvSpPr>
          <p:nvPr>
            <p:ph type="body" sz="half" idx="2"/>
          </p:nvPr>
        </p:nvSpPr>
        <p:spPr>
          <a:xfrm>
            <a:off x="2384483" y="1318846"/>
            <a:ext cx="5521560" cy="4396154"/>
          </a:xfrm>
        </p:spPr>
        <p:txBody>
          <a:bodyPr>
            <a:normAutofit/>
          </a:bodyPr>
          <a:lstStyle/>
          <a:p>
            <a:pPr marL="285750" indent="-285750">
              <a:buFont typeface="Arial" panose="020B0604020202020204" pitchFamily="34" charset="0"/>
              <a:buChar char="•"/>
            </a:pPr>
            <a:r>
              <a:rPr lang="en-US" sz="3600" dirty="0" smtClean="0"/>
              <a:t>Company </a:t>
            </a:r>
          </a:p>
          <a:p>
            <a:pPr marL="285750" indent="-285750">
              <a:buFont typeface="Arial" panose="020B0604020202020204" pitchFamily="34" charset="0"/>
              <a:buChar char="•"/>
            </a:pPr>
            <a:r>
              <a:rPr lang="en-US" sz="3600" dirty="0" smtClean="0"/>
              <a:t>Products</a:t>
            </a:r>
          </a:p>
          <a:p>
            <a:pPr marL="285750" indent="-285750">
              <a:buFont typeface="Arial" panose="020B0604020202020204" pitchFamily="34" charset="0"/>
              <a:buChar char="•"/>
            </a:pPr>
            <a:r>
              <a:rPr lang="en-US" sz="3600" dirty="0" smtClean="0"/>
              <a:t>Compensation Package</a:t>
            </a:r>
          </a:p>
          <a:p>
            <a:pPr marL="285750" indent="-285750">
              <a:buFont typeface="Arial" panose="020B0604020202020204" pitchFamily="34" charset="0"/>
              <a:buChar char="•"/>
            </a:pPr>
            <a:r>
              <a:rPr lang="en-US" sz="3600" b="1" dirty="0" smtClean="0">
                <a:solidFill>
                  <a:srgbClr val="C00000"/>
                </a:solidFill>
              </a:rPr>
              <a:t>Profession – Network Marketing</a:t>
            </a:r>
          </a:p>
          <a:p>
            <a:pPr marL="285750" indent="-285750">
              <a:buFont typeface="Arial" panose="020B0604020202020204" pitchFamily="34" charset="0"/>
              <a:buChar char="•"/>
            </a:pPr>
            <a:r>
              <a:rPr lang="en-US" sz="3600" b="1" dirty="0" smtClean="0">
                <a:solidFill>
                  <a:srgbClr val="C00000"/>
                </a:solidFill>
              </a:rPr>
              <a:t>Communications Skills</a:t>
            </a:r>
          </a:p>
          <a:p>
            <a:endParaRPr lang="en-US" sz="3600" b="1" dirty="0" smtClean="0">
              <a:solidFill>
                <a:srgbClr val="C00000"/>
              </a:solidFill>
            </a:endParaRPr>
          </a:p>
          <a:p>
            <a:pPr marL="285750" indent="-285750">
              <a:buFont typeface="Arial" panose="020B0604020202020204" pitchFamily="34" charset="0"/>
              <a:buChar char="•"/>
            </a:pP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582" y="3516923"/>
            <a:ext cx="1560910" cy="1613290"/>
          </a:xfrm>
          <a:prstGeom prst="rect">
            <a:avLst/>
          </a:prstGeom>
        </p:spPr>
      </p:pic>
    </p:spTree>
    <p:extLst>
      <p:ext uri="{BB962C8B-B14F-4D97-AF65-F5344CB8AC3E}">
        <p14:creationId xmlns:p14="http://schemas.microsoft.com/office/powerpoint/2010/main" val="2993694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889" y="914139"/>
            <a:ext cx="7671997" cy="4403449"/>
          </a:xfrm>
        </p:spPr>
        <p:txBody>
          <a:bodyPr>
            <a:noAutofit/>
          </a:bodyPr>
          <a:lstStyle/>
          <a:p>
            <a:pPr algn="ctr"/>
            <a:r>
              <a:rPr lang="en-US" sz="4800" dirty="0" smtClean="0">
                <a:solidFill>
                  <a:schemeClr val="accent2"/>
                </a:solidFill>
              </a:rPr>
              <a:t>Network Marketing </a:t>
            </a:r>
            <a:br>
              <a:rPr lang="en-US" sz="4800" dirty="0" smtClean="0">
                <a:solidFill>
                  <a:schemeClr val="accent2"/>
                </a:solidFill>
              </a:rPr>
            </a:br>
            <a:r>
              <a:rPr lang="en-US" sz="4800" dirty="0" smtClean="0">
                <a:solidFill>
                  <a:schemeClr val="accent2"/>
                </a:solidFill>
              </a:rPr>
              <a:t/>
            </a:r>
            <a:br>
              <a:rPr lang="en-US" sz="4800" dirty="0" smtClean="0">
                <a:solidFill>
                  <a:schemeClr val="accent2"/>
                </a:solidFill>
              </a:rPr>
            </a:br>
            <a:r>
              <a:rPr lang="en-US" sz="4800" dirty="0" smtClean="0">
                <a:solidFill>
                  <a:schemeClr val="accent2"/>
                </a:solidFill>
              </a:rPr>
              <a:t>is a </a:t>
            </a:r>
            <a:br>
              <a:rPr lang="en-US" sz="4800" dirty="0" smtClean="0">
                <a:solidFill>
                  <a:schemeClr val="accent2"/>
                </a:solidFill>
              </a:rPr>
            </a:br>
            <a:r>
              <a:rPr lang="en-US" sz="4800" dirty="0" smtClean="0">
                <a:solidFill>
                  <a:schemeClr val="accent2"/>
                </a:solidFill>
              </a:rPr>
              <a:t/>
            </a:r>
            <a:br>
              <a:rPr lang="en-US" sz="4800" dirty="0" smtClean="0">
                <a:solidFill>
                  <a:schemeClr val="accent2"/>
                </a:solidFill>
              </a:rPr>
            </a:br>
            <a:r>
              <a:rPr lang="en-US" sz="4800" dirty="0" smtClean="0">
                <a:solidFill>
                  <a:schemeClr val="accent2"/>
                </a:solidFill>
              </a:rPr>
              <a:t>Profession</a:t>
            </a:r>
            <a:endParaRPr lang="en-US" sz="4800" dirty="0">
              <a:solidFill>
                <a:schemeClr val="accent2"/>
              </a:solidFill>
            </a:endParaRPr>
          </a:p>
        </p:txBody>
      </p:sp>
    </p:spTree>
    <p:extLst>
      <p:ext uri="{BB962C8B-B14F-4D97-AF65-F5344CB8AC3E}">
        <p14:creationId xmlns:p14="http://schemas.microsoft.com/office/powerpoint/2010/main" val="22777378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7979" y="629392"/>
            <a:ext cx="9409814" cy="5997040"/>
          </a:xfrm>
        </p:spPr>
        <p:txBody>
          <a:bodyPr>
            <a:normAutofit/>
          </a:bodyPr>
          <a:lstStyle/>
          <a:p>
            <a:endParaRPr lang="en-US" dirty="0" smtClean="0"/>
          </a:p>
          <a:p>
            <a:endParaRPr lang="en-US" dirty="0"/>
          </a:p>
          <a:p>
            <a:pPr marL="0" indent="0">
              <a:buNone/>
            </a:pPr>
            <a:endParaRPr lang="en-US" dirty="0" smtClean="0"/>
          </a:p>
          <a:p>
            <a:endParaRPr lang="en-US" dirty="0" smtClean="0"/>
          </a:p>
          <a:p>
            <a:pPr marL="0" indent="0">
              <a:buNone/>
            </a:pPr>
            <a:endParaRPr lang="en-US" dirty="0"/>
          </a:p>
          <a:p>
            <a:pPr marL="0" indent="0">
              <a:buNone/>
            </a:pPr>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2" name="Rectangle 1"/>
          <p:cNvSpPr/>
          <p:nvPr/>
        </p:nvSpPr>
        <p:spPr>
          <a:xfrm>
            <a:off x="2252132" y="775438"/>
            <a:ext cx="7450667" cy="4524315"/>
          </a:xfrm>
          <a:prstGeom prst="rect">
            <a:avLst/>
          </a:prstGeom>
        </p:spPr>
        <p:txBody>
          <a:bodyPr wrap="square">
            <a:spAutoFit/>
          </a:bodyPr>
          <a:lstStyle/>
          <a:p>
            <a:r>
              <a:rPr lang="en-US" sz="3600" b="1" dirty="0">
                <a:solidFill>
                  <a:schemeClr val="accent2"/>
                </a:solidFill>
              </a:rPr>
              <a:t>Total Global Sales for 2013</a:t>
            </a:r>
          </a:p>
          <a:p>
            <a:endParaRPr lang="en-US" sz="3600" dirty="0">
              <a:solidFill>
                <a:schemeClr val="accent2"/>
              </a:solidFill>
            </a:endParaRPr>
          </a:p>
          <a:p>
            <a:pPr marL="571500" indent="-571500">
              <a:buFont typeface="Arial" panose="020B0604020202020204" pitchFamily="34" charset="0"/>
              <a:buChar char="•"/>
            </a:pPr>
            <a:r>
              <a:rPr lang="en-US" sz="3600" dirty="0">
                <a:solidFill>
                  <a:schemeClr val="accent2"/>
                </a:solidFill>
              </a:rPr>
              <a:t>The NFL: $9.5 Billion</a:t>
            </a:r>
          </a:p>
          <a:p>
            <a:pPr marL="571500" indent="-571500">
              <a:buFont typeface="Arial" panose="020B0604020202020204" pitchFamily="34" charset="0"/>
              <a:buChar char="•"/>
            </a:pPr>
            <a:r>
              <a:rPr lang="en-US" sz="3600" dirty="0">
                <a:solidFill>
                  <a:schemeClr val="accent2"/>
                </a:solidFill>
              </a:rPr>
              <a:t>Music Industry: $15 Billion\</a:t>
            </a:r>
          </a:p>
          <a:p>
            <a:pPr marL="571500" indent="-571500">
              <a:buFont typeface="Arial" panose="020B0604020202020204" pitchFamily="34" charset="0"/>
              <a:buChar char="•"/>
            </a:pPr>
            <a:r>
              <a:rPr lang="en-US" sz="3600" dirty="0">
                <a:solidFill>
                  <a:schemeClr val="accent2"/>
                </a:solidFill>
              </a:rPr>
              <a:t>Video Gaming $76 Billion</a:t>
            </a:r>
          </a:p>
          <a:p>
            <a:pPr marL="571500" indent="-571500">
              <a:buFont typeface="Arial" panose="020B0604020202020204" pitchFamily="34" charset="0"/>
              <a:buChar char="•"/>
            </a:pPr>
            <a:r>
              <a:rPr lang="en-US" sz="3600" dirty="0">
                <a:solidFill>
                  <a:schemeClr val="accent2"/>
                </a:solidFill>
              </a:rPr>
              <a:t>Movie Industry $88 Billion</a:t>
            </a:r>
          </a:p>
          <a:p>
            <a:pPr marL="571500" indent="-571500">
              <a:buFont typeface="Arial" panose="020B0604020202020204" pitchFamily="34" charset="0"/>
              <a:buChar char="•"/>
            </a:pPr>
            <a:r>
              <a:rPr lang="en-US" sz="3600" dirty="0">
                <a:solidFill>
                  <a:schemeClr val="accent2"/>
                </a:solidFill>
              </a:rPr>
              <a:t>Natural Foods Industry: $90 Billion</a:t>
            </a:r>
          </a:p>
        </p:txBody>
      </p:sp>
    </p:spTree>
    <p:extLst>
      <p:ext uri="{BB962C8B-B14F-4D97-AF65-F5344CB8AC3E}">
        <p14:creationId xmlns:p14="http://schemas.microsoft.com/office/powerpoint/2010/main" val="282821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049" y="603848"/>
            <a:ext cx="10710821" cy="4836931"/>
          </a:xfrm>
        </p:spPr>
        <p:txBody>
          <a:bodyPr>
            <a:normAutofit fontScale="70000" lnSpcReduction="20000"/>
          </a:bodyPr>
          <a:lstStyle/>
          <a:p>
            <a:endParaRPr lang="en-US" dirty="0" smtClean="0"/>
          </a:p>
          <a:p>
            <a:endParaRPr lang="en-US" dirty="0"/>
          </a:p>
          <a:p>
            <a:endParaRPr lang="en-US" dirty="0" smtClean="0"/>
          </a:p>
          <a:p>
            <a:endParaRPr lang="en-US" dirty="0" smtClean="0"/>
          </a:p>
          <a:p>
            <a:pPr marL="0" indent="0">
              <a:buNone/>
            </a:pPr>
            <a:endParaRPr lang="en-US" dirty="0"/>
          </a:p>
          <a:p>
            <a:pPr marL="0" indent="0" algn="ctr">
              <a:buNone/>
            </a:pPr>
            <a:r>
              <a:rPr lang="en-US" sz="5100" dirty="0" smtClean="0">
                <a:solidFill>
                  <a:schemeClr val="accent2"/>
                </a:solidFill>
              </a:rPr>
              <a:t>Network Marketing $178 Billion</a:t>
            </a:r>
          </a:p>
          <a:p>
            <a:pPr marL="0" indent="0">
              <a:buNone/>
            </a:pPr>
            <a:endParaRPr lang="en-US" sz="3000" dirty="0">
              <a:solidFill>
                <a:schemeClr val="accent2"/>
              </a:solidFill>
            </a:endParaRPr>
          </a:p>
          <a:p>
            <a:pPr marL="0" indent="0">
              <a:buNone/>
            </a:pPr>
            <a:endParaRPr lang="en-US" sz="3000" dirty="0" smtClean="0">
              <a:solidFill>
                <a:schemeClr val="accent2"/>
              </a:solidFill>
            </a:endParaRPr>
          </a:p>
          <a:p>
            <a:pPr marL="0" indent="0" algn="ctr">
              <a:buNone/>
            </a:pPr>
            <a:r>
              <a:rPr lang="en-US" sz="4300" b="1" dirty="0" smtClean="0">
                <a:solidFill>
                  <a:schemeClr val="accent2"/>
                </a:solidFill>
              </a:rPr>
              <a:t>2013: $71 Billion of commissions </a:t>
            </a:r>
          </a:p>
          <a:p>
            <a:pPr marL="0" indent="0" algn="ctr">
              <a:buNone/>
            </a:pPr>
            <a:r>
              <a:rPr lang="en-US" sz="4300" b="1" dirty="0" smtClean="0">
                <a:solidFill>
                  <a:schemeClr val="accent2"/>
                </a:solidFill>
              </a:rPr>
              <a:t>paid in global sales in Network Marketing</a:t>
            </a:r>
          </a:p>
          <a:p>
            <a:pPr marL="0" indent="0">
              <a:buNone/>
            </a:pPr>
            <a:endParaRPr lang="en-US" sz="900" dirty="0" smtClean="0">
              <a:solidFill>
                <a:schemeClr val="accent2"/>
              </a:solidFill>
            </a:endParaRPr>
          </a:p>
          <a:p>
            <a:pPr marL="0" indent="0">
              <a:buNone/>
            </a:pPr>
            <a:endParaRPr lang="en-US" sz="900" dirty="0">
              <a:solidFill>
                <a:schemeClr val="accent2"/>
              </a:solidFill>
            </a:endParaRPr>
          </a:p>
          <a:p>
            <a:pPr marL="0" indent="0" algn="ctr">
              <a:buNone/>
            </a:pPr>
            <a:r>
              <a:rPr lang="en-US" sz="4400" dirty="0" smtClean="0">
                <a:solidFill>
                  <a:schemeClr val="accent2"/>
                </a:solidFill>
              </a:rPr>
              <a:t>Leaders </a:t>
            </a:r>
            <a:r>
              <a:rPr lang="en-US" sz="4400" dirty="0">
                <a:solidFill>
                  <a:schemeClr val="accent2"/>
                </a:solidFill>
              </a:rPr>
              <a:t>are Professionals </a:t>
            </a:r>
          </a:p>
          <a:p>
            <a:endParaRPr lang="en-US" sz="4300" b="1" dirty="0" smtClean="0"/>
          </a:p>
          <a:p>
            <a:endParaRPr lang="en-US" sz="4300" b="1" dirty="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2969960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533379" y="165118"/>
            <a:ext cx="9059593" cy="5201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smtClean="0">
                <a:ln>
                  <a:noFill/>
                </a:ln>
                <a:solidFill>
                  <a:schemeClr val="accent2"/>
                </a:solidFill>
                <a:effectLst/>
                <a:latin typeface="Raleway"/>
              </a:rPr>
              <a:t>Forbes Magazine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3600" b="0" i="0" u="none" strike="noStrike" cap="none" normalizeH="0" baseline="0" dirty="0" smtClean="0">
                <a:ln>
                  <a:noFill/>
                </a:ln>
                <a:solidFill>
                  <a:schemeClr val="accent2"/>
                </a:solidFill>
                <a:effectLst/>
                <a:latin typeface="Raleway"/>
              </a:rPr>
              <a:t>Believes MLM Is One Of The Most Significant Solutions For Retirement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1000" b="0" i="0" u="none" strike="noStrike" cap="none" normalizeH="0" baseline="0" dirty="0" smtClean="0">
                <a:ln>
                  <a:noFill/>
                </a:ln>
                <a:solidFill>
                  <a:schemeClr val="tx1"/>
                </a:solidFill>
                <a:effectLst/>
                <a:latin typeface="Raleway"/>
              </a:rPr>
              <a:t> </a:t>
            </a:r>
            <a:r>
              <a:rPr kumimoji="0" lang="en-US" altLang="en-US" sz="1000" b="0" i="0" u="none" strike="noStrike" cap="none" normalizeH="0" baseline="0" dirty="0" smtClean="0">
                <a:ln>
                  <a:noFill/>
                </a:ln>
                <a:solidFill>
                  <a:schemeClr val="tx1"/>
                </a:solidFill>
                <a:effectLst/>
                <a:latin typeface="Raleway"/>
              </a:rPr>
              <a:t>                                                                                                                            </a:t>
            </a:r>
            <a:br>
              <a:rPr kumimoji="0" lang="en-US" altLang="en-US" sz="1000" b="0" i="0" u="none" strike="noStrike" cap="none" normalizeH="0" baseline="0" dirty="0" smtClean="0">
                <a:ln>
                  <a:noFill/>
                </a:ln>
                <a:solidFill>
                  <a:schemeClr val="tx1"/>
                </a:solidFill>
                <a:effectLst/>
                <a:latin typeface="Raleway"/>
              </a:rPr>
            </a:br>
            <a:r>
              <a:rPr kumimoji="0" lang="en-US" altLang="en-US" sz="1000" b="0" i="0" u="none" strike="noStrike" cap="none" normalizeH="0" baseline="0" dirty="0" smtClean="0">
                <a:ln>
                  <a:noFill/>
                </a:ln>
                <a:solidFill>
                  <a:schemeClr val="tx1"/>
                </a:solidFill>
                <a:effectLst/>
                <a:latin typeface="Raleway"/>
              </a:rPr>
              <a:t/>
            </a:r>
            <a:br>
              <a:rPr kumimoji="0" lang="en-US" altLang="en-US" sz="1000" b="0" i="0" u="none" strike="noStrike" cap="none" normalizeH="0" baseline="0" dirty="0" smtClean="0">
                <a:ln>
                  <a:noFill/>
                </a:ln>
                <a:solidFill>
                  <a:schemeClr val="tx1"/>
                </a:solidFill>
                <a:effectLst/>
                <a:latin typeface="Raleway"/>
              </a:rPr>
            </a:br>
            <a:r>
              <a:rPr kumimoji="0" lang="en-US" altLang="en-US" sz="1000" b="0" i="0" u="none" strike="noStrike" cap="none" normalizeH="0" baseline="0" dirty="0" smtClean="0">
                <a:ln>
                  <a:noFill/>
                </a:ln>
                <a:solidFill>
                  <a:schemeClr val="tx1"/>
                </a:solidFill>
                <a:effectLst/>
                <a:latin typeface="Raleway"/>
              </a:rPr>
              <a:t> SEPTEMBER 1, 2014</a:t>
            </a:r>
          </a:p>
        </p:txBody>
      </p:sp>
      <p:pic>
        <p:nvPicPr>
          <p:cNvPr id="4098" name="Picture 2" descr="http://dansbullets.com/wp-content/uploads/2015/08/MLM-Rock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323" y="2141958"/>
            <a:ext cx="2381250" cy="33337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510954" y="5584874"/>
            <a:ext cx="2996418" cy="276999"/>
          </a:xfrm>
          <a:prstGeom prst="rect">
            <a:avLst/>
          </a:prstGeom>
          <a:noFill/>
        </p:spPr>
        <p:txBody>
          <a:bodyPr wrap="square" rtlCol="0">
            <a:spAutoFit/>
          </a:bodyPr>
          <a:lstStyle/>
          <a:p>
            <a:r>
              <a:rPr lang="en-US" sz="1200" dirty="0" smtClean="0"/>
              <a:t>Thanks, Dan Henderson</a:t>
            </a:r>
            <a:endParaRPr lang="en-US" sz="1200" dirty="0"/>
          </a:p>
        </p:txBody>
      </p:sp>
    </p:spTree>
    <p:extLst>
      <p:ext uri="{BB962C8B-B14F-4D97-AF65-F5344CB8AC3E}">
        <p14:creationId xmlns:p14="http://schemas.microsoft.com/office/powerpoint/2010/main" val="728060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30849" y="343850"/>
            <a:ext cx="4888602" cy="5602875"/>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676" y="343851"/>
            <a:ext cx="5602875" cy="5602875"/>
          </a:xfrm>
          <a:prstGeom prst="rect">
            <a:avLst/>
          </a:prstGeom>
        </p:spPr>
      </p:pic>
      <p:sp>
        <p:nvSpPr>
          <p:cNvPr id="7" name="TextBox 6"/>
          <p:cNvSpPr txBox="1"/>
          <p:nvPr/>
        </p:nvSpPr>
        <p:spPr>
          <a:xfrm>
            <a:off x="2377440" y="6302326"/>
            <a:ext cx="7807569" cy="369332"/>
          </a:xfrm>
          <a:prstGeom prst="rect">
            <a:avLst/>
          </a:prstGeom>
          <a:noFill/>
        </p:spPr>
        <p:txBody>
          <a:bodyPr wrap="square" rtlCol="0">
            <a:spAutoFit/>
          </a:bodyPr>
          <a:lstStyle/>
          <a:p>
            <a:pPr algn="ctr"/>
            <a:r>
              <a:rPr lang="en-US" dirty="0" smtClean="0"/>
              <a:t>www.NetworkMarketingPro.com</a:t>
            </a:r>
            <a:endParaRPr lang="en-US" dirty="0"/>
          </a:p>
        </p:txBody>
      </p:sp>
    </p:spTree>
    <p:extLst>
      <p:ext uri="{BB962C8B-B14F-4D97-AF65-F5344CB8AC3E}">
        <p14:creationId xmlns:p14="http://schemas.microsoft.com/office/powerpoint/2010/main" val="10619441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14179"/>
            <a:ext cx="8596668" cy="670560"/>
          </a:xfrm>
        </p:spPr>
        <p:txBody>
          <a:bodyPr>
            <a:noAutofit/>
          </a:bodyPr>
          <a:lstStyle/>
          <a:p>
            <a:pPr algn="ctr"/>
            <a:r>
              <a:rPr lang="en-US" sz="4000" b="1" dirty="0" smtClean="0">
                <a:solidFill>
                  <a:srgbClr val="C00000"/>
                </a:solidFill>
              </a:rPr>
              <a:t>2014 DSA Report</a:t>
            </a:r>
            <a:endParaRPr lang="en-US" sz="4000" b="1" dirty="0">
              <a:solidFill>
                <a:srgbClr val="C00000"/>
              </a:solidFill>
            </a:endParaRPr>
          </a:p>
        </p:txBody>
      </p:sp>
      <p:sp>
        <p:nvSpPr>
          <p:cNvPr id="3" name="Content Placeholder 2"/>
          <p:cNvSpPr>
            <a:spLocks noGrp="1"/>
          </p:cNvSpPr>
          <p:nvPr>
            <p:ph idx="1"/>
          </p:nvPr>
        </p:nvSpPr>
        <p:spPr>
          <a:xfrm>
            <a:off x="677334" y="1280160"/>
            <a:ext cx="8596668" cy="5120640"/>
          </a:xfrm>
        </p:spPr>
        <p:txBody>
          <a:bodyPr>
            <a:normAutofit/>
          </a:bodyPr>
          <a:lstStyle/>
          <a:p>
            <a:r>
              <a:rPr lang="en-US" sz="3200" dirty="0" smtClean="0">
                <a:solidFill>
                  <a:schemeClr val="accent2"/>
                </a:solidFill>
              </a:rPr>
              <a:t>The profession continues to grow. </a:t>
            </a:r>
            <a:endParaRPr lang="en-US" sz="3200" dirty="0">
              <a:solidFill>
                <a:schemeClr val="accent2"/>
              </a:solidFill>
            </a:endParaRPr>
          </a:p>
          <a:p>
            <a:r>
              <a:rPr lang="en-US" sz="3200" dirty="0">
                <a:solidFill>
                  <a:schemeClr val="accent2"/>
                </a:solidFill>
              </a:rPr>
              <a:t>More people are discovering Network Marketing as a wealth-building and community-building lifestyle choice. </a:t>
            </a:r>
          </a:p>
          <a:p>
            <a:r>
              <a:rPr lang="en-US" sz="3200" dirty="0">
                <a:solidFill>
                  <a:schemeClr val="accent2"/>
                </a:solidFill>
              </a:rPr>
              <a:t>And … more and more companies are launching and more of them are succeeding. </a:t>
            </a:r>
          </a:p>
          <a:p>
            <a:r>
              <a:rPr lang="en-US" sz="3200" i="1" dirty="0">
                <a:solidFill>
                  <a:schemeClr val="accent2"/>
                </a:solidFill>
              </a:rPr>
              <a:t>The question is … </a:t>
            </a:r>
            <a:r>
              <a:rPr lang="en-US" sz="3200" i="1" dirty="0" smtClean="0">
                <a:solidFill>
                  <a:schemeClr val="accent2"/>
                </a:solidFill>
              </a:rPr>
              <a:t>Why?</a:t>
            </a:r>
          </a:p>
          <a:p>
            <a:pPr marL="0" indent="0" algn="ctr">
              <a:buNone/>
            </a:pPr>
            <a:r>
              <a:rPr lang="en-US" sz="3200" i="1" dirty="0" smtClean="0">
                <a:solidFill>
                  <a:schemeClr val="accent2"/>
                </a:solidFill>
              </a:rPr>
              <a:t>What are people looking for?</a:t>
            </a:r>
            <a:endParaRPr lang="en-US" sz="3200" dirty="0">
              <a:solidFill>
                <a:schemeClr val="accent2"/>
              </a:solidFill>
            </a:endParaRPr>
          </a:p>
          <a:p>
            <a:endParaRPr lang="en-US" dirty="0"/>
          </a:p>
        </p:txBody>
      </p:sp>
    </p:spTree>
    <p:extLst>
      <p:ext uri="{BB962C8B-B14F-4D97-AF65-F5344CB8AC3E}">
        <p14:creationId xmlns:p14="http://schemas.microsoft.com/office/powerpoint/2010/main" val="3826115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0" y="516467"/>
            <a:ext cx="6781800" cy="1219199"/>
          </a:xfrm>
          <a:solidFill>
            <a:schemeClr val="accent1">
              <a:lumMod val="60000"/>
              <a:lumOff val="40000"/>
            </a:schemeClr>
          </a:solidFill>
          <a:effectLst>
            <a:glow rad="228600">
              <a:schemeClr val="accent2">
                <a:satMod val="175000"/>
                <a:alpha val="40000"/>
              </a:schemeClr>
            </a:glow>
          </a:effectLst>
        </p:spPr>
        <p:txBody>
          <a:bodyPr>
            <a:normAutofit fontScale="90000"/>
          </a:bodyPr>
          <a:lstStyle/>
          <a:p>
            <a:pPr algn="ctr"/>
            <a:r>
              <a:rPr lang="en-US" sz="5300" b="1" dirty="0">
                <a:solidFill>
                  <a:schemeClr val="tx1"/>
                </a:solidFill>
              </a:rPr>
              <a:t>The New Economy</a:t>
            </a:r>
            <a:r>
              <a:rPr lang="en-US" b="1" dirty="0" smtClean="0">
                <a:solidFill>
                  <a:schemeClr val="tx1"/>
                </a:solidFill>
              </a:rPr>
              <a:t/>
            </a:r>
            <a:br>
              <a:rPr lang="en-US" b="1" dirty="0" smtClean="0">
                <a:solidFill>
                  <a:schemeClr val="tx1"/>
                </a:solidFill>
              </a:rPr>
            </a:br>
            <a:r>
              <a:rPr lang="en-US" b="1" dirty="0" smtClean="0">
                <a:solidFill>
                  <a:schemeClr val="tx1"/>
                </a:solidFill>
              </a:rPr>
              <a:t>It’s a New Era</a:t>
            </a:r>
            <a:endParaRPr lang="en-US" b="1" dirty="0">
              <a:solidFill>
                <a:schemeClr val="tx1"/>
              </a:solidFill>
            </a:endParaRPr>
          </a:p>
        </p:txBody>
      </p:sp>
      <p:sp>
        <p:nvSpPr>
          <p:cNvPr id="6" name="Text Placeholder 5"/>
          <p:cNvSpPr>
            <a:spLocks noGrp="1"/>
          </p:cNvSpPr>
          <p:nvPr>
            <p:ph type="body" idx="1"/>
          </p:nvPr>
        </p:nvSpPr>
        <p:spPr>
          <a:xfrm>
            <a:off x="2699443" y="2851492"/>
            <a:ext cx="5192914" cy="1338262"/>
          </a:xfrm>
          <a:solidFill>
            <a:schemeClr val="accent1">
              <a:lumMod val="75000"/>
            </a:schemeClr>
          </a:solidFill>
          <a:effectLst>
            <a:glow rad="228600">
              <a:schemeClr val="accent2">
                <a:satMod val="175000"/>
                <a:alpha val="40000"/>
              </a:schemeClr>
            </a:glow>
          </a:effectLst>
        </p:spPr>
        <p:txBody>
          <a:bodyPr>
            <a:normAutofit fontScale="92500"/>
          </a:bodyPr>
          <a:lstStyle/>
          <a:p>
            <a:pPr algn="ctr"/>
            <a:r>
              <a:rPr lang="en-US" sz="6600" dirty="0">
                <a:ln w="0"/>
                <a:solidFill>
                  <a:schemeClr val="bg1"/>
                </a:solidFill>
                <a:effectLst>
                  <a:outerShdw blurRad="38100" dist="19050" dir="2700000" algn="tl" rotWithShape="0">
                    <a:schemeClr val="dk1">
                      <a:alpha val="40000"/>
                    </a:schemeClr>
                  </a:outerShdw>
                </a:effectLst>
              </a:rPr>
              <a:t>A New Reality </a:t>
            </a:r>
          </a:p>
        </p:txBody>
      </p:sp>
      <p:sp>
        <p:nvSpPr>
          <p:cNvPr id="8" name="TextBox 7"/>
          <p:cNvSpPr txBox="1"/>
          <p:nvPr/>
        </p:nvSpPr>
        <p:spPr>
          <a:xfrm>
            <a:off x="2710757" y="4920859"/>
            <a:ext cx="5181600" cy="769441"/>
          </a:xfrm>
          <a:prstGeom prst="rect">
            <a:avLst/>
          </a:prstGeom>
          <a:noFill/>
        </p:spPr>
        <p:txBody>
          <a:bodyPr wrap="square" rtlCol="0">
            <a:spAutoFit/>
          </a:bodyPr>
          <a:lstStyle/>
          <a:p>
            <a:pPr algn="ctr"/>
            <a:r>
              <a:rPr lang="en-US" sz="4400" b="1" dirty="0">
                <a:solidFill>
                  <a:prstClr val="black"/>
                </a:solidFill>
              </a:rPr>
              <a:t>Are YOU prepared?</a:t>
            </a:r>
          </a:p>
        </p:txBody>
      </p:sp>
      <p:sp>
        <p:nvSpPr>
          <p:cNvPr id="2" name="TextBox 1"/>
          <p:cNvSpPr txBox="1"/>
          <p:nvPr/>
        </p:nvSpPr>
        <p:spPr>
          <a:xfrm>
            <a:off x="7668455" y="5896969"/>
            <a:ext cx="4151012" cy="923330"/>
          </a:xfrm>
          <a:prstGeom prst="rect">
            <a:avLst/>
          </a:prstGeom>
          <a:noFill/>
        </p:spPr>
        <p:txBody>
          <a:bodyPr wrap="square" rtlCol="0">
            <a:spAutoFit/>
          </a:bodyPr>
          <a:lstStyle/>
          <a:p>
            <a:r>
              <a:rPr lang="en-US" dirty="0" smtClean="0">
                <a:solidFill>
                  <a:prstClr val="black"/>
                </a:solidFill>
              </a:rPr>
              <a:t>Thanks, Bill Firth</a:t>
            </a:r>
          </a:p>
          <a:p>
            <a:r>
              <a:rPr lang="en-US" dirty="0" smtClean="0">
                <a:solidFill>
                  <a:prstClr val="black"/>
                </a:solidFill>
              </a:rPr>
              <a:t>www.PresidentialMasterBuilders.com</a:t>
            </a:r>
          </a:p>
          <a:p>
            <a:endParaRPr lang="en-US" dirty="0">
              <a:solidFill>
                <a:prstClr val="black"/>
              </a:solidFill>
            </a:endParaRPr>
          </a:p>
        </p:txBody>
      </p:sp>
    </p:spTree>
    <p:extLst>
      <p:ext uri="{BB962C8B-B14F-4D97-AF65-F5344CB8AC3E}">
        <p14:creationId xmlns:p14="http://schemas.microsoft.com/office/powerpoint/2010/main" val="2134264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27702" y="1017058"/>
            <a:ext cx="2874698" cy="2874698"/>
          </a:xfrm>
        </p:spPr>
      </p:pic>
      <p:sp>
        <p:nvSpPr>
          <p:cNvPr id="5" name="TextBox 4"/>
          <p:cNvSpPr txBox="1"/>
          <p:nvPr/>
        </p:nvSpPr>
        <p:spPr>
          <a:xfrm>
            <a:off x="1168400" y="4958556"/>
            <a:ext cx="9408114" cy="707886"/>
          </a:xfrm>
          <a:prstGeom prst="rect">
            <a:avLst/>
          </a:prstGeom>
          <a:noFill/>
        </p:spPr>
        <p:txBody>
          <a:bodyPr wrap="square" rtlCol="0">
            <a:spAutoFit/>
          </a:bodyPr>
          <a:lstStyle/>
          <a:p>
            <a:pPr algn="ctr" defTabSz="457200"/>
            <a:r>
              <a:rPr lang="en-US" sz="4000" b="1" dirty="0" smtClean="0">
                <a:solidFill>
                  <a:srgbClr val="0070C0"/>
                </a:solidFill>
              </a:rPr>
              <a:t>www.PresidentialMasterBuilders.com</a:t>
            </a:r>
            <a:endParaRPr lang="en-US" sz="4000" b="1" dirty="0">
              <a:solidFill>
                <a:srgbClr val="0070C0"/>
              </a:solidFill>
            </a:endParaRPr>
          </a:p>
        </p:txBody>
      </p:sp>
    </p:spTree>
    <p:extLst>
      <p:ext uri="{BB962C8B-B14F-4D97-AF65-F5344CB8AC3E}">
        <p14:creationId xmlns:p14="http://schemas.microsoft.com/office/powerpoint/2010/main" val="24388028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_DSC154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520" y="-136698"/>
            <a:ext cx="4551347" cy="5867400"/>
          </a:xfrm>
          <a:prstGeom prst="rect">
            <a:avLst/>
          </a:prstGeom>
          <a:effectLst>
            <a:reflection blurRad="6350" stA="52000" endA="300" endPos="35000" dir="5400000" sy="-100000" algn="bl" rotWithShape="0"/>
          </a:effectLst>
        </p:spPr>
      </p:pic>
      <p:sp>
        <p:nvSpPr>
          <p:cNvPr id="2" name="TextBox 1"/>
          <p:cNvSpPr txBox="1"/>
          <p:nvPr/>
        </p:nvSpPr>
        <p:spPr>
          <a:xfrm>
            <a:off x="339634" y="365760"/>
            <a:ext cx="3252652" cy="584775"/>
          </a:xfrm>
          <a:prstGeom prst="rect">
            <a:avLst/>
          </a:prstGeom>
          <a:noFill/>
        </p:spPr>
        <p:txBody>
          <a:bodyPr wrap="square" rtlCol="0">
            <a:spAutoFit/>
          </a:bodyPr>
          <a:lstStyle/>
          <a:p>
            <a:r>
              <a:rPr lang="en-US" sz="3200" dirty="0" smtClean="0">
                <a:solidFill>
                  <a:prstClr val="black"/>
                </a:solidFill>
              </a:rPr>
              <a:t>Philosophy</a:t>
            </a:r>
            <a:endParaRPr lang="en-US" sz="3200" dirty="0">
              <a:solidFill>
                <a:prstClr val="black"/>
              </a:solidFill>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6698"/>
            <a:ext cx="4639520" cy="303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4837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081" y="281796"/>
            <a:ext cx="8596668" cy="1320800"/>
          </a:xfrm>
        </p:spPr>
        <p:txBody>
          <a:bodyPr/>
          <a:lstStyle/>
          <a:p>
            <a:r>
              <a:rPr lang="en-US" b="1" dirty="0" smtClean="0"/>
              <a:t>Back to School Collections</a:t>
            </a:r>
            <a:endParaRPr lang="en-US" b="1" dirty="0"/>
          </a:p>
        </p:txBody>
      </p:sp>
      <p:sp>
        <p:nvSpPr>
          <p:cNvPr id="3" name="Content Placeholder 2"/>
          <p:cNvSpPr>
            <a:spLocks noGrp="1"/>
          </p:cNvSpPr>
          <p:nvPr>
            <p:ph idx="1"/>
          </p:nvPr>
        </p:nvSpPr>
        <p:spPr>
          <a:xfrm>
            <a:off x="763598" y="1072312"/>
            <a:ext cx="8596668" cy="5198903"/>
          </a:xfrm>
        </p:spPr>
        <p:txBody>
          <a:bodyPr>
            <a:noAutofit/>
          </a:bodyPr>
          <a:lstStyle/>
          <a:p>
            <a:r>
              <a:rPr lang="en-US" sz="2000" b="1" u="sng" dirty="0">
                <a:solidFill>
                  <a:srgbClr val="FF0000"/>
                </a:solidFill>
              </a:rPr>
              <a:t>Back to School Pack-</a:t>
            </a:r>
            <a:r>
              <a:rPr lang="en-US" sz="2000" b="1" dirty="0"/>
              <a:t>(earns free Vitalized Immunity)=50.58pv</a:t>
            </a:r>
            <a:br>
              <a:rPr lang="en-US" sz="2000" b="1" dirty="0"/>
            </a:br>
            <a:r>
              <a:rPr lang="en-US" sz="2000" b="1" dirty="0"/>
              <a:t>	</a:t>
            </a:r>
            <a:r>
              <a:rPr lang="en-US" sz="2000" b="1" dirty="0" smtClean="0"/>
              <a:t>	</a:t>
            </a:r>
            <a:r>
              <a:rPr lang="en-US" sz="2000" b="1" dirty="0" err="1" smtClean="0"/>
              <a:t>Incredivites</a:t>
            </a:r>
            <a:r>
              <a:rPr lang="en-US" sz="2000" b="1" dirty="0"/>
              <a:t/>
            </a:r>
            <a:br>
              <a:rPr lang="en-US" sz="2000" b="1" dirty="0"/>
            </a:br>
            <a:r>
              <a:rPr lang="en-US" sz="2000" b="1" dirty="0" smtClean="0"/>
              <a:t>		Mighty </a:t>
            </a:r>
            <a:r>
              <a:rPr lang="en-US" sz="2000" b="1" dirty="0"/>
              <a:t>Smarts</a:t>
            </a:r>
            <a:br>
              <a:rPr lang="en-US" sz="2000" b="1" dirty="0"/>
            </a:br>
            <a:r>
              <a:rPr lang="en-US" sz="2000" b="1" dirty="0" smtClean="0"/>
              <a:t>		</a:t>
            </a:r>
            <a:r>
              <a:rPr lang="en-US" sz="2000" b="1" dirty="0" err="1" smtClean="0"/>
              <a:t>Optiflora</a:t>
            </a:r>
            <a:r>
              <a:rPr lang="en-US" sz="2000" b="1" dirty="0" smtClean="0"/>
              <a:t> </a:t>
            </a:r>
            <a:endParaRPr lang="en-US" sz="2000" dirty="0"/>
          </a:p>
          <a:p>
            <a:r>
              <a:rPr lang="en-US" sz="2000" b="1" u="sng" dirty="0">
                <a:solidFill>
                  <a:srgbClr val="FF0000"/>
                </a:solidFill>
              </a:rPr>
              <a:t>Back to School Pack Super Charged-</a:t>
            </a:r>
            <a:r>
              <a:rPr lang="en-US" sz="2000" b="1" u="sng" dirty="0"/>
              <a:t>(</a:t>
            </a:r>
            <a:r>
              <a:rPr lang="en-US" sz="2000" b="1" dirty="0"/>
              <a:t>earns free Vitalized Immunity + free membership)=107.02PV</a:t>
            </a:r>
            <a:br>
              <a:rPr lang="en-US" sz="2000" b="1" dirty="0"/>
            </a:br>
            <a:r>
              <a:rPr lang="en-US" sz="2000" b="1" dirty="0" smtClean="0"/>
              <a:t>		</a:t>
            </a:r>
            <a:r>
              <a:rPr lang="en-US" sz="2000" b="1" dirty="0" err="1" smtClean="0"/>
              <a:t>Incredivites</a:t>
            </a:r>
            <a:r>
              <a:rPr lang="en-US" sz="2000" b="1" dirty="0"/>
              <a:t/>
            </a:r>
            <a:br>
              <a:rPr lang="en-US" sz="2000" b="1" dirty="0"/>
            </a:br>
            <a:r>
              <a:rPr lang="en-US" sz="2000" b="1" dirty="0" smtClean="0"/>
              <a:t>		Mighty </a:t>
            </a:r>
            <a:r>
              <a:rPr lang="en-US" sz="2000" b="1" dirty="0"/>
              <a:t>Smarts</a:t>
            </a:r>
            <a:br>
              <a:rPr lang="en-US" sz="2000" b="1" dirty="0"/>
            </a:br>
            <a:r>
              <a:rPr lang="en-US" sz="2000" b="1" dirty="0" smtClean="0"/>
              <a:t>		</a:t>
            </a:r>
            <a:r>
              <a:rPr lang="en-US" sz="2000" b="1" dirty="0" err="1" smtClean="0"/>
              <a:t>Optiflora</a:t>
            </a:r>
            <a:r>
              <a:rPr lang="en-US" sz="2000" b="1" dirty="0"/>
              <a:t/>
            </a:r>
            <a:br>
              <a:rPr lang="en-US" sz="2000" b="1" dirty="0"/>
            </a:br>
            <a:r>
              <a:rPr lang="en-US" sz="2000" b="1" dirty="0" smtClean="0"/>
              <a:t>		2-180 </a:t>
            </a:r>
            <a:r>
              <a:rPr lang="en-US" sz="2000" b="1" dirty="0" err="1"/>
              <a:t>Smoothees</a:t>
            </a:r>
            <a:r>
              <a:rPr lang="en-US" sz="2000" b="1" dirty="0"/>
              <a:t>(30 days of super breakfasts</a:t>
            </a:r>
            <a:r>
              <a:rPr lang="en-US" sz="2000" b="1" dirty="0" smtClean="0"/>
              <a:t>!)</a:t>
            </a:r>
            <a:endParaRPr lang="en-US" sz="2000" dirty="0"/>
          </a:p>
          <a:p>
            <a:r>
              <a:rPr lang="en-US" sz="2000" b="1" u="sng" dirty="0">
                <a:solidFill>
                  <a:srgbClr val="FF0000"/>
                </a:solidFill>
              </a:rPr>
              <a:t>Back to School Pack and Care for Mom-</a:t>
            </a:r>
            <a:r>
              <a:rPr lang="en-US" sz="2000" b="1" u="sng" dirty="0"/>
              <a:t>(</a:t>
            </a:r>
            <a:r>
              <a:rPr lang="en-US" sz="2000" b="1" dirty="0"/>
              <a:t>earns free Vitalized Immunity + free membership)=105.58PV</a:t>
            </a:r>
            <a:r>
              <a:rPr lang="en-US" sz="2000" b="1" u="sng" dirty="0"/>
              <a:t/>
            </a:r>
            <a:br>
              <a:rPr lang="en-US" sz="2000" b="1" u="sng" dirty="0"/>
            </a:br>
            <a:r>
              <a:rPr lang="en-US" sz="2000" b="1" dirty="0"/>
              <a:t>	</a:t>
            </a:r>
            <a:r>
              <a:rPr lang="en-US" sz="2000" b="1" dirty="0" smtClean="0"/>
              <a:t>	</a:t>
            </a:r>
            <a:r>
              <a:rPr lang="en-US" sz="2000" b="1" dirty="0" err="1" smtClean="0"/>
              <a:t>Vitalizer</a:t>
            </a:r>
            <a:r>
              <a:rPr lang="en-US" sz="2000" b="1" dirty="0" smtClean="0"/>
              <a:t> </a:t>
            </a:r>
            <a:r>
              <a:rPr lang="en-US" sz="2000" b="1" dirty="0"/>
              <a:t>with iron</a:t>
            </a:r>
            <a:br>
              <a:rPr lang="en-US" sz="2000" b="1" dirty="0"/>
            </a:br>
            <a:r>
              <a:rPr lang="en-US" sz="2000" b="1" dirty="0" smtClean="0"/>
              <a:t>		</a:t>
            </a:r>
            <a:r>
              <a:rPr lang="en-US" sz="2000" b="1" dirty="0" err="1" smtClean="0"/>
              <a:t>Incredivites</a:t>
            </a:r>
            <a:r>
              <a:rPr lang="en-US" sz="2000" b="1" dirty="0"/>
              <a:t/>
            </a:r>
            <a:br>
              <a:rPr lang="en-US" sz="2000" b="1" dirty="0"/>
            </a:br>
            <a:r>
              <a:rPr lang="en-US" sz="2000" b="1" dirty="0" smtClean="0"/>
              <a:t>		Mighty </a:t>
            </a:r>
            <a:r>
              <a:rPr lang="en-US" sz="2000" b="1" dirty="0"/>
              <a:t>Smarts</a:t>
            </a:r>
            <a:br>
              <a:rPr lang="en-US" sz="2000" b="1" dirty="0"/>
            </a:br>
            <a:r>
              <a:rPr lang="en-US" sz="2000" b="1" dirty="0" smtClean="0"/>
              <a:t>		</a:t>
            </a:r>
            <a:r>
              <a:rPr lang="en-US" sz="2000" b="1" dirty="0" err="1" smtClean="0"/>
              <a:t>Optiflora</a:t>
            </a:r>
            <a:endParaRPr lang="en-US" sz="2000" dirty="0"/>
          </a:p>
        </p:txBody>
      </p:sp>
    </p:spTree>
    <p:extLst>
      <p:ext uri="{BB962C8B-B14F-4D97-AF65-F5344CB8AC3E}">
        <p14:creationId xmlns:p14="http://schemas.microsoft.com/office/powerpoint/2010/main" val="4051599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WW_Illustrations_cr_GC.jpg"/>
          <p:cNvPicPr>
            <a:picLocks noChangeAspect="1"/>
          </p:cNvPicPr>
          <p:nvPr/>
        </p:nvPicPr>
        <p:blipFill rotWithShape="1">
          <a:blip r:embed="rId3"/>
          <a:srcRect l="17632" t="17015" r="16981" b="18897"/>
          <a:stretch/>
        </p:blipFill>
        <p:spPr>
          <a:xfrm>
            <a:off x="311498" y="1650831"/>
            <a:ext cx="4049487" cy="3969099"/>
          </a:xfrm>
          <a:prstGeom prst="rect">
            <a:avLst/>
          </a:prstGeom>
        </p:spPr>
      </p:pic>
      <p:sp>
        <p:nvSpPr>
          <p:cNvPr id="8" name="TextBox 7"/>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rgbClr val="90C226">
                    <a:lumMod val="20000"/>
                    <a:lumOff val="80000"/>
                  </a:srgbClr>
                </a:solidFill>
                <a:effectLst>
                  <a:outerShdw blurRad="50800" dist="38100" dir="2700000" algn="tl" rotWithShape="0">
                    <a:prstClr val="black">
                      <a:alpha val="40000"/>
                    </a:prstClr>
                  </a:outerShdw>
                </a:effectLst>
              </a:rPr>
              <a:t>The Golden Circle</a:t>
            </a:r>
            <a:endParaRPr lang="en-US" sz="6600" b="1" dirty="0">
              <a:solidFill>
                <a:srgbClr val="90C226">
                  <a:lumMod val="20000"/>
                  <a:lumOff val="80000"/>
                </a:srgbClr>
              </a:solidFill>
              <a:effectLst>
                <a:outerShdw blurRad="50800" dist="38100" dir="2700000" algn="tl" rotWithShape="0">
                  <a:prstClr val="black">
                    <a:alpha val="40000"/>
                  </a:prstClr>
                </a:outerShdw>
              </a:effectLst>
            </a:endParaRPr>
          </a:p>
        </p:txBody>
      </p:sp>
      <p:sp>
        <p:nvSpPr>
          <p:cNvPr id="10" name="Content Placeholder 3"/>
          <p:cNvSpPr>
            <a:spLocks noGrp="1"/>
          </p:cNvSpPr>
          <p:nvPr>
            <p:ph sz="half" idx="2"/>
          </p:nvPr>
        </p:nvSpPr>
        <p:spPr>
          <a:xfrm>
            <a:off x="4734715" y="1397479"/>
            <a:ext cx="5427202" cy="4460710"/>
          </a:xfrm>
        </p:spPr>
        <p:txBody>
          <a:bodyPr>
            <a:noAutofit/>
          </a:bodyPr>
          <a:lstStyle/>
          <a:p>
            <a:pPr>
              <a:buNone/>
            </a:pPr>
            <a:r>
              <a:rPr lang="en-US" sz="4800" b="1" dirty="0" smtClean="0">
                <a:solidFill>
                  <a:schemeClr val="accent2">
                    <a:lumMod val="75000"/>
                  </a:schemeClr>
                </a:solidFill>
                <a:latin typeface="Helvetica CE 55 Roman"/>
                <a:cs typeface="Helvetica CE 55 Roman"/>
              </a:rPr>
              <a:t>Start with Why</a:t>
            </a:r>
            <a:endParaRPr lang="en-US" sz="4800" b="1" dirty="0">
              <a:solidFill>
                <a:schemeClr val="accent2">
                  <a:lumMod val="75000"/>
                </a:schemeClr>
              </a:solidFill>
              <a:latin typeface="Helvetica CE 55 Roman"/>
              <a:cs typeface="Helvetica CE 55 Roman"/>
            </a:endParaRPr>
          </a:p>
          <a:p>
            <a:pPr marL="0">
              <a:buNone/>
            </a:pPr>
            <a:r>
              <a:rPr lang="en-US" sz="2400" dirty="0">
                <a:solidFill>
                  <a:schemeClr val="accent2">
                    <a:lumMod val="75000"/>
                  </a:schemeClr>
                </a:solidFill>
                <a:latin typeface="Helvetica CE 55 Roman"/>
                <a:cs typeface="Helvetica CE 55 Roman"/>
              </a:rPr>
              <a:t>Leaders and organizations with the capacity to inspire think, act and communicate from the inside-out. </a:t>
            </a:r>
            <a:endParaRPr lang="en-US" sz="2400" dirty="0" smtClean="0">
              <a:solidFill>
                <a:schemeClr val="accent2">
                  <a:lumMod val="75000"/>
                </a:schemeClr>
              </a:solidFill>
              <a:latin typeface="Helvetica CE 55 Roman"/>
              <a:cs typeface="Helvetica CE 55 Roman"/>
            </a:endParaRPr>
          </a:p>
          <a:p>
            <a:pPr marL="0">
              <a:buNone/>
            </a:pPr>
            <a:r>
              <a:rPr lang="en-US" sz="2400" b="1" dirty="0" smtClean="0">
                <a:solidFill>
                  <a:srgbClr val="C00000"/>
                </a:solidFill>
                <a:latin typeface="Helvetica CE 55 Roman"/>
                <a:cs typeface="Helvetica CE 55 Roman"/>
              </a:rPr>
              <a:t>They </a:t>
            </a:r>
            <a:r>
              <a:rPr lang="en-US" sz="2400" b="1" dirty="0">
                <a:solidFill>
                  <a:srgbClr val="C00000"/>
                </a:solidFill>
                <a:latin typeface="Helvetica CE 55 Roman"/>
                <a:cs typeface="Helvetica CE 55 Roman"/>
              </a:rPr>
              <a:t>start with Why. When we communicate our purpose or cause first, we communicate in a way that drives decision-making and behavior. </a:t>
            </a:r>
            <a:endParaRPr lang="en-US" sz="2400" b="1" dirty="0" smtClean="0">
              <a:solidFill>
                <a:srgbClr val="C00000"/>
              </a:solidFill>
              <a:latin typeface="Helvetica CE 55 Roman"/>
              <a:cs typeface="Helvetica CE 55 Roman"/>
            </a:endParaRPr>
          </a:p>
          <a:p>
            <a:pPr marL="0">
              <a:buNone/>
            </a:pPr>
            <a:r>
              <a:rPr lang="en-US" sz="2400" b="1" dirty="0" smtClean="0">
                <a:solidFill>
                  <a:srgbClr val="C00000"/>
                </a:solidFill>
                <a:latin typeface="Helvetica CE 55 Roman"/>
                <a:cs typeface="Helvetica CE 55 Roman"/>
              </a:rPr>
              <a:t>It </a:t>
            </a:r>
            <a:r>
              <a:rPr lang="en-US" sz="2400" b="1" dirty="0">
                <a:solidFill>
                  <a:srgbClr val="C00000"/>
                </a:solidFill>
                <a:latin typeface="Helvetica CE 55 Roman"/>
                <a:cs typeface="Helvetica CE 55 Roman"/>
              </a:rPr>
              <a:t>literally taps the part of the brain that inspires behavior.</a:t>
            </a:r>
          </a:p>
        </p:txBody>
      </p:sp>
      <p:pic>
        <p:nvPicPr>
          <p:cNvPr id="5" name="Picture 4"/>
          <p:cNvPicPr>
            <a:picLocks noChangeAspect="1"/>
          </p:cNvPicPr>
          <p:nvPr/>
        </p:nvPicPr>
        <p:blipFill>
          <a:blip r:embed="rId4"/>
          <a:stretch>
            <a:fillRect/>
          </a:stretch>
        </p:blipFill>
        <p:spPr>
          <a:xfrm rot="248506">
            <a:off x="2662866" y="2216239"/>
            <a:ext cx="1571752" cy="1364163"/>
          </a:xfrm>
          <a:prstGeom prst="rect">
            <a:avLst/>
          </a:prstGeom>
        </p:spPr>
      </p:pic>
    </p:spTree>
    <p:extLst>
      <p:ext uri="{BB962C8B-B14F-4D97-AF65-F5344CB8AC3E}">
        <p14:creationId xmlns:p14="http://schemas.microsoft.com/office/powerpoint/2010/main" val="97792440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WW_Illustrations_cr_GC.jpg"/>
          <p:cNvPicPr>
            <a:picLocks noChangeAspect="1"/>
          </p:cNvPicPr>
          <p:nvPr/>
        </p:nvPicPr>
        <p:blipFill rotWithShape="1">
          <a:blip r:embed="rId3"/>
          <a:srcRect l="17632" t="17015" r="16981" b="18897"/>
          <a:stretch/>
        </p:blipFill>
        <p:spPr>
          <a:xfrm>
            <a:off x="311498" y="1650831"/>
            <a:ext cx="4049487" cy="3969099"/>
          </a:xfrm>
          <a:prstGeom prst="rect">
            <a:avLst/>
          </a:prstGeom>
        </p:spPr>
      </p:pic>
      <p:sp>
        <p:nvSpPr>
          <p:cNvPr id="3" name="TextBox 2"/>
          <p:cNvSpPr txBox="1"/>
          <p:nvPr/>
        </p:nvSpPr>
        <p:spPr>
          <a:xfrm>
            <a:off x="4708255" y="4218960"/>
            <a:ext cx="5125858" cy="1646054"/>
          </a:xfrm>
          <a:prstGeom prst="rect">
            <a:avLst/>
          </a:prstGeom>
          <a:solidFill>
            <a:srgbClr val="FFFF00"/>
          </a:solidFill>
        </p:spPr>
        <p:txBody>
          <a:bodyPr wrap="square" rtlCol="0">
            <a:noAutofit/>
          </a:bodyPr>
          <a:lstStyle/>
          <a:p>
            <a:pPr algn="ctr"/>
            <a:r>
              <a:rPr lang="en-US" sz="2400" b="1" dirty="0">
                <a:solidFill>
                  <a:srgbClr val="54A021">
                    <a:lumMod val="75000"/>
                  </a:srgbClr>
                </a:solidFill>
              </a:rPr>
              <a:t>Shaklee:</a:t>
            </a:r>
          </a:p>
          <a:p>
            <a:pPr algn="ctr"/>
            <a:r>
              <a:rPr lang="en-US" sz="2400" b="1" dirty="0">
                <a:solidFill>
                  <a:srgbClr val="54A021">
                    <a:lumMod val="75000"/>
                  </a:srgbClr>
                </a:solidFill>
              </a:rPr>
              <a:t>“We’re the Number 1 Natural Health &amp; Nutrition Company in the </a:t>
            </a:r>
            <a:r>
              <a:rPr lang="en-US" sz="2400" b="1" dirty="0" smtClean="0">
                <a:solidFill>
                  <a:srgbClr val="54A021">
                    <a:lumMod val="75000"/>
                  </a:srgbClr>
                </a:solidFill>
              </a:rPr>
              <a:t>US.”</a:t>
            </a:r>
            <a:endParaRPr lang="en-US" sz="2400" b="1" dirty="0">
              <a:solidFill>
                <a:srgbClr val="54A021">
                  <a:lumMod val="75000"/>
                </a:srgbClr>
              </a:solidFill>
            </a:endParaRPr>
          </a:p>
        </p:txBody>
      </p:sp>
      <p:sp>
        <p:nvSpPr>
          <p:cNvPr id="8" name="TextBox 7"/>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rgbClr val="90C226">
                    <a:lumMod val="20000"/>
                    <a:lumOff val="80000"/>
                  </a:srgbClr>
                </a:solidFill>
                <a:effectLst>
                  <a:outerShdw blurRad="50800" dist="38100" dir="2700000" algn="tl" rotWithShape="0">
                    <a:prstClr val="black">
                      <a:alpha val="40000"/>
                    </a:prstClr>
                  </a:outerShdw>
                </a:effectLst>
              </a:rPr>
              <a:t>The Golden Circle</a:t>
            </a:r>
            <a:endParaRPr lang="en-US" sz="6600" b="1" dirty="0">
              <a:solidFill>
                <a:srgbClr val="90C226">
                  <a:lumMod val="20000"/>
                  <a:lumOff val="80000"/>
                </a:srgbClr>
              </a:solidFill>
              <a:effectLst>
                <a:outerShdw blurRad="50800" dist="38100" dir="2700000" algn="tl" rotWithShape="0">
                  <a:prstClr val="black">
                    <a:alpha val="40000"/>
                  </a:prstClr>
                </a:outerShdw>
              </a:effectLst>
            </a:endParaRPr>
          </a:p>
        </p:txBody>
      </p:sp>
      <p:sp>
        <p:nvSpPr>
          <p:cNvPr id="10" name="Content Placeholder 3"/>
          <p:cNvSpPr>
            <a:spLocks noGrp="1"/>
          </p:cNvSpPr>
          <p:nvPr>
            <p:ph sz="half" idx="2"/>
          </p:nvPr>
        </p:nvSpPr>
        <p:spPr>
          <a:xfrm>
            <a:off x="4616240" y="1389662"/>
            <a:ext cx="5022234" cy="2154013"/>
          </a:xfrm>
        </p:spPr>
        <p:txBody>
          <a:bodyPr>
            <a:noAutofit/>
          </a:bodyPr>
          <a:lstStyle/>
          <a:p>
            <a:pPr>
              <a:buNone/>
            </a:pPr>
            <a:r>
              <a:rPr lang="en-US" sz="4800" b="1" dirty="0">
                <a:solidFill>
                  <a:schemeClr val="accent2">
                    <a:lumMod val="75000"/>
                  </a:schemeClr>
                </a:solidFill>
                <a:latin typeface="Helvetica CE 55 Roman"/>
                <a:cs typeface="Helvetica CE 55 Roman"/>
              </a:rPr>
              <a:t>What</a:t>
            </a:r>
          </a:p>
          <a:p>
            <a:pPr marL="0">
              <a:buNone/>
            </a:pPr>
            <a:r>
              <a:rPr lang="en-US" sz="2800" dirty="0" smtClean="0">
                <a:solidFill>
                  <a:schemeClr val="accent2">
                    <a:lumMod val="75000"/>
                  </a:schemeClr>
                </a:solidFill>
                <a:latin typeface="Helvetica CE 55 Roman"/>
                <a:cs typeface="Helvetica CE 55 Roman"/>
              </a:rPr>
              <a:t>Every organization on the planet knows WHAT they do. These are products </a:t>
            </a:r>
            <a:r>
              <a:rPr lang="en-US" sz="2800" dirty="0">
                <a:solidFill>
                  <a:schemeClr val="accent2">
                    <a:lumMod val="75000"/>
                  </a:schemeClr>
                </a:solidFill>
                <a:latin typeface="Helvetica CE 55 Roman"/>
                <a:cs typeface="Helvetica CE 55 Roman"/>
              </a:rPr>
              <a:t>they sell or the </a:t>
            </a:r>
            <a:r>
              <a:rPr lang="en-US" sz="2800" dirty="0" smtClean="0">
                <a:solidFill>
                  <a:schemeClr val="accent2">
                    <a:lumMod val="75000"/>
                  </a:schemeClr>
                </a:solidFill>
                <a:latin typeface="Helvetica CE 55 Roman"/>
                <a:cs typeface="Helvetica CE 55 Roman"/>
              </a:rPr>
              <a:t>services they </a:t>
            </a:r>
            <a:r>
              <a:rPr lang="en-US" sz="2800" dirty="0">
                <a:solidFill>
                  <a:schemeClr val="accent2">
                    <a:lumMod val="75000"/>
                  </a:schemeClr>
                </a:solidFill>
                <a:latin typeface="Helvetica CE 55 Roman"/>
                <a:cs typeface="Helvetica CE 55 Roman"/>
              </a:rPr>
              <a:t>offer.</a:t>
            </a:r>
          </a:p>
        </p:txBody>
      </p:sp>
      <p:pic>
        <p:nvPicPr>
          <p:cNvPr id="12" name="Picture 11"/>
          <p:cNvPicPr>
            <a:picLocks noChangeAspect="1"/>
          </p:cNvPicPr>
          <p:nvPr/>
        </p:nvPicPr>
        <p:blipFill>
          <a:blip r:embed="rId4"/>
          <a:stretch>
            <a:fillRect/>
          </a:stretch>
        </p:blipFill>
        <p:spPr>
          <a:xfrm rot="2143995">
            <a:off x="3175264" y="4480368"/>
            <a:ext cx="1242958" cy="1078794"/>
          </a:xfrm>
          <a:prstGeom prst="rect">
            <a:avLst/>
          </a:prstGeom>
        </p:spPr>
      </p:pic>
    </p:spTree>
    <p:extLst>
      <p:ext uri="{BB962C8B-B14F-4D97-AF65-F5344CB8AC3E}">
        <p14:creationId xmlns:p14="http://schemas.microsoft.com/office/powerpoint/2010/main" val="79690993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WW_Illustrations_cr_GC.jpg"/>
          <p:cNvPicPr>
            <a:picLocks noChangeAspect="1"/>
          </p:cNvPicPr>
          <p:nvPr/>
        </p:nvPicPr>
        <p:blipFill rotWithShape="1">
          <a:blip r:embed="rId3"/>
          <a:srcRect l="17632" t="17015" r="16981" b="18897"/>
          <a:stretch/>
        </p:blipFill>
        <p:spPr>
          <a:xfrm>
            <a:off x="311498" y="1650831"/>
            <a:ext cx="4049487" cy="3969099"/>
          </a:xfrm>
          <a:prstGeom prst="rect">
            <a:avLst/>
          </a:prstGeom>
        </p:spPr>
      </p:pic>
      <p:sp>
        <p:nvSpPr>
          <p:cNvPr id="8" name="TextBox 7"/>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rgbClr val="90C226">
                    <a:lumMod val="20000"/>
                    <a:lumOff val="80000"/>
                  </a:srgbClr>
                </a:solidFill>
                <a:effectLst>
                  <a:outerShdw blurRad="50800" dist="38100" dir="2700000" algn="tl" rotWithShape="0">
                    <a:prstClr val="black">
                      <a:alpha val="40000"/>
                    </a:prstClr>
                  </a:outerShdw>
                </a:effectLst>
              </a:rPr>
              <a:t>The Golden Circle</a:t>
            </a:r>
            <a:endParaRPr lang="en-US" sz="6600" b="1" dirty="0">
              <a:solidFill>
                <a:srgbClr val="90C226">
                  <a:lumMod val="20000"/>
                  <a:lumOff val="80000"/>
                </a:srgbClr>
              </a:solidFill>
              <a:effectLst>
                <a:outerShdw blurRad="50800" dist="38100" dir="2700000" algn="tl" rotWithShape="0">
                  <a:prstClr val="black">
                    <a:alpha val="40000"/>
                  </a:prstClr>
                </a:outerShdw>
              </a:effectLst>
            </a:endParaRPr>
          </a:p>
        </p:txBody>
      </p:sp>
      <p:sp>
        <p:nvSpPr>
          <p:cNvPr id="10" name="Content Placeholder 3"/>
          <p:cNvSpPr>
            <a:spLocks noGrp="1"/>
          </p:cNvSpPr>
          <p:nvPr>
            <p:ph sz="half" idx="2"/>
          </p:nvPr>
        </p:nvSpPr>
        <p:spPr>
          <a:xfrm>
            <a:off x="4634067" y="1107999"/>
            <a:ext cx="5539352" cy="2154013"/>
          </a:xfrm>
        </p:spPr>
        <p:txBody>
          <a:bodyPr>
            <a:noAutofit/>
          </a:bodyPr>
          <a:lstStyle/>
          <a:p>
            <a:pPr>
              <a:buNone/>
            </a:pPr>
            <a:r>
              <a:rPr lang="en-US" sz="4800" b="1" dirty="0" smtClean="0">
                <a:solidFill>
                  <a:schemeClr val="accent2">
                    <a:lumMod val="75000"/>
                  </a:schemeClr>
                </a:solidFill>
                <a:latin typeface="Helvetica CE 55 Roman"/>
                <a:cs typeface="Helvetica CE 55 Roman"/>
              </a:rPr>
              <a:t>How</a:t>
            </a:r>
            <a:endParaRPr lang="en-US" sz="4800" b="1" dirty="0">
              <a:solidFill>
                <a:schemeClr val="accent2">
                  <a:lumMod val="75000"/>
                </a:schemeClr>
              </a:solidFill>
              <a:latin typeface="Helvetica CE 55 Roman"/>
              <a:cs typeface="Helvetica CE 55 Roman"/>
            </a:endParaRPr>
          </a:p>
          <a:p>
            <a:pPr marL="0">
              <a:buNone/>
            </a:pPr>
            <a:r>
              <a:rPr lang="en-US" sz="2800" dirty="0">
                <a:solidFill>
                  <a:schemeClr val="accent2">
                    <a:lumMod val="75000"/>
                  </a:schemeClr>
                </a:solidFill>
                <a:latin typeface="Helvetica CE 55 Roman"/>
                <a:cs typeface="Helvetica CE 55 Roman"/>
              </a:rPr>
              <a:t>Some </a:t>
            </a:r>
            <a:r>
              <a:rPr lang="en-US" sz="2800" dirty="0" smtClean="0">
                <a:solidFill>
                  <a:schemeClr val="accent2">
                    <a:lumMod val="75000"/>
                  </a:schemeClr>
                </a:solidFill>
                <a:latin typeface="Helvetica CE 55 Roman"/>
                <a:cs typeface="Helvetica CE 55 Roman"/>
              </a:rPr>
              <a:t>organizations know </a:t>
            </a:r>
            <a:r>
              <a:rPr lang="en-US" sz="2800" dirty="0">
                <a:solidFill>
                  <a:schemeClr val="accent2">
                    <a:lumMod val="75000"/>
                  </a:schemeClr>
                </a:solidFill>
                <a:latin typeface="Helvetica CE 55 Roman"/>
                <a:cs typeface="Helvetica CE 55 Roman"/>
              </a:rPr>
              <a:t>HOW they do it. </a:t>
            </a:r>
            <a:r>
              <a:rPr lang="en-US" sz="2800" dirty="0" smtClean="0">
                <a:solidFill>
                  <a:schemeClr val="accent2">
                    <a:lumMod val="75000"/>
                  </a:schemeClr>
                </a:solidFill>
                <a:latin typeface="Helvetica CE 55 Roman"/>
                <a:cs typeface="Helvetica CE 55 Roman"/>
              </a:rPr>
              <a:t>These are </a:t>
            </a:r>
            <a:r>
              <a:rPr lang="en-US" sz="2800" dirty="0">
                <a:solidFill>
                  <a:schemeClr val="accent2">
                    <a:lumMod val="75000"/>
                  </a:schemeClr>
                </a:solidFill>
                <a:latin typeface="Helvetica CE 55 Roman"/>
                <a:cs typeface="Helvetica CE 55 Roman"/>
              </a:rPr>
              <a:t>the things that </a:t>
            </a:r>
            <a:r>
              <a:rPr lang="en-US" sz="2800" dirty="0" smtClean="0">
                <a:solidFill>
                  <a:schemeClr val="accent2">
                    <a:lumMod val="75000"/>
                  </a:schemeClr>
                </a:solidFill>
                <a:latin typeface="Helvetica CE 55 Roman"/>
                <a:cs typeface="Helvetica CE 55 Roman"/>
              </a:rPr>
              <a:t>make them </a:t>
            </a:r>
            <a:r>
              <a:rPr lang="en-US" sz="2800" dirty="0">
                <a:solidFill>
                  <a:schemeClr val="accent2">
                    <a:lumMod val="75000"/>
                  </a:schemeClr>
                </a:solidFill>
                <a:latin typeface="Helvetica CE 55 Roman"/>
                <a:cs typeface="Helvetica CE 55 Roman"/>
              </a:rPr>
              <a:t>special or set </a:t>
            </a:r>
            <a:r>
              <a:rPr lang="en-US" sz="2800" dirty="0" smtClean="0">
                <a:solidFill>
                  <a:schemeClr val="accent2">
                    <a:lumMod val="75000"/>
                  </a:schemeClr>
                </a:solidFill>
                <a:latin typeface="Helvetica CE 55 Roman"/>
                <a:cs typeface="Helvetica CE 55 Roman"/>
              </a:rPr>
              <a:t>them apart </a:t>
            </a:r>
            <a:r>
              <a:rPr lang="en-US" sz="2800" dirty="0">
                <a:solidFill>
                  <a:schemeClr val="accent2">
                    <a:lumMod val="75000"/>
                  </a:schemeClr>
                </a:solidFill>
                <a:latin typeface="Helvetica CE 55 Roman"/>
                <a:cs typeface="Helvetica CE 55 Roman"/>
              </a:rPr>
              <a:t>from </a:t>
            </a:r>
            <a:r>
              <a:rPr lang="en-US" sz="2800" dirty="0" smtClean="0">
                <a:solidFill>
                  <a:schemeClr val="accent2">
                    <a:lumMod val="75000"/>
                  </a:schemeClr>
                </a:solidFill>
                <a:latin typeface="Helvetica CE 55 Roman"/>
                <a:cs typeface="Helvetica CE 55 Roman"/>
              </a:rPr>
              <a:t>their competition</a:t>
            </a:r>
            <a:r>
              <a:rPr lang="en-US" sz="2800" dirty="0">
                <a:solidFill>
                  <a:schemeClr val="accent2">
                    <a:lumMod val="75000"/>
                  </a:schemeClr>
                </a:solidFill>
                <a:latin typeface="Helvetica CE 55 Roman"/>
                <a:cs typeface="Helvetica CE 55 Roman"/>
              </a:rPr>
              <a:t>.</a:t>
            </a:r>
          </a:p>
        </p:txBody>
      </p:sp>
      <p:sp>
        <p:nvSpPr>
          <p:cNvPr id="7" name="TextBox 6"/>
          <p:cNvSpPr txBox="1"/>
          <p:nvPr/>
        </p:nvSpPr>
        <p:spPr>
          <a:xfrm>
            <a:off x="4731834" y="4019984"/>
            <a:ext cx="5343819" cy="2633809"/>
          </a:xfrm>
          <a:prstGeom prst="rect">
            <a:avLst/>
          </a:prstGeom>
          <a:solidFill>
            <a:srgbClr val="FFFF00"/>
          </a:solidFill>
        </p:spPr>
        <p:txBody>
          <a:bodyPr wrap="square" rtlCol="0">
            <a:noAutofit/>
          </a:bodyPr>
          <a:lstStyle/>
          <a:p>
            <a:pPr algn="ctr"/>
            <a:r>
              <a:rPr lang="en-US" sz="2400" b="1" dirty="0">
                <a:solidFill>
                  <a:srgbClr val="54A021">
                    <a:lumMod val="75000"/>
                  </a:srgbClr>
                </a:solidFill>
              </a:rPr>
              <a:t>Shaklee:</a:t>
            </a:r>
          </a:p>
          <a:p>
            <a:pPr algn="ctr"/>
            <a:r>
              <a:rPr lang="en-US" sz="2400" b="1" dirty="0" smtClean="0">
                <a:solidFill>
                  <a:srgbClr val="54A021">
                    <a:lumMod val="75000"/>
                  </a:srgbClr>
                </a:solidFill>
              </a:rPr>
              <a:t>“We produce products that are Always Safe, Always Work &amp; Always Green.”</a:t>
            </a:r>
          </a:p>
          <a:p>
            <a:pPr algn="ctr"/>
            <a:endParaRPr lang="en-US" sz="800" b="1" dirty="0">
              <a:solidFill>
                <a:srgbClr val="54A021">
                  <a:lumMod val="75000"/>
                </a:srgbClr>
              </a:solidFill>
            </a:endParaRPr>
          </a:p>
          <a:p>
            <a:pPr algn="ctr"/>
            <a:r>
              <a:rPr lang="en-US" sz="2400" b="1" dirty="0" smtClean="0">
                <a:solidFill>
                  <a:srgbClr val="54A021">
                    <a:lumMod val="75000"/>
                  </a:srgbClr>
                </a:solidFill>
              </a:rPr>
              <a:t>“We have the BEST products in the world.”</a:t>
            </a:r>
            <a:endParaRPr lang="en-US" sz="2400" b="1" dirty="0">
              <a:solidFill>
                <a:srgbClr val="54A021">
                  <a:lumMod val="75000"/>
                </a:srgbClr>
              </a:solidFill>
            </a:endParaRPr>
          </a:p>
        </p:txBody>
      </p:sp>
      <p:pic>
        <p:nvPicPr>
          <p:cNvPr id="11" name="Picture 10"/>
          <p:cNvPicPr>
            <a:picLocks noChangeAspect="1"/>
          </p:cNvPicPr>
          <p:nvPr/>
        </p:nvPicPr>
        <p:blipFill>
          <a:blip r:embed="rId4"/>
          <a:stretch>
            <a:fillRect/>
          </a:stretch>
        </p:blipFill>
        <p:spPr>
          <a:xfrm rot="3066363">
            <a:off x="3127399" y="3895230"/>
            <a:ext cx="1315870" cy="1142076"/>
          </a:xfrm>
          <a:prstGeom prst="rect">
            <a:avLst/>
          </a:prstGeom>
        </p:spPr>
      </p:pic>
    </p:spTree>
    <p:extLst>
      <p:ext uri="{BB962C8B-B14F-4D97-AF65-F5344CB8AC3E}">
        <p14:creationId xmlns:p14="http://schemas.microsoft.com/office/powerpoint/2010/main" val="225149561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WW_Illustrations_cr_cone.png"/>
          <p:cNvPicPr>
            <a:picLocks noChangeAspect="1"/>
          </p:cNvPicPr>
          <p:nvPr/>
        </p:nvPicPr>
        <p:blipFill>
          <a:blip r:embed="rId3"/>
          <a:stretch>
            <a:fillRect/>
          </a:stretch>
        </p:blipFill>
        <p:spPr>
          <a:xfrm>
            <a:off x="3058048" y="575268"/>
            <a:ext cx="6096000" cy="6096000"/>
          </a:xfrm>
          <a:prstGeom prst="rect">
            <a:avLst/>
          </a:prstGeom>
        </p:spPr>
      </p:pic>
      <p:sp>
        <p:nvSpPr>
          <p:cNvPr id="3" name="TextBox 2"/>
          <p:cNvSpPr txBox="1"/>
          <p:nvPr/>
        </p:nvSpPr>
        <p:spPr>
          <a:xfrm>
            <a:off x="9234435" y="1232216"/>
            <a:ext cx="2957565" cy="5317187"/>
          </a:xfrm>
          <a:prstGeom prst="rect">
            <a:avLst/>
          </a:prstGeom>
          <a:solidFill>
            <a:srgbClr val="FFFF00"/>
          </a:solidFill>
        </p:spPr>
        <p:txBody>
          <a:bodyPr wrap="square" rtlCol="0">
            <a:noAutofit/>
          </a:bodyPr>
          <a:lstStyle/>
          <a:p>
            <a:pPr algn="ctr"/>
            <a:r>
              <a:rPr lang="en-US" sz="3200" b="1" dirty="0">
                <a:solidFill>
                  <a:srgbClr val="FF0000"/>
                </a:solidFill>
              </a:rPr>
              <a:t>When everything you say and do echoes what you believe, you end up with a message that’s loud AND clear. </a:t>
            </a:r>
          </a:p>
        </p:txBody>
      </p:sp>
      <p:sp>
        <p:nvSpPr>
          <p:cNvPr id="5" name="TextBox 4"/>
          <p:cNvSpPr txBox="1"/>
          <p:nvPr/>
        </p:nvSpPr>
        <p:spPr>
          <a:xfrm>
            <a:off x="0" y="1232215"/>
            <a:ext cx="3058047" cy="4771770"/>
          </a:xfrm>
          <a:prstGeom prst="rect">
            <a:avLst/>
          </a:prstGeom>
          <a:solidFill>
            <a:srgbClr val="FFFF00"/>
          </a:solidFill>
        </p:spPr>
        <p:txBody>
          <a:bodyPr wrap="square" rtlCol="0">
            <a:noAutofit/>
          </a:bodyPr>
          <a:lstStyle/>
          <a:p>
            <a:pPr marL="365760"/>
            <a:r>
              <a:rPr lang="en-US" sz="2400" dirty="0">
                <a:solidFill>
                  <a:srgbClr val="54A021">
                    <a:lumMod val="75000"/>
                  </a:srgbClr>
                </a:solidFill>
              </a:rPr>
              <a:t>Through everything they say and do, an organization can clearly communicate its Why to the world; the marketing, the products and services the company </a:t>
            </a:r>
            <a:r>
              <a:rPr lang="en-US" sz="2400" dirty="0" smtClean="0">
                <a:solidFill>
                  <a:srgbClr val="54A021">
                    <a:lumMod val="75000"/>
                  </a:srgbClr>
                </a:solidFill>
              </a:rPr>
              <a:t>provides . . .everything</a:t>
            </a:r>
            <a:r>
              <a:rPr lang="en-US" sz="2400" dirty="0">
                <a:solidFill>
                  <a:srgbClr val="54A021">
                    <a:lumMod val="75000"/>
                  </a:srgbClr>
                </a:solidFill>
              </a:rPr>
              <a:t>.</a:t>
            </a:r>
          </a:p>
        </p:txBody>
      </p:sp>
      <p:sp>
        <p:nvSpPr>
          <p:cNvPr id="7" name="TextBox 6"/>
          <p:cNvSpPr txBox="1"/>
          <p:nvPr/>
        </p:nvSpPr>
        <p:spPr>
          <a:xfrm>
            <a:off x="0" y="3"/>
            <a:ext cx="12192000" cy="923330"/>
          </a:xfrm>
          <a:prstGeom prst="rect">
            <a:avLst/>
          </a:prstGeom>
          <a:solidFill>
            <a:schemeClr val="accent2"/>
          </a:solidFill>
        </p:spPr>
        <p:txBody>
          <a:bodyPr wrap="square" rtlCol="0">
            <a:spAutoFit/>
          </a:bodyPr>
          <a:lstStyle/>
          <a:p>
            <a:pPr algn="ctr"/>
            <a:r>
              <a:rPr lang="en-US" sz="5400" b="1" dirty="0" smtClean="0">
                <a:solidFill>
                  <a:srgbClr val="90C226">
                    <a:lumMod val="20000"/>
                    <a:lumOff val="80000"/>
                  </a:srgbClr>
                </a:solidFill>
                <a:effectLst>
                  <a:outerShdw blurRad="50800" dist="38100" dir="2700000" algn="tl" rotWithShape="0">
                    <a:prstClr val="black">
                      <a:alpha val="40000"/>
                    </a:prstClr>
                  </a:outerShdw>
                </a:effectLst>
              </a:rPr>
              <a:t>The Golden Circle + The Cone</a:t>
            </a:r>
            <a:endParaRPr lang="en-US" sz="5400" b="1" dirty="0">
              <a:solidFill>
                <a:srgbClr val="90C226">
                  <a:lumMod val="20000"/>
                  <a:lumOff val="80000"/>
                </a:srgbClr>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16919388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WW_Illustrations_cr_biology.png"/>
          <p:cNvPicPr>
            <a:picLocks noChangeAspect="1"/>
          </p:cNvPicPr>
          <p:nvPr/>
        </p:nvPicPr>
        <p:blipFill>
          <a:blip r:embed="rId3"/>
          <a:stretch>
            <a:fillRect/>
          </a:stretch>
        </p:blipFill>
        <p:spPr>
          <a:xfrm>
            <a:off x="2286000" y="-147933"/>
            <a:ext cx="6400800" cy="6400800"/>
          </a:xfrm>
          <a:prstGeom prst="rect">
            <a:avLst/>
          </a:prstGeom>
        </p:spPr>
      </p:pic>
      <p:sp>
        <p:nvSpPr>
          <p:cNvPr id="3" name="TextBox 2"/>
          <p:cNvSpPr txBox="1"/>
          <p:nvPr/>
        </p:nvSpPr>
        <p:spPr>
          <a:xfrm>
            <a:off x="175846" y="1180793"/>
            <a:ext cx="2719754" cy="1871674"/>
          </a:xfrm>
          <a:prstGeom prst="rect">
            <a:avLst/>
          </a:prstGeom>
          <a:solidFill>
            <a:srgbClr val="FFFF00"/>
          </a:solidFill>
        </p:spPr>
        <p:txBody>
          <a:bodyPr wrap="square" rtlCol="0">
            <a:noAutofit/>
          </a:bodyPr>
          <a:lstStyle/>
          <a:p>
            <a:r>
              <a:rPr lang="en-US" sz="2400" dirty="0">
                <a:solidFill>
                  <a:prstClr val="black"/>
                </a:solidFill>
              </a:rPr>
              <a:t>None of this is opinion. It’s all grounded in the tenets of biology</a:t>
            </a:r>
          </a:p>
        </p:txBody>
      </p:sp>
      <p:sp>
        <p:nvSpPr>
          <p:cNvPr id="5" name="TextBox 4"/>
          <p:cNvSpPr txBox="1"/>
          <p:nvPr/>
        </p:nvSpPr>
        <p:spPr>
          <a:xfrm>
            <a:off x="8686800" y="1252753"/>
            <a:ext cx="3303917" cy="4578704"/>
          </a:xfrm>
          <a:prstGeom prst="rect">
            <a:avLst/>
          </a:prstGeom>
          <a:solidFill>
            <a:srgbClr val="FFFF00"/>
          </a:solidFill>
        </p:spPr>
        <p:txBody>
          <a:bodyPr wrap="square" rtlCol="0">
            <a:noAutofit/>
          </a:bodyPr>
          <a:lstStyle/>
          <a:p>
            <a:r>
              <a:rPr lang="en-US" sz="2400" b="1" dirty="0">
                <a:solidFill>
                  <a:srgbClr val="FF0000"/>
                </a:solidFill>
              </a:rPr>
              <a:t>We do choose </a:t>
            </a:r>
            <a:r>
              <a:rPr lang="en-US" sz="2400" dirty="0">
                <a:solidFill>
                  <a:prstClr val="black"/>
                </a:solidFill>
              </a:rPr>
              <a:t>one product, service or company over another </a:t>
            </a:r>
            <a:r>
              <a:rPr lang="en-US" sz="2400" b="1" dirty="0">
                <a:solidFill>
                  <a:srgbClr val="FF0000"/>
                </a:solidFill>
              </a:rPr>
              <a:t>because we </a:t>
            </a:r>
            <a:r>
              <a:rPr lang="en-US" sz="2400" b="1" i="1" dirty="0">
                <a:solidFill>
                  <a:srgbClr val="FF0000"/>
                </a:solidFill>
              </a:rPr>
              <a:t>feel</a:t>
            </a:r>
            <a:r>
              <a:rPr lang="en-US" sz="2400" b="1" dirty="0">
                <a:solidFill>
                  <a:srgbClr val="FF0000"/>
                </a:solidFill>
              </a:rPr>
              <a:t> we can trust them more</a:t>
            </a:r>
            <a:r>
              <a:rPr lang="en-US" sz="2400" dirty="0">
                <a:solidFill>
                  <a:prstClr val="black"/>
                </a:solidFill>
              </a:rPr>
              <a:t>. We do buy things that we think are worth extra money even though all the facts and figures may indicate there is no significant difference</a:t>
            </a:r>
          </a:p>
        </p:txBody>
      </p:sp>
      <p:sp>
        <p:nvSpPr>
          <p:cNvPr id="6" name="TextBox 5"/>
          <p:cNvSpPr txBox="1"/>
          <p:nvPr/>
        </p:nvSpPr>
        <p:spPr>
          <a:xfrm>
            <a:off x="1303867" y="4581104"/>
            <a:ext cx="7382933" cy="2143253"/>
          </a:xfrm>
          <a:prstGeom prst="rect">
            <a:avLst/>
          </a:prstGeom>
          <a:noFill/>
        </p:spPr>
        <p:txBody>
          <a:bodyPr wrap="square" rtlCol="0">
            <a:noAutofit/>
          </a:bodyPr>
          <a:lstStyle/>
          <a:p>
            <a:pPr algn="ctr">
              <a:spcAft>
                <a:spcPts val="1200"/>
              </a:spcAft>
            </a:pPr>
            <a:r>
              <a:rPr lang="en-US" sz="3200" b="1" dirty="0">
                <a:solidFill>
                  <a:srgbClr val="FF0000"/>
                </a:solidFill>
              </a:rPr>
              <a:t>This is the reason we can say that people don’t buy </a:t>
            </a: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“What” </a:t>
            </a:r>
            <a:r>
              <a:rPr lang="en-US" sz="3200" b="1" dirty="0">
                <a:solidFill>
                  <a:srgbClr val="FF0000"/>
                </a:solidFill>
              </a:rPr>
              <a:t>you do, </a:t>
            </a: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they </a:t>
            </a:r>
            <a:r>
              <a:rPr lang="en-US" sz="3200" b="1" dirty="0">
                <a:solidFill>
                  <a:srgbClr val="FF0000"/>
                </a:solidFill>
              </a:rPr>
              <a:t>buy </a:t>
            </a:r>
            <a:r>
              <a:rPr lang="en-US" sz="3200" b="1" dirty="0" smtClean="0">
                <a:solidFill>
                  <a:srgbClr val="FF0000"/>
                </a:solidFill>
              </a:rPr>
              <a:t>“Why” </a:t>
            </a:r>
            <a:r>
              <a:rPr lang="en-US" sz="3200" b="1" dirty="0">
                <a:solidFill>
                  <a:srgbClr val="FF0000"/>
                </a:solidFill>
              </a:rPr>
              <a:t>you do it. </a:t>
            </a:r>
          </a:p>
        </p:txBody>
      </p:sp>
      <p:sp>
        <p:nvSpPr>
          <p:cNvPr id="8" name="TextBox 7"/>
          <p:cNvSpPr txBox="1"/>
          <p:nvPr/>
        </p:nvSpPr>
        <p:spPr>
          <a:xfrm>
            <a:off x="0" y="3"/>
            <a:ext cx="12192000" cy="923330"/>
          </a:xfrm>
          <a:prstGeom prst="rect">
            <a:avLst/>
          </a:prstGeom>
          <a:solidFill>
            <a:schemeClr val="accent2"/>
          </a:solidFill>
        </p:spPr>
        <p:txBody>
          <a:bodyPr wrap="square" rtlCol="0">
            <a:spAutoFit/>
          </a:bodyPr>
          <a:lstStyle/>
          <a:p>
            <a:pPr algn="ctr"/>
            <a:r>
              <a:rPr lang="en-US" sz="5400" b="1" dirty="0" smtClean="0">
                <a:solidFill>
                  <a:srgbClr val="90C226">
                    <a:lumMod val="20000"/>
                    <a:lumOff val="80000"/>
                  </a:srgbClr>
                </a:solidFill>
                <a:effectLst>
                  <a:outerShdw blurRad="50800" dist="38100" dir="2700000" algn="tl" rotWithShape="0">
                    <a:prstClr val="black">
                      <a:alpha val="40000"/>
                    </a:prstClr>
                  </a:outerShdw>
                </a:effectLst>
              </a:rPr>
              <a:t>The Golden Circle + Human Brain</a:t>
            </a:r>
            <a:endParaRPr lang="en-US" sz="5400" b="1" dirty="0">
              <a:solidFill>
                <a:srgbClr val="90C226">
                  <a:lumMod val="20000"/>
                  <a:lumOff val="80000"/>
                </a:srgbClr>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299158752"/>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_DSC154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382" y="70336"/>
            <a:ext cx="4551347" cy="5867400"/>
          </a:xfrm>
          <a:prstGeom prst="rect">
            <a:avLst/>
          </a:prstGeom>
          <a:effectLst>
            <a:reflection blurRad="6350" stA="52000" endA="300" endPos="35000" dir="5400000" sy="-100000" algn="bl" rotWithShape="0"/>
          </a:effectLst>
        </p:spPr>
      </p:pic>
      <p:sp>
        <p:nvSpPr>
          <p:cNvPr id="5" name="TextBox 4"/>
          <p:cNvSpPr txBox="1"/>
          <p:nvPr/>
        </p:nvSpPr>
        <p:spPr>
          <a:xfrm>
            <a:off x="6556076" y="3530953"/>
            <a:ext cx="3496826" cy="2994408"/>
          </a:xfrm>
          <a:prstGeom prst="rect">
            <a:avLst/>
          </a:prstGeom>
          <a:noFill/>
        </p:spPr>
        <p:txBody>
          <a:bodyPr wrap="square" rtlCol="0">
            <a:noAutofit/>
          </a:bodyPr>
          <a:lstStyle/>
          <a:p>
            <a:pPr algn="ctr"/>
            <a:r>
              <a:rPr lang="en-US" sz="4800" dirty="0" smtClean="0">
                <a:solidFill>
                  <a:schemeClr val="accent2"/>
                </a:solidFill>
              </a:rPr>
              <a:t>None </a:t>
            </a:r>
            <a:r>
              <a:rPr lang="en-US" sz="4800" dirty="0">
                <a:solidFill>
                  <a:schemeClr val="accent2"/>
                </a:solidFill>
              </a:rPr>
              <a:t>of this is opinion. </a:t>
            </a:r>
          </a:p>
          <a:p>
            <a:pPr algn="ctr"/>
            <a:endParaRPr lang="en-US" sz="2400" dirty="0">
              <a:solidFill>
                <a:schemeClr val="accent2"/>
              </a:solidFill>
            </a:endParaRPr>
          </a:p>
          <a:p>
            <a:pPr algn="ctr"/>
            <a:r>
              <a:rPr lang="en-US" sz="2400" dirty="0">
                <a:solidFill>
                  <a:schemeClr val="accent2"/>
                </a:solidFill>
              </a:rPr>
              <a:t>It’s all grounded in the tenets of biology</a:t>
            </a: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1019" y="0"/>
            <a:ext cx="4639520" cy="303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88785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WW_Illustrations_cr_GC.jpg"/>
          <p:cNvPicPr>
            <a:picLocks noChangeAspect="1"/>
          </p:cNvPicPr>
          <p:nvPr/>
        </p:nvPicPr>
        <p:blipFill rotWithShape="1">
          <a:blip r:embed="rId3"/>
          <a:srcRect l="17632" t="17015" r="16981" b="18897"/>
          <a:stretch/>
        </p:blipFill>
        <p:spPr>
          <a:xfrm>
            <a:off x="311498" y="1650831"/>
            <a:ext cx="4049487" cy="3969099"/>
          </a:xfrm>
          <a:prstGeom prst="rect">
            <a:avLst/>
          </a:prstGeom>
        </p:spPr>
      </p:pic>
      <p:sp>
        <p:nvSpPr>
          <p:cNvPr id="8" name="TextBox 7"/>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rgbClr val="90C226">
                    <a:lumMod val="20000"/>
                    <a:lumOff val="80000"/>
                  </a:srgbClr>
                </a:solidFill>
                <a:effectLst>
                  <a:outerShdw blurRad="50800" dist="38100" dir="2700000" algn="tl" rotWithShape="0">
                    <a:prstClr val="black">
                      <a:alpha val="40000"/>
                    </a:prstClr>
                  </a:outerShdw>
                </a:effectLst>
              </a:rPr>
              <a:t>The Golden Circle</a:t>
            </a:r>
            <a:endParaRPr lang="en-US" sz="6600" b="1" dirty="0">
              <a:solidFill>
                <a:srgbClr val="90C226">
                  <a:lumMod val="20000"/>
                  <a:lumOff val="80000"/>
                </a:srgbClr>
              </a:solidFill>
              <a:effectLst>
                <a:outerShdw blurRad="50800" dist="38100" dir="2700000" algn="tl" rotWithShape="0">
                  <a:prstClr val="black">
                    <a:alpha val="40000"/>
                  </a:prstClr>
                </a:outerShdw>
              </a:effectLst>
            </a:endParaRPr>
          </a:p>
        </p:txBody>
      </p:sp>
      <p:sp>
        <p:nvSpPr>
          <p:cNvPr id="10" name="Content Placeholder 3"/>
          <p:cNvSpPr>
            <a:spLocks noGrp="1"/>
          </p:cNvSpPr>
          <p:nvPr>
            <p:ph sz="half" idx="2"/>
          </p:nvPr>
        </p:nvSpPr>
        <p:spPr>
          <a:xfrm>
            <a:off x="4838232" y="1107999"/>
            <a:ext cx="5685994" cy="3170703"/>
          </a:xfrm>
        </p:spPr>
        <p:txBody>
          <a:bodyPr>
            <a:noAutofit/>
          </a:bodyPr>
          <a:lstStyle/>
          <a:p>
            <a:pPr>
              <a:buNone/>
            </a:pPr>
            <a:r>
              <a:rPr lang="en-US" sz="4800" b="1" dirty="0" smtClean="0">
                <a:solidFill>
                  <a:schemeClr val="accent2">
                    <a:lumMod val="75000"/>
                  </a:schemeClr>
                </a:solidFill>
                <a:latin typeface="Helvetica CE 55 Roman"/>
                <a:cs typeface="Helvetica CE 55 Roman"/>
              </a:rPr>
              <a:t>Why</a:t>
            </a:r>
            <a:endParaRPr lang="en-US" sz="4800" b="1" dirty="0">
              <a:solidFill>
                <a:schemeClr val="accent2">
                  <a:lumMod val="75000"/>
                </a:schemeClr>
              </a:solidFill>
              <a:latin typeface="Helvetica CE 55 Roman"/>
              <a:cs typeface="Helvetica CE 55 Roman"/>
            </a:endParaRPr>
          </a:p>
          <a:p>
            <a:pPr marL="0">
              <a:buNone/>
            </a:pPr>
            <a:r>
              <a:rPr lang="en-US" sz="2800" dirty="0" smtClean="0">
                <a:solidFill>
                  <a:schemeClr val="accent2">
                    <a:lumMod val="75000"/>
                  </a:schemeClr>
                </a:solidFill>
                <a:latin typeface="Helvetica CE 55 Roman"/>
                <a:cs typeface="Helvetica CE 55 Roman"/>
              </a:rPr>
              <a:t>WHY </a:t>
            </a:r>
            <a:r>
              <a:rPr lang="en-US" sz="2800" dirty="0">
                <a:solidFill>
                  <a:schemeClr val="accent2">
                    <a:lumMod val="75000"/>
                  </a:schemeClr>
                </a:solidFill>
                <a:latin typeface="Helvetica CE 55 Roman"/>
                <a:cs typeface="Helvetica CE 55 Roman"/>
              </a:rPr>
              <a:t>is not </a:t>
            </a:r>
            <a:r>
              <a:rPr lang="en-US" sz="2800" dirty="0" smtClean="0">
                <a:solidFill>
                  <a:schemeClr val="accent2">
                    <a:lumMod val="75000"/>
                  </a:schemeClr>
                </a:solidFill>
                <a:latin typeface="Helvetica CE 55 Roman"/>
                <a:cs typeface="Helvetica CE 55 Roman"/>
              </a:rPr>
              <a:t>about </a:t>
            </a:r>
            <a:r>
              <a:rPr lang="en-US" sz="2800" dirty="0">
                <a:solidFill>
                  <a:schemeClr val="accent2">
                    <a:lumMod val="75000"/>
                  </a:schemeClr>
                </a:solidFill>
                <a:latin typeface="Helvetica CE 55 Roman"/>
                <a:cs typeface="Helvetica CE 55 Roman"/>
              </a:rPr>
              <a:t>making money. That’s a result. </a:t>
            </a:r>
            <a:r>
              <a:rPr lang="en-US" sz="2800" b="1" dirty="0" smtClean="0">
                <a:solidFill>
                  <a:srgbClr val="FF0000"/>
                </a:solidFill>
                <a:latin typeface="Helvetica CE 55 Roman"/>
                <a:cs typeface="Helvetica CE 55 Roman"/>
              </a:rPr>
              <a:t>It’s </a:t>
            </a:r>
            <a:r>
              <a:rPr lang="en-US" sz="2800" b="1" dirty="0">
                <a:solidFill>
                  <a:srgbClr val="FF0000"/>
                </a:solidFill>
                <a:latin typeface="Helvetica CE 55 Roman"/>
                <a:cs typeface="Helvetica CE 55 Roman"/>
              </a:rPr>
              <a:t>a purpose, cause or belief</a:t>
            </a:r>
            <a:r>
              <a:rPr lang="en-US" sz="2800" dirty="0">
                <a:solidFill>
                  <a:schemeClr val="accent2">
                    <a:lumMod val="75000"/>
                  </a:schemeClr>
                </a:solidFill>
                <a:latin typeface="Helvetica CE 55 Roman"/>
                <a:cs typeface="Helvetica CE 55 Roman"/>
              </a:rPr>
              <a:t>. It’s the very reason </a:t>
            </a:r>
            <a:r>
              <a:rPr lang="en-US" sz="2800" dirty="0" smtClean="0">
                <a:solidFill>
                  <a:schemeClr val="accent2">
                    <a:lumMod val="75000"/>
                  </a:schemeClr>
                </a:solidFill>
                <a:latin typeface="Helvetica CE 55 Roman"/>
                <a:cs typeface="Helvetica CE 55 Roman"/>
              </a:rPr>
              <a:t>an </a:t>
            </a:r>
            <a:r>
              <a:rPr lang="en-US" sz="2800" dirty="0">
                <a:solidFill>
                  <a:schemeClr val="accent2">
                    <a:lumMod val="75000"/>
                  </a:schemeClr>
                </a:solidFill>
                <a:latin typeface="Helvetica CE 55 Roman"/>
                <a:cs typeface="Helvetica CE 55 Roman"/>
              </a:rPr>
              <a:t>organization </a:t>
            </a:r>
            <a:r>
              <a:rPr lang="en-US" sz="2800" dirty="0" smtClean="0">
                <a:solidFill>
                  <a:schemeClr val="accent2">
                    <a:lumMod val="75000"/>
                  </a:schemeClr>
                </a:solidFill>
                <a:latin typeface="Helvetica CE 55 Roman"/>
                <a:cs typeface="Helvetica CE 55 Roman"/>
              </a:rPr>
              <a:t>exists.</a:t>
            </a:r>
            <a:endParaRPr lang="en-US" sz="2800" dirty="0">
              <a:solidFill>
                <a:schemeClr val="accent2">
                  <a:lumMod val="75000"/>
                </a:schemeClr>
              </a:solidFill>
              <a:latin typeface="Helvetica CE 55 Roman"/>
              <a:cs typeface="Helvetica CE 55 Roman"/>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7025" y="3760376"/>
            <a:ext cx="4639520" cy="303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062189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 r="-113" b="10730"/>
          <a:stretch/>
        </p:blipFill>
        <p:spPr>
          <a:xfrm>
            <a:off x="2361363" y="1097951"/>
            <a:ext cx="7676939" cy="5765073"/>
          </a:xfrm>
          <a:prstGeom prst="rect">
            <a:avLst/>
          </a:prstGeom>
        </p:spPr>
      </p:pic>
      <p:sp>
        <p:nvSpPr>
          <p:cNvPr id="5" name="TextBox 4"/>
          <p:cNvSpPr txBox="1"/>
          <p:nvPr/>
        </p:nvSpPr>
        <p:spPr>
          <a:xfrm>
            <a:off x="0" y="-10045"/>
            <a:ext cx="12192000" cy="1107996"/>
          </a:xfrm>
          <a:prstGeom prst="rect">
            <a:avLst/>
          </a:prstGeom>
          <a:solidFill>
            <a:schemeClr val="accent2"/>
          </a:solidFill>
        </p:spPr>
        <p:txBody>
          <a:bodyPr wrap="square" rtlCol="0">
            <a:spAutoFit/>
          </a:bodyPr>
          <a:lstStyle/>
          <a:p>
            <a:pPr algn="ct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21</a:t>
            </a:r>
            <a:r>
              <a:rPr lang="en-US" sz="6600" b="1" baseline="30000" dirty="0" smtClean="0">
                <a:solidFill>
                  <a:schemeClr val="accent1">
                    <a:lumMod val="20000"/>
                    <a:lumOff val="80000"/>
                  </a:schemeClr>
                </a:solidFill>
                <a:effectLst>
                  <a:outerShdw blurRad="50800" dist="38100" dir="2700000" algn="tl" rotWithShape="0">
                    <a:prstClr val="black">
                      <a:alpha val="40000"/>
                    </a:prstClr>
                  </a:outerShdw>
                </a:effectLst>
              </a:rPr>
              <a:t>st</a:t>
            </a: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 Century Communications</a:t>
            </a:r>
            <a:endParaRPr lang="en-US" sz="6600" b="1" dirty="0">
              <a:solidFill>
                <a:schemeClr val="accent1">
                  <a:lumMod val="20000"/>
                  <a:lumOff val="80000"/>
                </a:schemeClr>
              </a:solidFill>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5952689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0045"/>
            <a:ext cx="12192000" cy="1107996"/>
          </a:xfrm>
          <a:prstGeom prst="rect">
            <a:avLst/>
          </a:prstGeom>
          <a:solidFill>
            <a:schemeClr val="accent2"/>
          </a:solidFill>
        </p:spPr>
        <p:txBody>
          <a:bodyPr wrap="square" rtlCol="0">
            <a:spAutoFit/>
          </a:bodyPr>
          <a:lstStyle/>
          <a:p>
            <a:pPr algn="ctr"/>
            <a:r>
              <a:rPr lang="en-US" sz="6600" b="1" dirty="0" smtClean="0">
                <a:solidFill>
                  <a:srgbClr val="90C226">
                    <a:lumMod val="20000"/>
                    <a:lumOff val="80000"/>
                  </a:srgbClr>
                </a:solidFill>
                <a:effectLst>
                  <a:outerShdw blurRad="50800" dist="38100" dir="2700000" algn="tl" rotWithShape="0">
                    <a:prstClr val="black">
                      <a:alpha val="40000"/>
                    </a:prstClr>
                  </a:outerShdw>
                </a:effectLst>
              </a:rPr>
              <a:t>21</a:t>
            </a:r>
            <a:r>
              <a:rPr lang="en-US" sz="6600" b="1" baseline="30000" dirty="0" smtClean="0">
                <a:solidFill>
                  <a:srgbClr val="90C226">
                    <a:lumMod val="20000"/>
                    <a:lumOff val="80000"/>
                  </a:srgbClr>
                </a:solidFill>
                <a:effectLst>
                  <a:outerShdw blurRad="50800" dist="38100" dir="2700000" algn="tl" rotWithShape="0">
                    <a:prstClr val="black">
                      <a:alpha val="40000"/>
                    </a:prstClr>
                  </a:outerShdw>
                </a:effectLst>
              </a:rPr>
              <a:t>st</a:t>
            </a:r>
            <a:r>
              <a:rPr lang="en-US" sz="6600" b="1" dirty="0" smtClean="0">
                <a:solidFill>
                  <a:srgbClr val="90C226">
                    <a:lumMod val="20000"/>
                    <a:lumOff val="80000"/>
                  </a:srgbClr>
                </a:solidFill>
                <a:effectLst>
                  <a:outerShdw blurRad="50800" dist="38100" dir="2700000" algn="tl" rotWithShape="0">
                    <a:prstClr val="black">
                      <a:alpha val="40000"/>
                    </a:prstClr>
                  </a:outerShdw>
                </a:effectLst>
              </a:rPr>
              <a:t> Century Technology </a:t>
            </a:r>
            <a:endParaRPr lang="en-US" sz="6600" b="1" dirty="0">
              <a:solidFill>
                <a:srgbClr val="90C226">
                  <a:lumMod val="20000"/>
                  <a:lumOff val="80000"/>
                </a:srgbClr>
              </a:solidFill>
              <a:effectLst>
                <a:outerShdw blurRad="50800" dist="38100" dir="2700000" algn="tl" rotWithShape="0">
                  <a:prstClr val="black">
                    <a:alpha val="40000"/>
                  </a:prstClr>
                </a:outerShdw>
              </a:effectLst>
            </a:endParaRPr>
          </a:p>
        </p:txBody>
      </p:sp>
      <p:sp>
        <p:nvSpPr>
          <p:cNvPr id="6" name="TextBox 5"/>
          <p:cNvSpPr txBox="1"/>
          <p:nvPr/>
        </p:nvSpPr>
        <p:spPr>
          <a:xfrm>
            <a:off x="171089" y="6588125"/>
            <a:ext cx="2641970" cy="215444"/>
          </a:xfrm>
          <a:prstGeom prst="rect">
            <a:avLst/>
          </a:prstGeom>
          <a:noFill/>
        </p:spPr>
        <p:txBody>
          <a:bodyPr wrap="square" rtlCol="0">
            <a:spAutoFit/>
          </a:bodyPr>
          <a:lstStyle/>
          <a:p>
            <a:pPr>
              <a:defRPr/>
            </a:pPr>
            <a:r>
              <a:rPr lang="en-US" sz="800" i="1" smtClean="0">
                <a:solidFill>
                  <a:prstClr val="black"/>
                </a:solidFill>
              </a:rPr>
              <a:t>Copyright 2015, </a:t>
            </a:r>
            <a:r>
              <a:rPr lang="en-US" sz="800" i="1" dirty="0" smtClean="0">
                <a:solidFill>
                  <a:prstClr val="black"/>
                </a:solidFill>
              </a:rPr>
              <a:t>Branded Impressions, LLC</a:t>
            </a:r>
          </a:p>
        </p:txBody>
      </p:sp>
      <p:pic>
        <p:nvPicPr>
          <p:cNvPr id="7" name="Picture 6" descr="toolchest lotus logo-chat-ppt.f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3126" y="6236766"/>
            <a:ext cx="929326" cy="548302"/>
          </a:xfrm>
          <a:prstGeom prst="rect">
            <a:avLst/>
          </a:prstGeom>
        </p:spPr>
      </p:pic>
      <p:sp>
        <p:nvSpPr>
          <p:cNvPr id="2" name="TextBox 1"/>
          <p:cNvSpPr txBox="1"/>
          <p:nvPr/>
        </p:nvSpPr>
        <p:spPr>
          <a:xfrm>
            <a:off x="931653" y="1690777"/>
            <a:ext cx="9074989" cy="4524315"/>
          </a:xfrm>
          <a:prstGeom prst="rect">
            <a:avLst/>
          </a:prstGeom>
          <a:noFill/>
        </p:spPr>
        <p:txBody>
          <a:bodyPr wrap="square" rtlCol="0">
            <a:spAutoFit/>
          </a:bodyPr>
          <a:lstStyle/>
          <a:p>
            <a:pPr marL="571500" indent="-571500">
              <a:buFont typeface="Arial" panose="020B0604020202020204" pitchFamily="34" charset="0"/>
              <a:buChar char="•"/>
            </a:pPr>
            <a:r>
              <a:rPr lang="en-US" sz="7200" dirty="0" smtClean="0">
                <a:solidFill>
                  <a:prstClr val="black"/>
                </a:solidFill>
              </a:rPr>
              <a:t>Mobile App </a:t>
            </a:r>
          </a:p>
          <a:p>
            <a:pPr marL="571500" indent="-571500">
              <a:buFont typeface="Arial" panose="020B0604020202020204" pitchFamily="34" charset="0"/>
              <a:buChar char="•"/>
            </a:pPr>
            <a:r>
              <a:rPr lang="en-US" sz="7200" dirty="0" smtClean="0">
                <a:solidFill>
                  <a:prstClr val="black"/>
                </a:solidFill>
              </a:rPr>
              <a:t>Facebook </a:t>
            </a:r>
          </a:p>
          <a:p>
            <a:pPr marL="571500" indent="-571500">
              <a:buFont typeface="Arial" panose="020B0604020202020204" pitchFamily="34" charset="0"/>
              <a:buChar char="•"/>
            </a:pPr>
            <a:r>
              <a:rPr lang="en-US" sz="7200" dirty="0" smtClean="0">
                <a:solidFill>
                  <a:prstClr val="black"/>
                </a:solidFill>
              </a:rPr>
              <a:t>Web</a:t>
            </a:r>
          </a:p>
          <a:p>
            <a:pPr marL="571500" indent="-571500">
              <a:buFont typeface="Arial" panose="020B0604020202020204" pitchFamily="34" charset="0"/>
              <a:buChar char="•"/>
            </a:pPr>
            <a:r>
              <a:rPr lang="en-US" sz="7200" dirty="0" smtClean="0">
                <a:solidFill>
                  <a:prstClr val="black"/>
                </a:solidFill>
              </a:rPr>
              <a:t>Etc.</a:t>
            </a:r>
            <a:endParaRPr lang="en-US" sz="7200" dirty="0">
              <a:solidFill>
                <a:prstClr val="black"/>
              </a:solidFill>
            </a:endParaRPr>
          </a:p>
        </p:txBody>
      </p:sp>
      <p:sp>
        <p:nvSpPr>
          <p:cNvPr id="3" name="TextBox 2"/>
          <p:cNvSpPr txBox="1"/>
          <p:nvPr/>
        </p:nvSpPr>
        <p:spPr>
          <a:xfrm>
            <a:off x="6465928" y="2875610"/>
            <a:ext cx="3319975" cy="1569660"/>
          </a:xfrm>
          <a:prstGeom prst="rect">
            <a:avLst/>
          </a:prstGeom>
          <a:noFill/>
        </p:spPr>
        <p:txBody>
          <a:bodyPr wrap="square" rtlCol="0">
            <a:spAutoFit/>
          </a:bodyPr>
          <a:lstStyle/>
          <a:p>
            <a:r>
              <a:rPr lang="en-US" sz="2400" b="1" dirty="0" smtClean="0">
                <a:solidFill>
                  <a:srgbClr val="C00000"/>
                </a:solidFill>
              </a:rPr>
              <a:t>Note: 21</a:t>
            </a:r>
            <a:r>
              <a:rPr lang="en-US" sz="2400" b="1" baseline="30000" dirty="0" smtClean="0">
                <a:solidFill>
                  <a:srgbClr val="C00000"/>
                </a:solidFill>
              </a:rPr>
              <a:t>st</a:t>
            </a:r>
            <a:r>
              <a:rPr lang="en-US" sz="2400" b="1" dirty="0" smtClean="0">
                <a:solidFill>
                  <a:srgbClr val="C00000"/>
                </a:solidFill>
              </a:rPr>
              <a:t> </a:t>
            </a:r>
            <a:r>
              <a:rPr lang="en-US" sz="2400" b="1" i="1" dirty="0" smtClean="0">
                <a:solidFill>
                  <a:srgbClr val="C00000"/>
                </a:solidFill>
              </a:rPr>
              <a:t>Technology</a:t>
            </a:r>
            <a:r>
              <a:rPr lang="en-US" sz="2400" b="1" dirty="0" smtClean="0">
                <a:solidFill>
                  <a:srgbClr val="C00000"/>
                </a:solidFill>
              </a:rPr>
              <a:t> </a:t>
            </a:r>
          </a:p>
          <a:p>
            <a:r>
              <a:rPr lang="en-US" sz="2400" b="1" dirty="0" smtClean="0">
                <a:solidFill>
                  <a:srgbClr val="C00000"/>
                </a:solidFill>
              </a:rPr>
              <a:t>is not the same as </a:t>
            </a:r>
          </a:p>
          <a:p>
            <a:r>
              <a:rPr lang="en-US" sz="2400" b="1" dirty="0" smtClean="0">
                <a:solidFill>
                  <a:srgbClr val="C00000"/>
                </a:solidFill>
              </a:rPr>
              <a:t>21</a:t>
            </a:r>
            <a:r>
              <a:rPr lang="en-US" sz="2400" b="1" baseline="30000" dirty="0" smtClean="0">
                <a:solidFill>
                  <a:srgbClr val="C00000"/>
                </a:solidFill>
              </a:rPr>
              <a:t>st</a:t>
            </a:r>
            <a:r>
              <a:rPr lang="en-US" sz="2400" b="1" dirty="0" smtClean="0">
                <a:solidFill>
                  <a:srgbClr val="C00000"/>
                </a:solidFill>
              </a:rPr>
              <a:t> Century </a:t>
            </a:r>
            <a:r>
              <a:rPr lang="en-US" sz="2400" b="1" i="1" dirty="0" smtClean="0">
                <a:solidFill>
                  <a:srgbClr val="C00000"/>
                </a:solidFill>
              </a:rPr>
              <a:t>Communications</a:t>
            </a:r>
            <a:r>
              <a:rPr lang="en-US" sz="2400" b="1" dirty="0" smtClean="0">
                <a:solidFill>
                  <a:srgbClr val="C00000"/>
                </a:solidFill>
              </a:rPr>
              <a:t> </a:t>
            </a:r>
            <a:endParaRPr lang="en-US" sz="2400" b="1" dirty="0">
              <a:solidFill>
                <a:srgbClr val="C00000"/>
              </a:solidFill>
            </a:endParaRPr>
          </a:p>
        </p:txBody>
      </p:sp>
    </p:spTree>
    <p:extLst>
      <p:ext uri="{BB962C8B-B14F-4D97-AF65-F5344CB8AC3E}">
        <p14:creationId xmlns:p14="http://schemas.microsoft.com/office/powerpoint/2010/main" val="16053691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34271" y="2678402"/>
            <a:ext cx="7506119" cy="2622426"/>
          </a:xfrm>
        </p:spPr>
        <p:txBody>
          <a:bodyPr>
            <a:normAutofit/>
          </a:bodyPr>
          <a:lstStyle/>
          <a:p>
            <a:pPr marL="0" indent="0" algn="ctr">
              <a:buNone/>
            </a:pPr>
            <a:r>
              <a:rPr lang="en-US" sz="3600" dirty="0" smtClean="0">
                <a:solidFill>
                  <a:schemeClr val="accent1">
                    <a:lumMod val="75000"/>
                  </a:schemeClr>
                </a:solidFill>
              </a:rPr>
              <a:t>The public is being drowned with ‘newest promotions’ and ‘promises too good to be true’  -- so we don’t pay attention anymore?</a:t>
            </a:r>
            <a:endParaRPr lang="en-US" sz="3600" dirty="0">
              <a:solidFill>
                <a:schemeClr val="accent1">
                  <a:lumMod val="75000"/>
                </a:schemeClr>
              </a:solidFill>
            </a:endParaRPr>
          </a:p>
        </p:txBody>
      </p:sp>
      <p:sp>
        <p:nvSpPr>
          <p:cNvPr id="4" name="TextBox 3"/>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21</a:t>
            </a:r>
            <a:r>
              <a:rPr lang="en-US" sz="6600" b="1" baseline="30000" dirty="0" smtClean="0">
                <a:solidFill>
                  <a:schemeClr val="accent1">
                    <a:lumMod val="20000"/>
                    <a:lumOff val="80000"/>
                  </a:schemeClr>
                </a:solidFill>
                <a:effectLst>
                  <a:outerShdw blurRad="50800" dist="38100" dir="2700000" algn="tl" rotWithShape="0">
                    <a:prstClr val="black">
                      <a:alpha val="40000"/>
                    </a:prstClr>
                  </a:outerShdw>
                </a:effectLst>
              </a:rPr>
              <a:t>st</a:t>
            </a: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 Century</a:t>
            </a:r>
            <a:endParaRPr lang="en-US" sz="6600" b="1" dirty="0">
              <a:solidFill>
                <a:schemeClr val="accent1">
                  <a:lumMod val="20000"/>
                  <a:lumOff val="80000"/>
                </a:schemeClr>
              </a:solidFill>
              <a:effectLst>
                <a:outerShdw blurRad="50800" dist="38100" dir="2700000" algn="tl" rotWithShape="0">
                  <a:prstClr val="black">
                    <a:alpha val="40000"/>
                  </a:prstClr>
                </a:outerShdw>
              </a:effectLst>
            </a:endParaRPr>
          </a:p>
        </p:txBody>
      </p:sp>
      <p:sp>
        <p:nvSpPr>
          <p:cNvPr id="6" name="Content Placeholder 2"/>
          <p:cNvSpPr txBox="1">
            <a:spLocks/>
          </p:cNvSpPr>
          <p:nvPr/>
        </p:nvSpPr>
        <p:spPr>
          <a:xfrm>
            <a:off x="1906800" y="1488035"/>
            <a:ext cx="6796779" cy="101468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Font typeface="Wingdings 3" charset="2"/>
              <a:buNone/>
            </a:pPr>
            <a:r>
              <a:rPr lang="en-US" sz="6000" dirty="0" smtClean="0">
                <a:solidFill>
                  <a:schemeClr val="accent5"/>
                </a:solidFill>
              </a:rPr>
              <a:t>“You know how…</a:t>
            </a:r>
            <a:endParaRPr lang="en-US" sz="6000" dirty="0">
              <a:solidFill>
                <a:schemeClr val="accent5"/>
              </a:solidFill>
            </a:endParaRPr>
          </a:p>
        </p:txBody>
      </p:sp>
    </p:spTree>
    <p:extLst>
      <p:ext uri="{BB962C8B-B14F-4D97-AF65-F5344CB8AC3E}">
        <p14:creationId xmlns:p14="http://schemas.microsoft.com/office/powerpoint/2010/main" val="559412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805" y="297861"/>
            <a:ext cx="5940224" cy="840599"/>
          </a:xfrm>
        </p:spPr>
        <p:txBody>
          <a:bodyPr/>
          <a:lstStyle/>
          <a:p>
            <a:r>
              <a:rPr lang="en-US" sz="3600" dirty="0" err="1" smtClean="0"/>
              <a:t>ShaKlee</a:t>
            </a:r>
            <a:r>
              <a:rPr lang="en-US" sz="3600" dirty="0" smtClean="0"/>
              <a:t> Bill of Rights</a:t>
            </a:r>
            <a:endParaRPr lang="en-US" sz="3600" dirty="0"/>
          </a:p>
        </p:txBody>
      </p:sp>
      <p:sp>
        <p:nvSpPr>
          <p:cNvPr id="3" name="Text Placeholder 2"/>
          <p:cNvSpPr>
            <a:spLocks noGrp="1"/>
          </p:cNvSpPr>
          <p:nvPr>
            <p:ph type="body" idx="1"/>
          </p:nvPr>
        </p:nvSpPr>
        <p:spPr>
          <a:xfrm>
            <a:off x="479292" y="1365610"/>
            <a:ext cx="11119584" cy="5103071"/>
          </a:xfrm>
        </p:spPr>
        <p:txBody>
          <a:bodyPr/>
          <a:lstStyle/>
          <a:p>
            <a:r>
              <a:rPr lang="en-US" sz="3200" dirty="0" smtClean="0">
                <a:solidFill>
                  <a:schemeClr val="accent5">
                    <a:lumMod val="75000"/>
                  </a:schemeClr>
                </a:solidFill>
              </a:rPr>
              <a:t>At Shaklee…</a:t>
            </a:r>
          </a:p>
          <a:p>
            <a:r>
              <a:rPr lang="en-US" dirty="0">
                <a:solidFill>
                  <a:schemeClr val="tx1"/>
                </a:solidFill>
              </a:rPr>
              <a:t>	</a:t>
            </a:r>
            <a:r>
              <a:rPr lang="en-US" dirty="0" smtClean="0">
                <a:solidFill>
                  <a:schemeClr val="tx1"/>
                </a:solidFill>
              </a:rPr>
              <a:t>	</a:t>
            </a:r>
            <a:r>
              <a:rPr lang="en-US" sz="2800" dirty="0" smtClean="0">
                <a:solidFill>
                  <a:schemeClr val="tx1"/>
                </a:solidFill>
              </a:rPr>
              <a:t>Every human has the inalienable right…</a:t>
            </a:r>
          </a:p>
          <a:p>
            <a:endParaRPr lang="en-US" sz="1050" dirty="0">
              <a:solidFill>
                <a:schemeClr val="tx1"/>
              </a:solidFill>
            </a:endParaRPr>
          </a:p>
          <a:p>
            <a:pPr marL="457200" indent="-457200">
              <a:buAutoNum type="arabicPeriod"/>
            </a:pPr>
            <a:r>
              <a:rPr lang="en-US" sz="2400" dirty="0" smtClean="0">
                <a:solidFill>
                  <a:schemeClr val="tx1"/>
                </a:solidFill>
              </a:rPr>
              <a:t>To unleash their full human potential.</a:t>
            </a:r>
          </a:p>
          <a:p>
            <a:pPr marL="457200" indent="-457200">
              <a:buAutoNum type="arabicPeriod"/>
            </a:pPr>
            <a:r>
              <a:rPr lang="en-US" sz="2400" dirty="0" smtClean="0">
                <a:solidFill>
                  <a:schemeClr val="tx1"/>
                </a:solidFill>
              </a:rPr>
              <a:t>To thrive, not just survive.</a:t>
            </a:r>
          </a:p>
          <a:p>
            <a:pPr marL="457200" indent="-457200">
              <a:buAutoNum type="arabicPeriod"/>
            </a:pPr>
            <a:r>
              <a:rPr lang="en-US" sz="2400" dirty="0" smtClean="0">
                <a:solidFill>
                  <a:schemeClr val="tx1"/>
                </a:solidFill>
              </a:rPr>
              <a:t>To take control of their destiny.</a:t>
            </a:r>
          </a:p>
          <a:p>
            <a:pPr marL="457200" indent="-457200">
              <a:buAutoNum type="arabicPeriod"/>
            </a:pPr>
            <a:r>
              <a:rPr lang="en-US" sz="2400" dirty="0" smtClean="0">
                <a:solidFill>
                  <a:schemeClr val="tx1"/>
                </a:solidFill>
              </a:rPr>
              <a:t>To be part of a supportive encouraging community.</a:t>
            </a:r>
          </a:p>
          <a:p>
            <a:pPr marL="457200" indent="-457200">
              <a:buAutoNum type="arabicPeriod"/>
            </a:pPr>
            <a:r>
              <a:rPr lang="en-US" sz="2400" dirty="0" smtClean="0">
                <a:solidFill>
                  <a:schemeClr val="tx1"/>
                </a:solidFill>
              </a:rPr>
              <a:t>To be recognized for their accomplishments.</a:t>
            </a:r>
          </a:p>
          <a:p>
            <a:pPr marL="457200" indent="-457200">
              <a:buAutoNum type="arabicPeriod"/>
            </a:pPr>
            <a:r>
              <a:rPr lang="en-US" sz="2400" dirty="0" smtClean="0">
                <a:solidFill>
                  <a:schemeClr val="tx1"/>
                </a:solidFill>
              </a:rPr>
              <a:t>To make an impact on themselves, their family and community.</a:t>
            </a:r>
          </a:p>
          <a:p>
            <a:pPr marL="457200" indent="-457200">
              <a:buAutoNum type="arabicPeriod"/>
            </a:pPr>
            <a:r>
              <a:rPr lang="en-US" sz="2400" dirty="0" smtClean="0">
                <a:solidFill>
                  <a:schemeClr val="tx1"/>
                </a:solidFill>
              </a:rPr>
              <a:t>To live free of toxins and stress.</a:t>
            </a:r>
          </a:p>
          <a:p>
            <a:pPr marL="457200" indent="-457200">
              <a:buAutoNum type="arabicPeriod"/>
            </a:pPr>
            <a:r>
              <a:rPr lang="en-US" sz="2400" smtClean="0">
                <a:solidFill>
                  <a:schemeClr val="tx1"/>
                </a:solidFill>
              </a:rPr>
              <a:t>To </a:t>
            </a:r>
            <a:r>
              <a:rPr lang="en-US" sz="2400" smtClean="0">
                <a:solidFill>
                  <a:schemeClr val="tx1"/>
                </a:solidFill>
              </a:rPr>
              <a:t>live </a:t>
            </a:r>
            <a:r>
              <a:rPr lang="en-US" sz="2400" dirty="0" smtClean="0">
                <a:solidFill>
                  <a:schemeClr val="tx1"/>
                </a:solidFill>
              </a:rPr>
              <a:t>younger, longer.</a:t>
            </a:r>
          </a:p>
          <a:p>
            <a:pPr marL="457200" indent="-457200">
              <a:buAutoNum type="arabicPeriod"/>
            </a:pPr>
            <a:r>
              <a:rPr lang="en-US" sz="2400" dirty="0" smtClean="0">
                <a:solidFill>
                  <a:schemeClr val="tx1"/>
                </a:solidFill>
              </a:rPr>
              <a:t>To experience the world.</a:t>
            </a:r>
          </a:p>
          <a:p>
            <a:pPr marL="457200" indent="-457200">
              <a:buAutoNum type="arabicPeriod"/>
            </a:pPr>
            <a:r>
              <a:rPr lang="en-US" sz="2400" dirty="0" smtClean="0">
                <a:solidFill>
                  <a:schemeClr val="tx1"/>
                </a:solidFill>
              </a:rPr>
              <a:t>To give back</a:t>
            </a:r>
            <a:r>
              <a:rPr lang="en-US" sz="2400" dirty="0" smtClean="0"/>
              <a:t>.</a:t>
            </a:r>
            <a:endParaRPr lang="en-US" sz="2400" dirty="0"/>
          </a:p>
        </p:txBody>
      </p:sp>
    </p:spTree>
    <p:extLst>
      <p:ext uri="{BB962C8B-B14F-4D97-AF65-F5344CB8AC3E}">
        <p14:creationId xmlns:p14="http://schemas.microsoft.com/office/powerpoint/2010/main" val="29256718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4176"/>
          <a:stretch/>
        </p:blipFill>
        <p:spPr>
          <a:xfrm>
            <a:off x="733075" y="2445562"/>
            <a:ext cx="3779834" cy="3839571"/>
          </a:xfrm>
          <a:prstGeom prst="rect">
            <a:avLst/>
          </a:prstGeom>
        </p:spPr>
      </p:pic>
      <p:sp>
        <p:nvSpPr>
          <p:cNvPr id="8" name="TextBox 7"/>
          <p:cNvSpPr txBox="1"/>
          <p:nvPr/>
        </p:nvSpPr>
        <p:spPr>
          <a:xfrm>
            <a:off x="4791239" y="2238474"/>
            <a:ext cx="4940135" cy="3570208"/>
          </a:xfrm>
          <a:prstGeom prst="rect">
            <a:avLst/>
          </a:prstGeom>
          <a:noFill/>
        </p:spPr>
        <p:txBody>
          <a:bodyPr wrap="square" rtlCol="0">
            <a:spAutoFit/>
          </a:bodyPr>
          <a:lstStyle/>
          <a:p>
            <a:pPr marL="285750" indent="-285750">
              <a:spcAft>
                <a:spcPts val="600"/>
              </a:spcAft>
              <a:buFont typeface="Arial" charset="0"/>
              <a:buChar char="•"/>
            </a:pPr>
            <a:r>
              <a:rPr lang="en-US" sz="2800" dirty="0" smtClean="0">
                <a:solidFill>
                  <a:schemeClr val="accent1">
                    <a:lumMod val="75000"/>
                  </a:schemeClr>
                </a:solidFill>
              </a:rPr>
              <a:t>Tell</a:t>
            </a:r>
          </a:p>
          <a:p>
            <a:pPr marL="285750" indent="-285750">
              <a:spcAft>
                <a:spcPts val="600"/>
              </a:spcAft>
              <a:buFont typeface="Arial" charset="0"/>
              <a:buChar char="•"/>
            </a:pPr>
            <a:r>
              <a:rPr lang="en-US" sz="2800" dirty="0" smtClean="0">
                <a:solidFill>
                  <a:schemeClr val="accent1">
                    <a:lumMod val="75000"/>
                  </a:schemeClr>
                </a:solidFill>
              </a:rPr>
              <a:t>Focus on what to say</a:t>
            </a:r>
          </a:p>
          <a:p>
            <a:pPr marL="285750" indent="-285750">
              <a:spcAft>
                <a:spcPts val="600"/>
              </a:spcAft>
              <a:buFont typeface="Arial" charset="0"/>
              <a:buChar char="•"/>
            </a:pPr>
            <a:r>
              <a:rPr lang="en-US" sz="2800" dirty="0" smtClean="0">
                <a:solidFill>
                  <a:schemeClr val="accent1">
                    <a:lumMod val="75000"/>
                  </a:schemeClr>
                </a:solidFill>
              </a:rPr>
              <a:t>The “script”</a:t>
            </a:r>
            <a:endParaRPr lang="en-US" sz="2800" dirty="0">
              <a:solidFill>
                <a:schemeClr val="accent1">
                  <a:lumMod val="75000"/>
                </a:schemeClr>
              </a:solidFill>
            </a:endParaRPr>
          </a:p>
          <a:p>
            <a:pPr marL="285750" indent="-285750">
              <a:spcAft>
                <a:spcPts val="600"/>
              </a:spcAft>
              <a:buFont typeface="Arial" charset="0"/>
              <a:buChar char="•"/>
            </a:pPr>
            <a:r>
              <a:rPr lang="en-US" sz="2800" dirty="0" smtClean="0">
                <a:solidFill>
                  <a:schemeClr val="accent1">
                    <a:lumMod val="75000"/>
                  </a:schemeClr>
                </a:solidFill>
              </a:rPr>
              <a:t>Sell &amp; close</a:t>
            </a:r>
          </a:p>
          <a:p>
            <a:pPr marL="285750" indent="-285750">
              <a:spcAft>
                <a:spcPts val="600"/>
              </a:spcAft>
              <a:buFont typeface="Arial" charset="0"/>
              <a:buChar char="•"/>
            </a:pPr>
            <a:r>
              <a:rPr lang="en-US" sz="2800" dirty="0" smtClean="0">
                <a:solidFill>
                  <a:schemeClr val="accent1">
                    <a:lumMod val="75000"/>
                  </a:schemeClr>
                </a:solidFill>
              </a:rPr>
              <a:t>Elevator speech</a:t>
            </a:r>
          </a:p>
          <a:p>
            <a:pPr marL="285750" indent="-285750">
              <a:spcAft>
                <a:spcPts val="600"/>
              </a:spcAft>
              <a:buFont typeface="Arial" charset="0"/>
              <a:buChar char="•"/>
            </a:pPr>
            <a:r>
              <a:rPr lang="en-US" sz="2800" dirty="0" smtClean="0">
                <a:solidFill>
                  <a:schemeClr val="accent1">
                    <a:lumMod val="75000"/>
                  </a:schemeClr>
                </a:solidFill>
              </a:rPr>
              <a:t>“Overcome” objections</a:t>
            </a:r>
          </a:p>
          <a:p>
            <a:pPr marL="285750" indent="-285750">
              <a:spcAft>
                <a:spcPts val="600"/>
              </a:spcAft>
              <a:buFont typeface="Arial" charset="0"/>
              <a:buChar char="•"/>
            </a:pPr>
            <a:r>
              <a:rPr lang="en-US" sz="2800" dirty="0" smtClean="0">
                <a:solidFill>
                  <a:schemeClr val="accent1">
                    <a:lumMod val="75000"/>
                  </a:schemeClr>
                </a:solidFill>
              </a:rPr>
              <a:t>Handle” rejection</a:t>
            </a:r>
          </a:p>
        </p:txBody>
      </p:sp>
      <p:sp>
        <p:nvSpPr>
          <p:cNvPr id="9" name="Rectangle 8"/>
          <p:cNvSpPr/>
          <p:nvPr/>
        </p:nvSpPr>
        <p:spPr>
          <a:xfrm>
            <a:off x="1182738" y="1619437"/>
            <a:ext cx="8098972" cy="482321"/>
          </a:xfrm>
          <a:prstGeom prst="rect">
            <a:avLst/>
          </a:prstGeom>
          <a:solidFill>
            <a:srgbClr val="FFFF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33075" y="144814"/>
            <a:ext cx="8998299" cy="2092881"/>
          </a:xfrm>
          <a:prstGeom prst="rect">
            <a:avLst/>
          </a:prstGeom>
          <a:noFill/>
        </p:spPr>
        <p:txBody>
          <a:bodyPr wrap="square" rtlCol="0">
            <a:spAutoFit/>
          </a:bodyPr>
          <a:lstStyle/>
          <a:p>
            <a:pPr algn="ctr">
              <a:lnSpc>
                <a:spcPct val="150000"/>
              </a:lnSpc>
              <a:spcAft>
                <a:spcPts val="1200"/>
              </a:spcAft>
            </a:pPr>
            <a:r>
              <a:rPr lang="en-US" sz="4800" b="1" dirty="0" smtClean="0">
                <a:solidFill>
                  <a:schemeClr val="accent1">
                    <a:lumMod val="50000"/>
                  </a:schemeClr>
                </a:solidFill>
              </a:rPr>
              <a:t>20</a:t>
            </a:r>
            <a:r>
              <a:rPr lang="en-US" sz="4800" b="1" baseline="30000" dirty="0" smtClean="0">
                <a:solidFill>
                  <a:schemeClr val="accent1">
                    <a:lumMod val="50000"/>
                  </a:schemeClr>
                </a:solidFill>
              </a:rPr>
              <a:t>th</a:t>
            </a:r>
            <a:r>
              <a:rPr lang="en-US" sz="4800" b="1" dirty="0" smtClean="0">
                <a:solidFill>
                  <a:schemeClr val="accent1">
                    <a:lumMod val="50000"/>
                  </a:schemeClr>
                </a:solidFill>
              </a:rPr>
              <a:t> Century Communications</a:t>
            </a:r>
          </a:p>
          <a:p>
            <a:pPr algn="ctr">
              <a:lnSpc>
                <a:spcPct val="150000"/>
              </a:lnSpc>
            </a:pPr>
            <a:r>
              <a:rPr lang="en-US" sz="3200" dirty="0" smtClean="0">
                <a:solidFill>
                  <a:schemeClr val="accent1">
                    <a:lumMod val="75000"/>
                  </a:schemeClr>
                </a:solidFill>
              </a:rPr>
              <a:t>What may have worked in an earlier market. . .</a:t>
            </a:r>
            <a:endParaRPr lang="en-US" sz="3200" dirty="0">
              <a:solidFill>
                <a:schemeClr val="accent1">
                  <a:lumMod val="75000"/>
                </a:schemeClr>
              </a:solidFill>
            </a:endParaRPr>
          </a:p>
        </p:txBody>
      </p:sp>
    </p:spTree>
    <p:extLst>
      <p:ext uri="{BB962C8B-B14F-4D97-AF65-F5344CB8AC3E}">
        <p14:creationId xmlns:p14="http://schemas.microsoft.com/office/powerpoint/2010/main" val="4087333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91239" y="2116806"/>
            <a:ext cx="4940135" cy="2554545"/>
          </a:xfrm>
          <a:prstGeom prst="rect">
            <a:avLst/>
          </a:prstGeom>
          <a:noFill/>
        </p:spPr>
        <p:txBody>
          <a:bodyPr wrap="square" rtlCol="0">
            <a:spAutoFit/>
          </a:bodyPr>
          <a:lstStyle/>
          <a:p>
            <a:pPr marL="285750" indent="-285750">
              <a:spcAft>
                <a:spcPts val="600"/>
              </a:spcAft>
              <a:buFont typeface="Arial" charset="0"/>
              <a:buChar char="•"/>
            </a:pPr>
            <a:r>
              <a:rPr lang="en-US" sz="2800" dirty="0" smtClean="0">
                <a:solidFill>
                  <a:schemeClr val="accent1">
                    <a:lumMod val="75000"/>
                  </a:schemeClr>
                </a:solidFill>
              </a:rPr>
              <a:t>Cautious</a:t>
            </a:r>
          </a:p>
          <a:p>
            <a:pPr marL="285750" indent="-285750">
              <a:spcAft>
                <a:spcPts val="600"/>
              </a:spcAft>
              <a:buFont typeface="Arial" charset="0"/>
              <a:buChar char="•"/>
            </a:pPr>
            <a:r>
              <a:rPr lang="en-US" sz="2800" dirty="0" smtClean="0">
                <a:solidFill>
                  <a:schemeClr val="accent1">
                    <a:lumMod val="75000"/>
                  </a:schemeClr>
                </a:solidFill>
              </a:rPr>
              <a:t>Wary</a:t>
            </a:r>
          </a:p>
          <a:p>
            <a:pPr marL="285750" indent="-285750">
              <a:spcAft>
                <a:spcPts val="600"/>
              </a:spcAft>
              <a:buFont typeface="Arial" charset="0"/>
              <a:buChar char="•"/>
            </a:pPr>
            <a:r>
              <a:rPr lang="en-US" sz="2800" dirty="0" smtClean="0">
                <a:solidFill>
                  <a:schemeClr val="accent1">
                    <a:lumMod val="75000"/>
                  </a:schemeClr>
                </a:solidFill>
              </a:rPr>
              <a:t>Suspicious</a:t>
            </a:r>
          </a:p>
          <a:p>
            <a:pPr marL="285750" indent="-285750">
              <a:spcAft>
                <a:spcPts val="600"/>
              </a:spcAft>
              <a:buFont typeface="Arial" charset="0"/>
              <a:buChar char="•"/>
            </a:pPr>
            <a:r>
              <a:rPr lang="en-US" sz="2800" dirty="0" smtClean="0">
                <a:solidFill>
                  <a:schemeClr val="accent1">
                    <a:lumMod val="75000"/>
                  </a:schemeClr>
                </a:solidFill>
              </a:rPr>
              <a:t>Delete – delete – delete</a:t>
            </a:r>
          </a:p>
          <a:p>
            <a:pPr marL="285750" indent="-285750">
              <a:spcAft>
                <a:spcPts val="600"/>
              </a:spcAft>
              <a:buFont typeface="Arial" charset="0"/>
              <a:buChar char="•"/>
            </a:pPr>
            <a:r>
              <a:rPr lang="en-US" sz="2800" dirty="0" smtClean="0">
                <a:solidFill>
                  <a:schemeClr val="accent1">
                    <a:lumMod val="75000"/>
                  </a:schemeClr>
                </a:solidFill>
              </a:rPr>
              <a:t>Over-promised</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734" y="1757799"/>
            <a:ext cx="3884736" cy="2913552"/>
          </a:xfrm>
          <a:prstGeom prst="rect">
            <a:avLst/>
          </a:prstGeom>
          <a:effectLst>
            <a:reflection blurRad="6350" stA="52000" endA="300" endPos="35000" dir="5400000" sy="-100000" algn="bl" rotWithShape="0"/>
          </a:effectLst>
        </p:spPr>
      </p:pic>
      <p:sp>
        <p:nvSpPr>
          <p:cNvPr id="12" name="Rectangle 11"/>
          <p:cNvSpPr/>
          <p:nvPr/>
        </p:nvSpPr>
        <p:spPr>
          <a:xfrm>
            <a:off x="1182738" y="403080"/>
            <a:ext cx="8098972" cy="482321"/>
          </a:xfrm>
          <a:prstGeom prst="rect">
            <a:avLst/>
          </a:prstGeom>
          <a:solidFill>
            <a:srgbClr val="FFFF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33075" y="144814"/>
            <a:ext cx="8998299" cy="983603"/>
          </a:xfrm>
          <a:prstGeom prst="rect">
            <a:avLst/>
          </a:prstGeom>
          <a:noFill/>
        </p:spPr>
        <p:txBody>
          <a:bodyPr wrap="square" rtlCol="0">
            <a:spAutoFit/>
          </a:bodyPr>
          <a:lstStyle/>
          <a:p>
            <a:pPr algn="ctr">
              <a:lnSpc>
                <a:spcPct val="150000"/>
              </a:lnSpc>
            </a:pPr>
            <a:r>
              <a:rPr lang="en-US" sz="4400" dirty="0" smtClean="0">
                <a:solidFill>
                  <a:schemeClr val="accent1">
                    <a:lumMod val="75000"/>
                  </a:schemeClr>
                </a:solidFill>
              </a:rPr>
              <a:t>Today’s 21</a:t>
            </a:r>
            <a:r>
              <a:rPr lang="en-US" sz="4400" baseline="30000" dirty="0" smtClean="0">
                <a:solidFill>
                  <a:schemeClr val="accent1">
                    <a:lumMod val="75000"/>
                  </a:schemeClr>
                </a:solidFill>
              </a:rPr>
              <a:t>st</a:t>
            </a:r>
            <a:r>
              <a:rPr lang="en-US" sz="4400" dirty="0" smtClean="0">
                <a:solidFill>
                  <a:schemeClr val="accent1">
                    <a:lumMod val="75000"/>
                  </a:schemeClr>
                </a:solidFill>
              </a:rPr>
              <a:t> Century market </a:t>
            </a:r>
            <a:endParaRPr lang="en-US" sz="4400" dirty="0">
              <a:solidFill>
                <a:schemeClr val="accent1">
                  <a:lumMod val="75000"/>
                </a:schemeClr>
              </a:solidFill>
            </a:endParaRPr>
          </a:p>
        </p:txBody>
      </p:sp>
      <p:sp>
        <p:nvSpPr>
          <p:cNvPr id="2" name="TextBox 1"/>
          <p:cNvSpPr txBox="1"/>
          <p:nvPr/>
        </p:nvSpPr>
        <p:spPr>
          <a:xfrm>
            <a:off x="1069144" y="5950634"/>
            <a:ext cx="5176911" cy="369332"/>
          </a:xfrm>
          <a:prstGeom prst="rect">
            <a:avLst/>
          </a:prstGeom>
          <a:noFill/>
        </p:spPr>
        <p:txBody>
          <a:bodyPr wrap="square" rtlCol="0">
            <a:spAutoFit/>
          </a:bodyPr>
          <a:lstStyle/>
          <a:p>
            <a:r>
              <a:rPr lang="en-US" dirty="0" smtClean="0">
                <a:solidFill>
                  <a:srgbClr val="00B0F0"/>
                </a:solidFill>
              </a:rPr>
              <a:t>My story</a:t>
            </a:r>
            <a:endParaRPr lang="en-US" dirty="0">
              <a:solidFill>
                <a:srgbClr val="00B0F0"/>
              </a:solidFill>
            </a:endParaRPr>
          </a:p>
        </p:txBody>
      </p:sp>
    </p:spTree>
    <p:extLst>
      <p:ext uri="{BB962C8B-B14F-4D97-AF65-F5344CB8AC3E}">
        <p14:creationId xmlns:p14="http://schemas.microsoft.com/office/powerpoint/2010/main" val="11434082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12909" y="2714243"/>
            <a:ext cx="4940135" cy="2554545"/>
          </a:xfrm>
          <a:prstGeom prst="rect">
            <a:avLst/>
          </a:prstGeom>
          <a:noFill/>
        </p:spPr>
        <p:txBody>
          <a:bodyPr wrap="square" rtlCol="0">
            <a:spAutoFit/>
          </a:bodyPr>
          <a:lstStyle/>
          <a:p>
            <a:pPr marL="285750" indent="-285750">
              <a:spcAft>
                <a:spcPts val="600"/>
              </a:spcAft>
              <a:buFont typeface="Arial" charset="0"/>
              <a:buChar char="•"/>
            </a:pPr>
            <a:r>
              <a:rPr lang="en-US" sz="2800" dirty="0" smtClean="0">
                <a:solidFill>
                  <a:schemeClr val="accent1">
                    <a:lumMod val="75000"/>
                  </a:schemeClr>
                </a:solidFill>
              </a:rPr>
              <a:t>Relationship-based</a:t>
            </a:r>
            <a:endParaRPr lang="en-US" sz="2800" dirty="0">
              <a:solidFill>
                <a:schemeClr val="accent1">
                  <a:lumMod val="75000"/>
                </a:schemeClr>
              </a:solidFill>
            </a:endParaRPr>
          </a:p>
          <a:p>
            <a:pPr marL="285750" indent="-285750">
              <a:spcAft>
                <a:spcPts val="600"/>
              </a:spcAft>
              <a:buFont typeface="Arial" charset="0"/>
              <a:buChar char="•"/>
            </a:pPr>
            <a:r>
              <a:rPr lang="en-US" sz="2800" dirty="0" smtClean="0">
                <a:solidFill>
                  <a:schemeClr val="accent1">
                    <a:lumMod val="75000"/>
                  </a:schemeClr>
                </a:solidFill>
              </a:rPr>
              <a:t>Permission-based</a:t>
            </a:r>
          </a:p>
          <a:p>
            <a:pPr marL="285750" indent="-285750">
              <a:spcAft>
                <a:spcPts val="600"/>
              </a:spcAft>
              <a:buFont typeface="Arial" charset="0"/>
              <a:buChar char="•"/>
            </a:pPr>
            <a:r>
              <a:rPr lang="en-US" sz="2800" dirty="0" smtClean="0">
                <a:solidFill>
                  <a:schemeClr val="accent1">
                    <a:lumMod val="75000"/>
                  </a:schemeClr>
                </a:solidFill>
              </a:rPr>
              <a:t>Questions</a:t>
            </a:r>
          </a:p>
          <a:p>
            <a:pPr marL="285750" indent="-285750">
              <a:spcAft>
                <a:spcPts val="600"/>
              </a:spcAft>
              <a:buFont typeface="Arial" charset="0"/>
              <a:buChar char="•"/>
            </a:pPr>
            <a:r>
              <a:rPr lang="en-US" sz="2800" dirty="0" smtClean="0">
                <a:solidFill>
                  <a:schemeClr val="accent1">
                    <a:lumMod val="75000"/>
                  </a:schemeClr>
                </a:solidFill>
              </a:rPr>
              <a:t>Personal Customer Service</a:t>
            </a:r>
          </a:p>
          <a:p>
            <a:pPr marL="285750" indent="-285750">
              <a:spcAft>
                <a:spcPts val="600"/>
              </a:spcAft>
              <a:buFont typeface="Arial" charset="0"/>
              <a:buChar char="•"/>
            </a:pPr>
            <a:r>
              <a:rPr lang="en-US" sz="2800" dirty="0" smtClean="0">
                <a:solidFill>
                  <a:schemeClr val="accent1">
                    <a:lumMod val="75000"/>
                  </a:schemeClr>
                </a:solidFill>
              </a:rPr>
              <a:t>Start with WHY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695" y="2960914"/>
            <a:ext cx="2970308" cy="2987710"/>
          </a:xfrm>
          <a:prstGeom prst="rect">
            <a:avLst/>
          </a:prstGeom>
          <a:effectLst>
            <a:reflection blurRad="6350" stA="52000" endA="300" endPos="35000" dir="5400000" sy="-100000" algn="bl" rotWithShape="0"/>
          </a:effectLst>
        </p:spPr>
      </p:pic>
      <p:sp>
        <p:nvSpPr>
          <p:cNvPr id="12" name="Rectangle 11"/>
          <p:cNvSpPr/>
          <p:nvPr/>
        </p:nvSpPr>
        <p:spPr>
          <a:xfrm>
            <a:off x="1182738" y="1619437"/>
            <a:ext cx="8098972" cy="482321"/>
          </a:xfrm>
          <a:prstGeom prst="rect">
            <a:avLst/>
          </a:prstGeom>
          <a:solidFill>
            <a:srgbClr val="FFFF00">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33075" y="144814"/>
            <a:ext cx="8998299" cy="2092881"/>
          </a:xfrm>
          <a:prstGeom prst="rect">
            <a:avLst/>
          </a:prstGeom>
          <a:noFill/>
        </p:spPr>
        <p:txBody>
          <a:bodyPr wrap="square" rtlCol="0">
            <a:spAutoFit/>
          </a:bodyPr>
          <a:lstStyle/>
          <a:p>
            <a:pPr algn="ctr">
              <a:lnSpc>
                <a:spcPct val="150000"/>
              </a:lnSpc>
              <a:spcAft>
                <a:spcPts val="1200"/>
              </a:spcAft>
            </a:pPr>
            <a:r>
              <a:rPr lang="en-US" sz="4800" b="1" dirty="0" smtClean="0">
                <a:solidFill>
                  <a:schemeClr val="accent1">
                    <a:lumMod val="50000"/>
                  </a:schemeClr>
                </a:solidFill>
              </a:rPr>
              <a:t>21</a:t>
            </a:r>
            <a:r>
              <a:rPr lang="en-US" sz="4800" b="1" baseline="30000" dirty="0" smtClean="0">
                <a:solidFill>
                  <a:schemeClr val="accent1">
                    <a:lumMod val="50000"/>
                  </a:schemeClr>
                </a:solidFill>
              </a:rPr>
              <a:t>th</a:t>
            </a:r>
            <a:r>
              <a:rPr lang="en-US" sz="4800" b="1" dirty="0" smtClean="0">
                <a:solidFill>
                  <a:schemeClr val="accent1">
                    <a:lumMod val="50000"/>
                  </a:schemeClr>
                </a:solidFill>
              </a:rPr>
              <a:t> Century Market </a:t>
            </a:r>
          </a:p>
          <a:p>
            <a:pPr algn="ctr">
              <a:lnSpc>
                <a:spcPct val="150000"/>
              </a:lnSpc>
            </a:pPr>
            <a:r>
              <a:rPr lang="en-US" sz="3200" dirty="0" smtClean="0">
                <a:solidFill>
                  <a:schemeClr val="accent1">
                    <a:lumMod val="75000"/>
                  </a:schemeClr>
                </a:solidFill>
              </a:rPr>
              <a:t>What today’s market responds to. . .</a:t>
            </a:r>
            <a:endParaRPr lang="en-US" sz="3200" dirty="0">
              <a:solidFill>
                <a:schemeClr val="accent1">
                  <a:lumMod val="75000"/>
                </a:schemeClr>
              </a:solidFill>
            </a:endParaRPr>
          </a:p>
        </p:txBody>
      </p:sp>
      <p:sp>
        <p:nvSpPr>
          <p:cNvPr id="2" name="TextBox 1"/>
          <p:cNvSpPr txBox="1"/>
          <p:nvPr/>
        </p:nvSpPr>
        <p:spPr>
          <a:xfrm>
            <a:off x="4512909" y="5607170"/>
            <a:ext cx="4009989" cy="369332"/>
          </a:xfrm>
          <a:prstGeom prst="rect">
            <a:avLst/>
          </a:prstGeom>
          <a:noFill/>
        </p:spPr>
        <p:txBody>
          <a:bodyPr wrap="square" rtlCol="0">
            <a:spAutoFit/>
          </a:bodyPr>
          <a:lstStyle/>
          <a:p>
            <a:r>
              <a:rPr lang="en-US" dirty="0" smtClean="0">
                <a:solidFill>
                  <a:srgbClr val="0070C0"/>
                </a:solidFill>
              </a:rPr>
              <a:t>ASK Laura Evans</a:t>
            </a:r>
            <a:endParaRPr lang="en-US" dirty="0">
              <a:solidFill>
                <a:srgbClr val="0070C0"/>
              </a:solidFill>
            </a:endParaRPr>
          </a:p>
        </p:txBody>
      </p:sp>
    </p:spTree>
    <p:extLst>
      <p:ext uri="{BB962C8B-B14F-4D97-AF65-F5344CB8AC3E}">
        <p14:creationId xmlns:p14="http://schemas.microsoft.com/office/powerpoint/2010/main" val="8071983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15594" y="1480093"/>
            <a:ext cx="2025673" cy="660400"/>
          </a:xfrm>
        </p:spPr>
        <p:txBody>
          <a:bodyPr>
            <a:normAutofit/>
          </a:bodyPr>
          <a:lstStyle/>
          <a:p>
            <a:pPr algn="ctr"/>
            <a:r>
              <a:rPr lang="en-US" sz="3200" dirty="0" smtClean="0">
                <a:solidFill>
                  <a:schemeClr val="bg1"/>
                </a:solidFill>
              </a:rPr>
              <a:t>Step 2.</a:t>
            </a:r>
            <a:endParaRPr lang="en-US" sz="3200" dirty="0">
              <a:solidFill>
                <a:schemeClr val="bg1"/>
              </a:solidFill>
            </a:endParaRPr>
          </a:p>
        </p:txBody>
      </p:sp>
      <p:sp>
        <p:nvSpPr>
          <p:cNvPr id="14" name="Content Placeholder 2"/>
          <p:cNvSpPr>
            <a:spLocks noGrp="1"/>
          </p:cNvSpPr>
          <p:nvPr>
            <p:ph idx="1"/>
          </p:nvPr>
        </p:nvSpPr>
        <p:spPr>
          <a:xfrm>
            <a:off x="315594" y="1216959"/>
            <a:ext cx="3782274" cy="1462995"/>
          </a:xfrm>
        </p:spPr>
        <p:txBody>
          <a:bodyPr>
            <a:normAutofit/>
          </a:bodyPr>
          <a:lstStyle/>
          <a:p>
            <a:pPr marL="0" indent="0" algn="ctr">
              <a:buNone/>
            </a:pPr>
            <a:r>
              <a:rPr lang="en-US" sz="6000" dirty="0" smtClean="0">
                <a:solidFill>
                  <a:schemeClr val="accent5"/>
                </a:solidFill>
              </a:rPr>
              <a:t>“What if…</a:t>
            </a:r>
            <a:endParaRPr lang="en-US" sz="6000" dirty="0">
              <a:solidFill>
                <a:schemeClr val="accent5"/>
              </a:solidFill>
            </a:endParaRPr>
          </a:p>
        </p:txBody>
      </p:sp>
      <p:sp>
        <p:nvSpPr>
          <p:cNvPr id="8" name="TextBox 7"/>
          <p:cNvSpPr txBox="1"/>
          <p:nvPr/>
        </p:nvSpPr>
        <p:spPr>
          <a:xfrm>
            <a:off x="0" y="3"/>
            <a:ext cx="12192000" cy="1107996"/>
          </a:xfrm>
          <a:prstGeom prst="rect">
            <a:avLst/>
          </a:prstGeom>
          <a:solidFill>
            <a:schemeClr val="accent2"/>
          </a:solidFill>
        </p:spPr>
        <p:txBody>
          <a:bodyPr wrap="square" rtlCol="0">
            <a:spAutoFit/>
          </a:bodyPr>
          <a:lstStyle/>
          <a:p>
            <a:pPr algn="ct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21</a:t>
            </a:r>
            <a:r>
              <a:rPr lang="en-US" sz="6600" b="1" baseline="30000" dirty="0" smtClean="0">
                <a:solidFill>
                  <a:schemeClr val="accent1">
                    <a:lumMod val="20000"/>
                    <a:lumOff val="80000"/>
                  </a:schemeClr>
                </a:solidFill>
                <a:effectLst>
                  <a:outerShdw blurRad="50800" dist="38100" dir="2700000" algn="tl" rotWithShape="0">
                    <a:prstClr val="black">
                      <a:alpha val="40000"/>
                    </a:prstClr>
                  </a:outerShdw>
                </a:effectLst>
              </a:rPr>
              <a:t>st</a:t>
            </a:r>
            <a:r>
              <a:rPr lang="en-US" sz="6600" b="1" dirty="0" smtClean="0">
                <a:solidFill>
                  <a:schemeClr val="accent1">
                    <a:lumMod val="20000"/>
                    <a:lumOff val="80000"/>
                  </a:schemeClr>
                </a:solidFill>
                <a:effectLst>
                  <a:outerShdw blurRad="50800" dist="38100" dir="2700000" algn="tl" rotWithShape="0">
                    <a:prstClr val="black">
                      <a:alpha val="40000"/>
                    </a:prstClr>
                  </a:outerShdw>
                </a:effectLst>
              </a:rPr>
              <a:t> Century</a:t>
            </a:r>
            <a:endParaRPr lang="en-US" sz="6600" b="1" dirty="0">
              <a:solidFill>
                <a:schemeClr val="accent1">
                  <a:lumMod val="20000"/>
                  <a:lumOff val="80000"/>
                </a:schemeClr>
              </a:solidFill>
              <a:effectLst>
                <a:outerShdw blurRad="50800" dist="38100" dir="2700000" algn="tl" rotWithShape="0">
                  <a:prstClr val="black">
                    <a:alpha val="40000"/>
                  </a:prstClr>
                </a:outerShdw>
              </a:effectLst>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1267" y="2786001"/>
            <a:ext cx="5156340" cy="3464416"/>
          </a:xfrm>
          <a:prstGeom prst="rect">
            <a:avLst/>
          </a:prstGeom>
          <a:effectLst>
            <a:reflection blurRad="6350" stA="52000" endA="300" endPos="35000" dir="5400000" sy="-100000" algn="bl" rotWithShape="0"/>
          </a:effectLst>
        </p:spPr>
      </p:pic>
      <p:sp>
        <p:nvSpPr>
          <p:cNvPr id="13" name="Oval Callout 12"/>
          <p:cNvSpPr/>
          <p:nvPr/>
        </p:nvSpPr>
        <p:spPr>
          <a:xfrm>
            <a:off x="5058441" y="1106425"/>
            <a:ext cx="4009663" cy="2467428"/>
          </a:xfrm>
          <a:prstGeom prst="wedgeEllipseCallout">
            <a:avLst>
              <a:gd name="adj1" fmla="val -46058"/>
              <a:gd name="adj2" fmla="val 58088"/>
            </a:avLst>
          </a:prstGeom>
          <a:solidFill>
            <a:schemeClr val="accent1">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41676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1788543"/>
          </a:xfrm>
        </p:spPr>
        <p:txBody>
          <a:bodyPr>
            <a:normAutofit/>
          </a:bodyPr>
          <a:lstStyle/>
          <a:p>
            <a:pPr algn="ctr"/>
            <a:r>
              <a:rPr lang="en-US" b="1" dirty="0" smtClean="0"/>
              <a:t>Core Quality </a:t>
            </a:r>
            <a:br>
              <a:rPr lang="en-US" b="1" dirty="0" smtClean="0"/>
            </a:br>
            <a:r>
              <a:rPr lang="en-US" b="1" dirty="0" smtClean="0"/>
              <a:t>of Successful Network Marketing Companies in 2014</a:t>
            </a:r>
            <a:endParaRPr lang="en-US" b="1" dirty="0"/>
          </a:p>
        </p:txBody>
      </p:sp>
      <p:sp>
        <p:nvSpPr>
          <p:cNvPr id="4" name="Rectangle 3"/>
          <p:cNvSpPr/>
          <p:nvPr/>
        </p:nvSpPr>
        <p:spPr>
          <a:xfrm>
            <a:off x="1009896" y="2742140"/>
            <a:ext cx="8264106" cy="2516073"/>
          </a:xfrm>
          <a:prstGeom prst="rect">
            <a:avLst/>
          </a:prstGeom>
        </p:spPr>
        <p:txBody>
          <a:bodyPr wrap="square">
            <a:spAutoFit/>
          </a:bodyPr>
          <a:lstStyle/>
          <a:p>
            <a:pPr marL="342900" marR="0" lvl="0" indent="-342900" algn="ctr">
              <a:lnSpc>
                <a:spcPts val="2100"/>
              </a:lnSpc>
              <a:spcBef>
                <a:spcPts val="0"/>
              </a:spcBef>
              <a:spcAft>
                <a:spcPts val="0"/>
              </a:spcAft>
              <a:tabLst>
                <a:tab pos="457200" algn="l"/>
              </a:tabLst>
            </a:pPr>
            <a:r>
              <a:rPr lang="en-US" sz="3200" b="1" dirty="0">
                <a:solidFill>
                  <a:schemeClr val="accent2"/>
                </a:solidFill>
                <a:latin typeface="Helvetica" panose="020B0604020202020204" pitchFamily="34" charset="0"/>
                <a:ea typeface="Times New Roman" panose="02020603050405020304" pitchFamily="18" charset="0"/>
              </a:rPr>
              <a:t>Matter.</a:t>
            </a:r>
            <a:r>
              <a:rPr lang="en-US" sz="3200" dirty="0">
                <a:solidFill>
                  <a:schemeClr val="accent2"/>
                </a:solidFill>
                <a:latin typeface="Helvetica" panose="020B0604020202020204" pitchFamily="34" charset="0"/>
                <a:ea typeface="Times New Roman" panose="02020603050405020304" pitchFamily="18" charset="0"/>
              </a:rPr>
              <a:t> </a:t>
            </a:r>
            <a:endParaRPr lang="en-US" sz="3200" dirty="0" smtClean="0">
              <a:solidFill>
                <a:schemeClr val="accent2"/>
              </a:solidFill>
              <a:latin typeface="Helvetica" panose="020B0604020202020204" pitchFamily="34" charset="0"/>
              <a:ea typeface="Times New Roman" panose="02020603050405020304" pitchFamily="18" charset="0"/>
            </a:endParaRPr>
          </a:p>
          <a:p>
            <a:pPr marL="342900" marR="0" lvl="0" indent="-342900" algn="just">
              <a:lnSpc>
                <a:spcPts val="2100"/>
              </a:lnSpc>
              <a:spcBef>
                <a:spcPts val="0"/>
              </a:spcBef>
              <a:spcAft>
                <a:spcPts val="0"/>
              </a:spcAft>
              <a:tabLst>
                <a:tab pos="457200" algn="l"/>
              </a:tabLst>
            </a:pPr>
            <a:endParaRPr lang="en-US" sz="2800" dirty="0">
              <a:solidFill>
                <a:schemeClr val="accent2"/>
              </a:solidFill>
              <a:latin typeface="Helvetica" panose="020B0604020202020204" pitchFamily="34" charset="0"/>
              <a:ea typeface="Times New Roman" panose="02020603050405020304" pitchFamily="18" charset="0"/>
            </a:endParaRPr>
          </a:p>
          <a:p>
            <a:pPr marL="342900" marR="0" lvl="0" indent="-342900" algn="ctr">
              <a:lnSpc>
                <a:spcPts val="2100"/>
              </a:lnSpc>
              <a:spcBef>
                <a:spcPts val="0"/>
              </a:spcBef>
              <a:spcAft>
                <a:spcPts val="0"/>
              </a:spcAft>
              <a:tabLst>
                <a:tab pos="457200" algn="l"/>
              </a:tabLst>
            </a:pPr>
            <a:r>
              <a:rPr lang="en-US" sz="2800" dirty="0" smtClean="0">
                <a:solidFill>
                  <a:schemeClr val="accent2"/>
                </a:solidFill>
                <a:latin typeface="Helvetica" panose="020B0604020202020204" pitchFamily="34" charset="0"/>
                <a:ea typeface="Times New Roman" panose="02020603050405020304" pitchFamily="18" charset="0"/>
              </a:rPr>
              <a:t>We </a:t>
            </a:r>
            <a:r>
              <a:rPr lang="en-US" sz="2800" dirty="0">
                <a:solidFill>
                  <a:schemeClr val="accent2"/>
                </a:solidFill>
                <a:latin typeface="Helvetica" panose="020B0604020202020204" pitchFamily="34" charset="0"/>
                <a:ea typeface="Times New Roman" panose="02020603050405020304" pitchFamily="18" charset="0"/>
              </a:rPr>
              <a:t>want to matter. We want to make a difference … to contribute to others, learn more ourselves, lead, follow, teach, coach, and help. </a:t>
            </a:r>
            <a:r>
              <a:rPr lang="en-US" sz="2800" b="1" dirty="0">
                <a:solidFill>
                  <a:schemeClr val="accent2"/>
                </a:solidFill>
                <a:latin typeface="Helvetica" panose="020B0604020202020204" pitchFamily="34" charset="0"/>
                <a:ea typeface="Times New Roman" panose="02020603050405020304" pitchFamily="18" charset="0"/>
              </a:rPr>
              <a:t>We want to be a part of something far greater than ourselves,</a:t>
            </a:r>
            <a:r>
              <a:rPr lang="en-US" sz="2800" dirty="0">
                <a:solidFill>
                  <a:schemeClr val="accent2"/>
                </a:solidFill>
                <a:latin typeface="Helvetica" panose="020B0604020202020204" pitchFamily="34" charset="0"/>
                <a:ea typeface="Times New Roman" panose="02020603050405020304" pitchFamily="18" charset="0"/>
              </a:rPr>
              <a:t> and we want to be part of a family … a family who cares about us, has our backs, and invests in our future.</a:t>
            </a:r>
            <a:endParaRPr lang="en-US" sz="2800" dirty="0">
              <a:solidFill>
                <a:schemeClr val="accent2"/>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4667348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79895" y="-17253"/>
            <a:ext cx="10403456" cy="681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027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70560"/>
          </a:xfrm>
        </p:spPr>
        <p:txBody>
          <a:bodyPr>
            <a:normAutofit/>
          </a:bodyPr>
          <a:lstStyle/>
          <a:p>
            <a:pPr algn="ctr"/>
            <a:r>
              <a:rPr lang="en-US" b="1" dirty="0" smtClean="0"/>
              <a:t>Core Values of Companies Succeeding </a:t>
            </a:r>
            <a:endParaRPr lang="en-US" b="1" dirty="0"/>
          </a:p>
        </p:txBody>
      </p:sp>
      <p:sp>
        <p:nvSpPr>
          <p:cNvPr id="3" name="Content Placeholder 2"/>
          <p:cNvSpPr>
            <a:spLocks noGrp="1"/>
          </p:cNvSpPr>
          <p:nvPr>
            <p:ph idx="1"/>
          </p:nvPr>
        </p:nvSpPr>
        <p:spPr>
          <a:xfrm>
            <a:off x="677334" y="2093599"/>
            <a:ext cx="9243043" cy="4002401"/>
          </a:xfrm>
        </p:spPr>
        <p:txBody>
          <a:bodyPr>
            <a:normAutofit/>
          </a:bodyPr>
          <a:lstStyle/>
          <a:p>
            <a:pPr lvl="0"/>
            <a:r>
              <a:rPr lang="en-US" sz="6000" b="1" dirty="0" smtClean="0">
                <a:solidFill>
                  <a:schemeClr val="accent2"/>
                </a:solidFill>
              </a:rPr>
              <a:t>Products</a:t>
            </a:r>
            <a:r>
              <a:rPr lang="en-US" sz="6000" dirty="0" smtClean="0">
                <a:solidFill>
                  <a:schemeClr val="accent2"/>
                </a:solidFill>
              </a:rPr>
              <a:t> </a:t>
            </a:r>
          </a:p>
          <a:p>
            <a:pPr lvl="0"/>
            <a:r>
              <a:rPr lang="en-US" sz="6000" b="1" dirty="0" smtClean="0">
                <a:solidFill>
                  <a:schemeClr val="accent2"/>
                </a:solidFill>
              </a:rPr>
              <a:t>Lifestyle</a:t>
            </a:r>
            <a:endParaRPr lang="en-US" sz="6000" dirty="0">
              <a:solidFill>
                <a:schemeClr val="accent2"/>
              </a:solidFill>
            </a:endParaRPr>
          </a:p>
          <a:p>
            <a:pPr lvl="0"/>
            <a:r>
              <a:rPr lang="en-US" sz="6000" b="1" dirty="0" smtClean="0">
                <a:solidFill>
                  <a:schemeClr val="accent2"/>
                </a:solidFill>
              </a:rPr>
              <a:t>Make a Difference</a:t>
            </a:r>
            <a:r>
              <a:rPr lang="en-US" sz="4400" b="1" dirty="0" smtClean="0">
                <a:solidFill>
                  <a:schemeClr val="accent2"/>
                </a:solidFill>
              </a:rPr>
              <a:t>. </a:t>
            </a:r>
          </a:p>
          <a:p>
            <a:endParaRPr lang="en-US" dirty="0"/>
          </a:p>
        </p:txBody>
      </p:sp>
    </p:spTree>
    <p:extLst>
      <p:ext uri="{BB962C8B-B14F-4D97-AF65-F5344CB8AC3E}">
        <p14:creationId xmlns:p14="http://schemas.microsoft.com/office/powerpoint/2010/main" val="23841059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Text Box 3"/>
          <p:cNvSpPr txBox="1">
            <a:spLocks noChangeArrowheads="1"/>
          </p:cNvSpPr>
          <p:nvPr/>
        </p:nvSpPr>
        <p:spPr bwMode="auto">
          <a:xfrm>
            <a:off x="5788026" y="2191110"/>
            <a:ext cx="4691063"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en-US" altLang="en-US" sz="2800" b="1" dirty="0">
                <a:solidFill>
                  <a:srgbClr val="466B2D"/>
                </a:solidFill>
              </a:rPr>
              <a:t>We believe</a:t>
            </a:r>
            <a:r>
              <a:rPr lang="en-US" altLang="en-US" sz="2800" dirty="0">
                <a:solidFill>
                  <a:srgbClr val="8DC06A"/>
                </a:solidFill>
              </a:rPr>
              <a:t> </a:t>
            </a:r>
            <a:r>
              <a:rPr lang="en-US" altLang="en-US" sz="2800" dirty="0">
                <a:solidFill>
                  <a:schemeClr val="accent3">
                    <a:lumMod val="75000"/>
                  </a:schemeClr>
                </a:solidFill>
              </a:rPr>
              <a:t>that the small act of scouring the sink can be part of the giant act of changing the lives of our families. </a:t>
            </a:r>
          </a:p>
          <a:p>
            <a:pPr eaLnBrk="0" fontAlgn="base" hangingPunct="0">
              <a:spcBef>
                <a:spcPct val="50000"/>
              </a:spcBef>
              <a:spcAft>
                <a:spcPct val="0"/>
              </a:spcAft>
              <a:buFontTx/>
              <a:buNone/>
            </a:pPr>
            <a:r>
              <a:rPr lang="en-US" altLang="en-US" sz="2800" dirty="0">
                <a:solidFill>
                  <a:schemeClr val="accent3">
                    <a:lumMod val="75000"/>
                  </a:schemeClr>
                </a:solidFill>
              </a:rPr>
              <a:t>And the changing world.</a:t>
            </a:r>
          </a:p>
        </p:txBody>
      </p:sp>
      <p:sp>
        <p:nvSpPr>
          <p:cNvPr id="80899" name="Text Box 4"/>
          <p:cNvSpPr txBox="1">
            <a:spLocks noChangeArrowheads="1"/>
          </p:cNvSpPr>
          <p:nvPr/>
        </p:nvSpPr>
        <p:spPr bwMode="auto">
          <a:xfrm>
            <a:off x="1552575" y="209551"/>
            <a:ext cx="88582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4000">
                <a:solidFill>
                  <a:srgbClr val="466B2D"/>
                </a:solidFill>
              </a:rPr>
              <a:t>WE CAN MAKE A DIFFERENCE!</a:t>
            </a:r>
            <a:r>
              <a:rPr lang="en-US" altLang="en-US" sz="3600">
                <a:solidFill>
                  <a:srgbClr val="4D4D4D"/>
                </a:solidFill>
              </a:rPr>
              <a:t> </a:t>
            </a:r>
          </a:p>
        </p:txBody>
      </p:sp>
      <p:grpSp>
        <p:nvGrpSpPr>
          <p:cNvPr id="80900" name="Group 7"/>
          <p:cNvGrpSpPr>
            <a:grpSpLocks/>
          </p:cNvGrpSpPr>
          <p:nvPr/>
        </p:nvGrpSpPr>
        <p:grpSpPr bwMode="auto">
          <a:xfrm>
            <a:off x="1520826" y="838201"/>
            <a:ext cx="9147175" cy="5006975"/>
            <a:chOff x="-2" y="528"/>
            <a:chExt cx="5762" cy="3154"/>
          </a:xfrm>
        </p:grpSpPr>
        <p:sp>
          <p:nvSpPr>
            <p:cNvPr id="80903" name="Text Box 8"/>
            <p:cNvSpPr txBox="1">
              <a:spLocks noChangeArrowheads="1"/>
            </p:cNvSpPr>
            <p:nvPr/>
          </p:nvSpPr>
          <p:spPr bwMode="auto">
            <a:xfrm>
              <a:off x="90" y="528"/>
              <a:ext cx="5670"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r>
                <a:rPr lang="en-US" altLang="en-US" sz="2200">
                  <a:solidFill>
                    <a:srgbClr val="4D4D4D"/>
                  </a:solidFill>
                </a:rPr>
                <a:t/>
              </a:r>
              <a:br>
                <a:rPr lang="en-US" altLang="en-US" sz="2200">
                  <a:solidFill>
                    <a:srgbClr val="4D4D4D"/>
                  </a:solidFill>
                </a:rPr>
              </a:br>
              <a:endParaRPr lang="en-US" altLang="en-US" sz="2200">
                <a:solidFill>
                  <a:srgbClr val="4D4D4D"/>
                </a:solidFill>
              </a:endParaRPr>
            </a:p>
          </p:txBody>
        </p:sp>
        <p:pic>
          <p:nvPicPr>
            <p:cNvPr id="80904" name="Picture 9" descr="hands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1112"/>
              <a:ext cx="2688" cy="2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 Box 10"/>
            <p:cNvSpPr txBox="1">
              <a:spLocks noChangeArrowheads="1"/>
            </p:cNvSpPr>
            <p:nvPr/>
          </p:nvSpPr>
          <p:spPr bwMode="auto">
            <a:xfrm>
              <a:off x="0" y="1072"/>
              <a:ext cx="5760" cy="96"/>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0" fontAlgn="base" hangingPunct="0">
                <a:spcBef>
                  <a:spcPct val="50000"/>
                </a:spcBef>
                <a:spcAft>
                  <a:spcPct val="0"/>
                </a:spcAft>
                <a:buFontTx/>
                <a:buNone/>
              </a:pPr>
              <a:endParaRPr lang="en-US" altLang="en-US" sz="400">
                <a:solidFill>
                  <a:srgbClr val="000000"/>
                </a:solidFill>
              </a:endParaRPr>
            </a:p>
          </p:txBody>
        </p:sp>
      </p:grpSp>
      <p:sp>
        <p:nvSpPr>
          <p:cNvPr id="80902" name="Text Box 14"/>
          <p:cNvSpPr txBox="1">
            <a:spLocks noChangeArrowheads="1"/>
          </p:cNvSpPr>
          <p:nvPr/>
        </p:nvSpPr>
        <p:spPr bwMode="auto">
          <a:xfrm>
            <a:off x="1666876" y="923925"/>
            <a:ext cx="9001125"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50000"/>
              </a:spcBef>
              <a:spcAft>
                <a:spcPct val="0"/>
              </a:spcAft>
              <a:buFontTx/>
              <a:buNone/>
            </a:pPr>
            <a:r>
              <a:rPr lang="en-US" altLang="en-US" sz="2800" dirty="0">
                <a:solidFill>
                  <a:srgbClr val="4D4D4D"/>
                </a:solidFill>
              </a:rPr>
              <a:t>Switching from conventional brands  </a:t>
            </a:r>
            <a:r>
              <a:rPr lang="en-US" altLang="en-US" sz="2200" dirty="0">
                <a:solidFill>
                  <a:srgbClr val="4D4D4D"/>
                </a:solidFill>
              </a:rPr>
              <a:t/>
            </a:r>
            <a:br>
              <a:rPr lang="en-US" altLang="en-US" sz="2200" dirty="0">
                <a:solidFill>
                  <a:srgbClr val="4D4D4D"/>
                </a:solidFill>
              </a:rPr>
            </a:br>
            <a:endParaRPr lang="en-US" altLang="en-US" sz="2200" dirty="0">
              <a:solidFill>
                <a:srgbClr val="4D4D4D"/>
              </a:solidFill>
            </a:endParaRPr>
          </a:p>
        </p:txBody>
      </p:sp>
    </p:spTree>
    <p:extLst>
      <p:ext uri="{BB962C8B-B14F-4D97-AF65-F5344CB8AC3E}">
        <p14:creationId xmlns:p14="http://schemas.microsoft.com/office/powerpoint/2010/main" val="21360422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331"/>
                                        </p:tgtEl>
                                        <p:attrNameLst>
                                          <p:attrName>style.visibility</p:attrName>
                                        </p:attrNameLst>
                                      </p:cBhvr>
                                      <p:to>
                                        <p:strVal val="visible"/>
                                      </p:to>
                                    </p:set>
                                    <p:animEffect transition="in" filter="fade">
                                      <p:cBhvr>
                                        <p:cTn id="7" dur="2000"/>
                                        <p:tgtEl>
                                          <p:spTgt spid="227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795868" y="909638"/>
            <a:ext cx="7807325" cy="4965700"/>
          </a:xfrm>
        </p:spPr>
      </p:pic>
    </p:spTree>
    <p:extLst>
      <p:ext uri="{BB962C8B-B14F-4D97-AF65-F5344CB8AC3E}">
        <p14:creationId xmlns:p14="http://schemas.microsoft.com/office/powerpoint/2010/main" val="19551177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1346200" y="-11113"/>
            <a:ext cx="6096000" cy="6869113"/>
          </a:xfrm>
        </p:spPr>
      </p:pic>
    </p:spTree>
    <p:extLst>
      <p:ext uri="{BB962C8B-B14F-4D97-AF65-F5344CB8AC3E}">
        <p14:creationId xmlns:p14="http://schemas.microsoft.com/office/powerpoint/2010/main" val="33693856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6700" y="348342"/>
            <a:ext cx="7842251"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307133" y="1734985"/>
            <a:ext cx="8032554" cy="3074083"/>
          </a:xfrm>
        </p:spPr>
        <p:txBody>
          <a:bodyPr>
            <a:normAutofit/>
          </a:bodyPr>
          <a:lstStyle/>
          <a:p>
            <a:r>
              <a:rPr lang="en-US" sz="3200" dirty="0" smtClean="0">
                <a:solidFill>
                  <a:schemeClr val="tx1"/>
                </a:solidFill>
              </a:rPr>
              <a:t>Session #1</a:t>
            </a:r>
          </a:p>
          <a:p>
            <a:pPr algn="ctr"/>
            <a:r>
              <a:rPr lang="en-US" sz="3200" dirty="0" smtClean="0">
                <a:solidFill>
                  <a:schemeClr val="tx1"/>
                </a:solidFill>
              </a:rPr>
              <a:t>The Profession of Network Marketing  </a:t>
            </a:r>
          </a:p>
          <a:p>
            <a:pPr algn="ctr"/>
            <a:r>
              <a:rPr lang="en-US" sz="2800" dirty="0" smtClean="0">
                <a:solidFill>
                  <a:schemeClr val="tx1"/>
                </a:solidFill>
              </a:rPr>
              <a:t>With Special Guest</a:t>
            </a:r>
          </a:p>
          <a:p>
            <a:pPr algn="ctr"/>
            <a:r>
              <a:rPr lang="en-US" sz="2800" dirty="0" smtClean="0">
                <a:solidFill>
                  <a:schemeClr val="tx1"/>
                </a:solidFill>
              </a:rPr>
              <a:t>Presidential Master Coordinator</a:t>
            </a:r>
          </a:p>
          <a:p>
            <a:pPr algn="ctr"/>
            <a:r>
              <a:rPr lang="en-US" sz="2800" dirty="0" smtClean="0">
                <a:solidFill>
                  <a:schemeClr val="tx1"/>
                </a:solidFill>
              </a:rPr>
              <a:t> Carolyn Wightman</a:t>
            </a:r>
          </a:p>
          <a:p>
            <a:endParaRPr lang="en-US" dirty="0"/>
          </a:p>
        </p:txBody>
      </p:sp>
      <p:pic>
        <p:nvPicPr>
          <p:cNvPr id="5" name="Picture 4" descr="Lisa Anderson 2013.jpg"/>
          <p:cNvPicPr>
            <a:picLocks noChangeAspect="1"/>
          </p:cNvPicPr>
          <p:nvPr/>
        </p:nvPicPr>
        <p:blipFill>
          <a:blip r:embed="rId3" cstate="print"/>
          <a:stretch>
            <a:fillRect/>
          </a:stretch>
        </p:blipFill>
        <p:spPr>
          <a:xfrm>
            <a:off x="9945317" y="3624708"/>
            <a:ext cx="1749972" cy="2580434"/>
          </a:xfrm>
          <a:prstGeom prst="rect">
            <a:avLst/>
          </a:prstGeom>
        </p:spPr>
      </p:pic>
      <p:pic>
        <p:nvPicPr>
          <p:cNvPr id="6" name="Picture 5" descr="Katie Odom.jpg"/>
          <p:cNvPicPr>
            <a:picLocks noChangeAspect="1"/>
          </p:cNvPicPr>
          <p:nvPr/>
        </p:nvPicPr>
        <p:blipFill>
          <a:blip r:embed="rId4" cstate="print"/>
          <a:stretch>
            <a:fillRect/>
          </a:stretch>
        </p:blipFill>
        <p:spPr>
          <a:xfrm>
            <a:off x="7596783" y="3624708"/>
            <a:ext cx="1691325" cy="2532518"/>
          </a:xfrm>
          <a:prstGeom prst="rect">
            <a:avLst/>
          </a:prstGeom>
        </p:spPr>
      </p:pic>
      <p:sp>
        <p:nvSpPr>
          <p:cNvPr id="7" name="TextBox 6"/>
          <p:cNvSpPr txBox="1"/>
          <p:nvPr/>
        </p:nvSpPr>
        <p:spPr>
          <a:xfrm>
            <a:off x="9527824" y="2701378"/>
            <a:ext cx="2277397" cy="923330"/>
          </a:xfrm>
          <a:prstGeom prst="rect">
            <a:avLst/>
          </a:prstGeom>
          <a:noFill/>
        </p:spPr>
        <p:txBody>
          <a:bodyPr wrap="square" rtlCol="0">
            <a:spAutoFit/>
          </a:bodyPr>
          <a:lstStyle/>
          <a:p>
            <a:pPr algn="ctr"/>
            <a:r>
              <a:rPr lang="en-US" dirty="0" smtClean="0"/>
              <a:t>Senior Executive Coordinator Lisa Anderson</a:t>
            </a:r>
            <a:endParaRPr lang="en-US" dirty="0"/>
          </a:p>
        </p:txBody>
      </p:sp>
      <p:sp>
        <p:nvSpPr>
          <p:cNvPr id="8" name="TextBox 7"/>
          <p:cNvSpPr txBox="1"/>
          <p:nvPr/>
        </p:nvSpPr>
        <p:spPr>
          <a:xfrm>
            <a:off x="7360355" y="2701378"/>
            <a:ext cx="2167469" cy="923330"/>
          </a:xfrm>
          <a:prstGeom prst="rect">
            <a:avLst/>
          </a:prstGeom>
          <a:noFill/>
        </p:spPr>
        <p:txBody>
          <a:bodyPr wrap="square" rtlCol="0">
            <a:spAutoFit/>
          </a:bodyPr>
          <a:lstStyle/>
          <a:p>
            <a:pPr algn="ctr"/>
            <a:r>
              <a:rPr lang="en-US" dirty="0" smtClean="0"/>
              <a:t>Executive Coordinator Katie Odom</a:t>
            </a:r>
            <a:endParaRPr lang="en-US" dirty="0"/>
          </a:p>
        </p:txBody>
      </p:sp>
      <p:pic>
        <p:nvPicPr>
          <p:cNvPr id="9" name="Picture 8" descr="Jo Coogan.jpg"/>
          <p:cNvPicPr>
            <a:picLocks noChangeAspect="1"/>
          </p:cNvPicPr>
          <p:nvPr/>
        </p:nvPicPr>
        <p:blipFill>
          <a:blip r:embed="rId5" cstate="print"/>
          <a:stretch>
            <a:fillRect/>
          </a:stretch>
        </p:blipFill>
        <p:spPr>
          <a:xfrm>
            <a:off x="1134374" y="4995907"/>
            <a:ext cx="1615296" cy="1580775"/>
          </a:xfrm>
          <a:prstGeom prst="rect">
            <a:avLst/>
          </a:prstGeom>
        </p:spPr>
      </p:pic>
      <p:pic>
        <p:nvPicPr>
          <p:cNvPr id="10" name="Picture 9" descr="barb 2010 anaheim.jpg"/>
          <p:cNvPicPr>
            <a:picLocks noChangeAspect="1"/>
          </p:cNvPicPr>
          <p:nvPr/>
        </p:nvPicPr>
        <p:blipFill>
          <a:blip r:embed="rId6" cstate="print"/>
          <a:stretch>
            <a:fillRect/>
          </a:stretch>
        </p:blipFill>
        <p:spPr>
          <a:xfrm>
            <a:off x="3114136" y="5012839"/>
            <a:ext cx="1578634" cy="1563843"/>
          </a:xfrm>
          <a:prstGeom prst="rect">
            <a:avLst/>
          </a:prstGeom>
        </p:spPr>
      </p:pic>
      <p:sp>
        <p:nvSpPr>
          <p:cNvPr id="4" name="TextBox 3"/>
          <p:cNvSpPr txBox="1"/>
          <p:nvPr/>
        </p:nvSpPr>
        <p:spPr>
          <a:xfrm>
            <a:off x="1341408" y="4269034"/>
            <a:ext cx="323059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spTree>
    <p:custDataLst>
      <p:tags r:id="rId1"/>
    </p:custDataLst>
    <p:extLst>
      <p:ext uri="{BB962C8B-B14F-4D97-AF65-F5344CB8AC3E}">
        <p14:creationId xmlns:p14="http://schemas.microsoft.com/office/powerpoint/2010/main" val="26950340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43466" y="460905"/>
            <a:ext cx="8212138" cy="5556250"/>
          </a:xfrm>
        </p:spPr>
      </p:pic>
    </p:spTree>
    <p:extLst>
      <p:ext uri="{BB962C8B-B14F-4D97-AF65-F5344CB8AC3E}">
        <p14:creationId xmlns:p14="http://schemas.microsoft.com/office/powerpoint/2010/main" val="31829951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flipH="1" flipV="1">
            <a:off x="5410200" y="152400"/>
            <a:ext cx="76200" cy="152400"/>
          </a:xfrm>
        </p:spPr>
        <p:txBody>
          <a:bodyPr>
            <a:normAutofit fontScale="90000"/>
          </a:bodyPr>
          <a:lstStyle/>
          <a:p>
            <a:pPr eaLnBrk="1" hangingPunct="1"/>
            <a:endParaRPr lang="en-US" altLang="en-US" sz="4000" dirty="0"/>
          </a:p>
        </p:txBody>
      </p:sp>
      <p:graphicFrame>
        <p:nvGraphicFramePr>
          <p:cNvPr id="147459" name="Object 3"/>
          <p:cNvGraphicFramePr>
            <a:graphicFrameLocks noGrp="1" noChangeAspect="1"/>
          </p:cNvGraphicFramePr>
          <p:nvPr>
            <p:ph idx="1"/>
            <p:extLst>
              <p:ext uri="{D42A27DB-BD31-4B8C-83A1-F6EECF244321}">
                <p14:modId xmlns:p14="http://schemas.microsoft.com/office/powerpoint/2010/main" val="2180451243"/>
              </p:ext>
            </p:extLst>
          </p:nvPr>
        </p:nvGraphicFramePr>
        <p:xfrm>
          <a:off x="719666" y="440267"/>
          <a:ext cx="7543800" cy="5657850"/>
        </p:xfrm>
        <a:graphic>
          <a:graphicData uri="http://schemas.openxmlformats.org/presentationml/2006/ole">
            <mc:AlternateContent xmlns:mc="http://schemas.openxmlformats.org/markup-compatibility/2006">
              <mc:Choice xmlns:v="urn:schemas-microsoft-com:vml" Requires="v">
                <p:oleObj spid="_x0000_s3120" name="Photo Editor Photo" r:id="rId3" imgW="9752381" imgH="7314286" progId="MSPhotoEd.3">
                  <p:embed/>
                </p:oleObj>
              </mc:Choice>
              <mc:Fallback>
                <p:oleObj name="Photo Editor Photo" r:id="rId3" imgW="9752381" imgH="7314286"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666" y="440267"/>
                        <a:ext cx="7543800"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3907507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85107" y="672272"/>
            <a:ext cx="9144000" cy="1078437"/>
          </a:xfrm>
          <a:prstGeom prst="rect">
            <a:avLst/>
          </a:prstGeom>
          <a:solidFill>
            <a:schemeClr val="accent6">
              <a:lumMod val="40000"/>
              <a:lumOff val="60000"/>
            </a:schemeClr>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240970" y="538069"/>
            <a:ext cx="8525434" cy="1212640"/>
          </a:xfrm>
          <a:prstGeom prst="rect">
            <a:avLst/>
          </a:prstGeom>
          <a:noFill/>
        </p:spPr>
        <p:txBody>
          <a:bodyPr wrap="square" rtlCol="0">
            <a:spAutoFit/>
          </a:bodyPr>
          <a:lstStyle/>
          <a:p>
            <a:pPr algn="ctr">
              <a:lnSpc>
                <a:spcPct val="130000"/>
              </a:lnSpc>
            </a:pPr>
            <a:r>
              <a:rPr lang="en-US" sz="2800" i="1" dirty="0">
                <a:solidFill>
                  <a:srgbClr val="506E94">
                    <a:lumMod val="75000"/>
                  </a:srgbClr>
                </a:solidFill>
                <a:latin typeface="Georgia"/>
                <a:cs typeface="Georgia"/>
              </a:rPr>
              <a:t>Pesticides, antibiotics, hormones and genetic modification have become the norm. </a:t>
            </a:r>
          </a:p>
        </p:txBody>
      </p:sp>
      <p:pic>
        <p:nvPicPr>
          <p:cNvPr id="6" name="Picture 5" descr="pandoras lunchbox thum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8685" y="2515321"/>
            <a:ext cx="2900334" cy="2416945"/>
          </a:xfrm>
          <a:prstGeom prst="rect">
            <a:avLst/>
          </a:prstGeom>
          <a:effectLst>
            <a:reflection blurRad="6350" stA="52000" endA="300" endPos="35000" dir="5400000" sy="-100000" algn="bl" rotWithShape="0"/>
          </a:effectLst>
        </p:spPr>
      </p:pic>
      <p:sp>
        <p:nvSpPr>
          <p:cNvPr id="2" name="TextBox 1"/>
          <p:cNvSpPr txBox="1"/>
          <p:nvPr/>
        </p:nvSpPr>
        <p:spPr>
          <a:xfrm>
            <a:off x="4978672" y="2547873"/>
            <a:ext cx="5568327" cy="1360372"/>
          </a:xfrm>
          <a:prstGeom prst="rect">
            <a:avLst/>
          </a:prstGeom>
          <a:noFill/>
        </p:spPr>
        <p:txBody>
          <a:bodyPr wrap="square" rtlCol="0">
            <a:spAutoFit/>
          </a:bodyPr>
          <a:lstStyle/>
          <a:p>
            <a:pPr>
              <a:lnSpc>
                <a:spcPct val="130000"/>
              </a:lnSpc>
              <a:spcAft>
                <a:spcPts val="2400"/>
              </a:spcAft>
            </a:pPr>
            <a:r>
              <a:rPr lang="en-US" sz="2800" b="1" dirty="0">
                <a:solidFill>
                  <a:srgbClr val="506E94">
                    <a:lumMod val="75000"/>
                  </a:srgbClr>
                </a:solidFill>
              </a:rPr>
              <a:t>Processing Removes Nutrients</a:t>
            </a:r>
          </a:p>
          <a:p>
            <a:pPr marL="987552" indent="-342900">
              <a:lnSpc>
                <a:spcPct val="130000"/>
              </a:lnSpc>
              <a:spcAft>
                <a:spcPts val="2400"/>
              </a:spcAft>
              <a:buFont typeface="Wingdings" charset="2"/>
              <a:buChar char="Ø"/>
            </a:pPr>
            <a:r>
              <a:rPr lang="en-US" sz="2000" dirty="0" smtClean="0">
                <a:solidFill>
                  <a:srgbClr val="506E94">
                    <a:lumMod val="75000"/>
                  </a:srgbClr>
                </a:solidFill>
              </a:rPr>
              <a:t>Today </a:t>
            </a:r>
            <a:r>
              <a:rPr lang="en-US" sz="2000" dirty="0">
                <a:solidFill>
                  <a:srgbClr val="506E94">
                    <a:lumMod val="75000"/>
                  </a:srgbClr>
                </a:solidFill>
              </a:rPr>
              <a:t>– 70% processed</a:t>
            </a:r>
          </a:p>
        </p:txBody>
      </p:sp>
    </p:spTree>
    <p:extLst>
      <p:ext uri="{BB962C8B-B14F-4D97-AF65-F5344CB8AC3E}">
        <p14:creationId xmlns:p14="http://schemas.microsoft.com/office/powerpoint/2010/main" val="242638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2000"/>
                                        <p:tgtEl>
                                          <p:spTgt spid="2">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5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dissolve">
                                      <p:cBhvr>
                                        <p:cTn id="1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cropdusting5_bsh.jpg"/>
          <p:cNvPicPr>
            <a:picLocks noChangeAspect="1"/>
          </p:cNvPicPr>
          <p:nvPr/>
        </p:nvPicPr>
        <p:blipFill rotWithShape="1">
          <a:blip r:embed="rId3" cstate="email">
            <a:extLst>
              <a:ext uri="{28A0092B-C50C-407E-A947-70E740481C1C}">
                <a14:useLocalDpi xmlns:a14="http://schemas.microsoft.com/office/drawing/2010/main" val="0"/>
              </a:ext>
            </a:extLst>
          </a:blip>
          <a:srcRect l="7280"/>
          <a:stretch/>
        </p:blipFill>
        <p:spPr>
          <a:xfrm>
            <a:off x="1524000" y="327719"/>
            <a:ext cx="9144000" cy="6574686"/>
          </a:xfrm>
          <a:prstGeom prst="rect">
            <a:avLst/>
          </a:prstGeom>
        </p:spPr>
      </p:pic>
      <p:sp>
        <p:nvSpPr>
          <p:cNvPr id="4" name="TextBox 3"/>
          <p:cNvSpPr txBox="1"/>
          <p:nvPr/>
        </p:nvSpPr>
        <p:spPr>
          <a:xfrm>
            <a:off x="1524000" y="3856017"/>
            <a:ext cx="9144000" cy="1301895"/>
          </a:xfrm>
          <a:prstGeom prst="rect">
            <a:avLst/>
          </a:prstGeom>
          <a:noFill/>
        </p:spPr>
        <p:txBody>
          <a:bodyPr wrap="square" rtlCol="0">
            <a:spAutoFit/>
          </a:bodyPr>
          <a:lstStyle/>
          <a:p>
            <a:pPr algn="ctr">
              <a:lnSpc>
                <a:spcPct val="110000"/>
              </a:lnSpc>
            </a:pPr>
            <a:r>
              <a:rPr lang="en-US" sz="3600" dirty="0">
                <a:solidFill>
                  <a:srgbClr val="FFFFFF"/>
                </a:solidFill>
                <a:latin typeface="ArdleysHand"/>
                <a:cs typeface="ArdleysHand"/>
              </a:rPr>
              <a:t>Our soil is depleted and our crops </a:t>
            </a:r>
          </a:p>
          <a:p>
            <a:pPr algn="ctr">
              <a:lnSpc>
                <a:spcPct val="110000"/>
              </a:lnSpc>
            </a:pPr>
            <a:r>
              <a:rPr lang="en-US" sz="3600" dirty="0">
                <a:solidFill>
                  <a:srgbClr val="FFFFFF"/>
                </a:solidFill>
                <a:latin typeface="ArdleysHand"/>
                <a:cs typeface="ArdleysHand"/>
              </a:rPr>
              <a:t>are sprayed with pesticides.</a:t>
            </a:r>
          </a:p>
        </p:txBody>
      </p:sp>
      <p:sp>
        <p:nvSpPr>
          <p:cNvPr id="6" name="TextBox 5"/>
          <p:cNvSpPr txBox="1"/>
          <p:nvPr/>
        </p:nvSpPr>
        <p:spPr>
          <a:xfrm>
            <a:off x="7385397" y="667897"/>
            <a:ext cx="3282605" cy="3045449"/>
          </a:xfrm>
          <a:prstGeom prst="rect">
            <a:avLst/>
          </a:prstGeom>
          <a:solidFill>
            <a:schemeClr val="accent6">
              <a:lumMod val="60000"/>
              <a:lumOff val="40000"/>
            </a:schemeClr>
          </a:solidFill>
          <a:ln>
            <a:noFill/>
          </a:ln>
          <a:effectLst>
            <a:outerShdw blurRad="50800" dist="38100" dir="2700000" algn="tl" rotWithShape="0">
              <a:prstClr val="black">
                <a:alpha val="40000"/>
              </a:prstClr>
            </a:outerShdw>
          </a:effectLst>
        </p:spPr>
        <p:txBody>
          <a:bodyPr wrap="square" lIns="274320" tIns="182880" rIns="182880" bIns="274320" rtlCol="0">
            <a:spAutoFit/>
          </a:bodyPr>
          <a:lstStyle/>
          <a:p>
            <a:pPr>
              <a:lnSpc>
                <a:spcPct val="130000"/>
              </a:lnSpc>
              <a:spcAft>
                <a:spcPts val="1500"/>
              </a:spcAft>
            </a:pPr>
            <a:r>
              <a:rPr lang="en-US" i="1" dirty="0">
                <a:solidFill>
                  <a:srgbClr val="3C536F"/>
                </a:solidFill>
                <a:latin typeface="Georgia"/>
                <a:cs typeface="Georgia"/>
              </a:rPr>
              <a:t>“Pesticides may harm a developing child by blocking the absorption of important food nutrients necessary for normal healthy growth.” </a:t>
            </a:r>
          </a:p>
          <a:p>
            <a:pPr>
              <a:lnSpc>
                <a:spcPct val="130000"/>
              </a:lnSpc>
              <a:spcAft>
                <a:spcPts val="1500"/>
              </a:spcAft>
            </a:pPr>
            <a:r>
              <a:rPr lang="en-US" sz="1200" i="1" dirty="0">
                <a:solidFill>
                  <a:srgbClr val="3C536F"/>
                </a:solidFill>
                <a:latin typeface="Georgia"/>
                <a:cs typeface="Georgia"/>
              </a:rPr>
              <a:t>- Environmental Protection Agency</a:t>
            </a:r>
          </a:p>
        </p:txBody>
      </p:sp>
      <p:sp>
        <p:nvSpPr>
          <p:cNvPr id="9" name="TextBox 8"/>
          <p:cNvSpPr txBox="1"/>
          <p:nvPr/>
        </p:nvSpPr>
        <p:spPr>
          <a:xfrm>
            <a:off x="1929062" y="6459741"/>
            <a:ext cx="3459448" cy="230832"/>
          </a:xfrm>
          <a:prstGeom prst="rect">
            <a:avLst/>
          </a:prstGeom>
          <a:noFill/>
        </p:spPr>
        <p:txBody>
          <a:bodyPr wrap="square" rtlCol="0">
            <a:spAutoFit/>
          </a:bodyPr>
          <a:lstStyle/>
          <a:p>
            <a:r>
              <a:rPr lang="en-US" sz="900" i="1" dirty="0">
                <a:solidFill>
                  <a:srgbClr val="FFFFFF"/>
                </a:solidFill>
                <a:latin typeface="Verdana"/>
                <a:cs typeface="Verdana"/>
              </a:rPr>
              <a:t>Copyright 2014, Branded Impressions, LLC</a:t>
            </a:r>
          </a:p>
        </p:txBody>
      </p:sp>
      <p:pic>
        <p:nvPicPr>
          <p:cNvPr id="13" name="Picture 12" descr="barefoot-logo-100px.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4494" y="6282974"/>
            <a:ext cx="1270000" cy="482600"/>
          </a:xfrm>
          <a:prstGeom prst="rect">
            <a:avLst/>
          </a:prstGeom>
        </p:spPr>
      </p:pic>
    </p:spTree>
    <p:extLst>
      <p:ext uri="{BB962C8B-B14F-4D97-AF65-F5344CB8AC3E}">
        <p14:creationId xmlns:p14="http://schemas.microsoft.com/office/powerpoint/2010/main" val="260113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1500"/>
                            </p:stCondLst>
                            <p:childTnLst>
                              <p:par>
                                <p:cTn id="9" presetID="12" presetClass="entr" presetSubtype="4" fill="hold" grpId="0" nodeType="afterEffect">
                                  <p:stCondLst>
                                    <p:cond delay="1000"/>
                                  </p:stCondLst>
                                  <p:childTnLst>
                                    <p:set>
                                      <p:cBhvr>
                                        <p:cTn id="10" dur="1" fill="hold">
                                          <p:stCondLst>
                                            <p:cond delay="0"/>
                                          </p:stCondLst>
                                        </p:cTn>
                                        <p:tgtEl>
                                          <p:spTgt spid="6">
                                            <p:bg/>
                                          </p:spTgt>
                                        </p:tgtEl>
                                        <p:attrNameLst>
                                          <p:attrName>style.visibility</p:attrName>
                                        </p:attrNameLst>
                                      </p:cBhvr>
                                      <p:to>
                                        <p:strVal val="visible"/>
                                      </p:to>
                                    </p:set>
                                    <p:anim calcmode="lin" valueType="num">
                                      <p:cBhvr additive="base">
                                        <p:cTn id="11" dur="500"/>
                                        <p:tgtEl>
                                          <p:spTgt spid="6">
                                            <p:bg/>
                                          </p:spTgt>
                                        </p:tgtEl>
                                        <p:attrNameLst>
                                          <p:attrName>ppt_y</p:attrName>
                                        </p:attrNameLst>
                                      </p:cBhvr>
                                      <p:tavLst>
                                        <p:tav tm="0">
                                          <p:val>
                                            <p:strVal val="#ppt_y+#ppt_h*1.125000"/>
                                          </p:val>
                                        </p:tav>
                                        <p:tav tm="100000">
                                          <p:val>
                                            <p:strVal val="#ppt_y"/>
                                          </p:val>
                                        </p:tav>
                                      </p:tavLst>
                                    </p:anim>
                                    <p:animEffect transition="in" filter="wipe(up)">
                                      <p:cBhvr>
                                        <p:cTn id="12" dur="500"/>
                                        <p:tgtEl>
                                          <p:spTgt spid="6">
                                            <p:bg/>
                                          </p:spTgt>
                                        </p:tgtEl>
                                      </p:cBhvr>
                                    </p:animEffect>
                                  </p:childTnLst>
                                </p:cTn>
                              </p:par>
                            </p:childTnLst>
                          </p:cTn>
                        </p:par>
                        <p:par>
                          <p:cTn id="13" fill="hold">
                            <p:stCondLst>
                              <p:cond delay="3000"/>
                            </p:stCondLst>
                            <p:childTnLst>
                              <p:par>
                                <p:cTn id="14" presetID="12" presetClass="entr" presetSubtype="4" fill="hold" grpId="0" nodeType="afterEffect">
                                  <p:stCondLst>
                                    <p:cond delay="100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17" dur="500"/>
                                        <p:tgtEl>
                                          <p:spTgt spid="6">
                                            <p:txEl>
                                              <p:pRg st="0" end="0"/>
                                            </p:txEl>
                                          </p:spTgt>
                                        </p:tgtEl>
                                      </p:cBhvr>
                                    </p:animEffect>
                                  </p:childTnLst>
                                </p:cTn>
                              </p:par>
                            </p:childTnLst>
                          </p:cTn>
                        </p:par>
                        <p:par>
                          <p:cTn id="18" fill="hold">
                            <p:stCondLst>
                              <p:cond delay="4500"/>
                            </p:stCondLst>
                            <p:childTnLst>
                              <p:par>
                                <p:cTn id="19" presetID="12" presetClass="entr" presetSubtype="4" fill="hold" grpId="0"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2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organic-food.jp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05017" y="34282"/>
            <a:ext cx="6388925" cy="4692738"/>
          </a:xfrm>
          <a:prstGeom prst="rect">
            <a:avLst/>
          </a:prstGeom>
          <a:effectLst>
            <a:reflection blurRad="6350" stA="52000" endA="300" endPos="35000" dir="5400000" sy="-100000" algn="bl" rotWithShape="0"/>
          </a:effec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3660" y="1535502"/>
            <a:ext cx="4639520" cy="303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565443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278064" y="1311276"/>
            <a:ext cx="7246937" cy="5394325"/>
          </a:xfrm>
        </p:spPr>
      </p:pic>
    </p:spTree>
    <p:extLst>
      <p:ext uri="{BB962C8B-B14F-4D97-AF65-F5344CB8AC3E}">
        <p14:creationId xmlns:p14="http://schemas.microsoft.com/office/powerpoint/2010/main" val="30987559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srgbClr val="FFFFFF"/>
                </a:solidFill>
              </a:rPr>
              <a:t>Copyright 2013, Branded Impressions, LLC</a:t>
            </a:r>
            <a:endParaRPr lang="en-US" dirty="0">
              <a:solidFill>
                <a:srgbClr val="FFFFFF"/>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4390" y="0"/>
            <a:ext cx="5143500" cy="6858000"/>
          </a:xfrm>
          <a:prstGeom prst="rect">
            <a:avLst/>
          </a:prstGeom>
        </p:spPr>
      </p:pic>
    </p:spTree>
    <p:extLst>
      <p:ext uri="{BB962C8B-B14F-4D97-AF65-F5344CB8AC3E}">
        <p14:creationId xmlns:p14="http://schemas.microsoft.com/office/powerpoint/2010/main" val="18994963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676612" y="420914"/>
            <a:ext cx="8596668" cy="1320800"/>
          </a:xfrm>
        </p:spPr>
        <p:txBody>
          <a:bodyPr/>
          <a:lstStyle/>
          <a:p>
            <a:r>
              <a:rPr lang="en-US" b="1" dirty="0" smtClean="0"/>
              <a:t>Public is looking for solutions:</a:t>
            </a:r>
            <a:endParaRPr lang="en-US" b="1" dirty="0"/>
          </a:p>
        </p:txBody>
      </p:sp>
      <p:sp>
        <p:nvSpPr>
          <p:cNvPr id="3" name="Footer Placeholder 2"/>
          <p:cNvSpPr>
            <a:spLocks noGrp="1"/>
          </p:cNvSpPr>
          <p:nvPr>
            <p:ph type="ftr" sz="quarter" idx="11"/>
          </p:nvPr>
        </p:nvSpPr>
        <p:spPr/>
        <p:txBody>
          <a:bodyPr/>
          <a:lstStyle/>
          <a:p>
            <a:pPr defTabSz="914400"/>
            <a:r>
              <a:rPr lang="en-US" smtClean="0">
                <a:solidFill>
                  <a:srgbClr val="FFFFFF"/>
                </a:solidFill>
              </a:rPr>
              <a:t>Copyright 2013, Branded Impressions, LLC</a:t>
            </a:r>
            <a:endParaRPr lang="en-US" dirty="0">
              <a:solidFill>
                <a:srgbClr val="FFFFFF"/>
              </a:solidFill>
            </a:endParaRPr>
          </a:p>
        </p:txBody>
      </p:sp>
      <p:sp>
        <p:nvSpPr>
          <p:cNvPr id="4" name="TextBox 3"/>
          <p:cNvSpPr txBox="1"/>
          <p:nvPr/>
        </p:nvSpPr>
        <p:spPr>
          <a:xfrm>
            <a:off x="1277258" y="1741714"/>
            <a:ext cx="10392228" cy="2800767"/>
          </a:xfrm>
          <a:prstGeom prst="rect">
            <a:avLst/>
          </a:prstGeom>
          <a:noFill/>
        </p:spPr>
        <p:txBody>
          <a:bodyPr wrap="square" rtlCol="0">
            <a:spAutoFit/>
          </a:bodyPr>
          <a:lstStyle/>
          <a:p>
            <a:pPr algn="ctr" defTabSz="457200"/>
            <a:r>
              <a:rPr lang="en-US" sz="4400" dirty="0" smtClean="0">
                <a:solidFill>
                  <a:schemeClr val="accent2"/>
                </a:solidFill>
              </a:rPr>
              <a:t>Is it SAFE?</a:t>
            </a:r>
          </a:p>
          <a:p>
            <a:pPr algn="ctr" defTabSz="457200"/>
            <a:endParaRPr lang="en-US" sz="4400" dirty="0" smtClean="0">
              <a:solidFill>
                <a:schemeClr val="accent2"/>
              </a:solidFill>
            </a:endParaRPr>
          </a:p>
          <a:p>
            <a:pPr algn="ctr" defTabSz="457200"/>
            <a:r>
              <a:rPr lang="en-US" sz="4400" dirty="0" smtClean="0">
                <a:solidFill>
                  <a:schemeClr val="accent2"/>
                </a:solidFill>
              </a:rPr>
              <a:t>Does it WORK?</a:t>
            </a:r>
          </a:p>
          <a:p>
            <a:pPr algn="ctr" defTabSz="457200"/>
            <a:endParaRPr lang="en-US" sz="4400" dirty="0">
              <a:solidFill>
                <a:srgbClr val="000000"/>
              </a:solidFill>
            </a:endParaRPr>
          </a:p>
        </p:txBody>
      </p:sp>
    </p:spTree>
    <p:extLst>
      <p:ext uri="{BB962C8B-B14F-4D97-AF65-F5344CB8AC3E}">
        <p14:creationId xmlns:p14="http://schemas.microsoft.com/office/powerpoint/2010/main" val="16338107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descr="Olympic-Rings.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484893" y="5084581"/>
            <a:ext cx="2703400" cy="1311149"/>
          </a:xfrm>
          <a:prstGeom prst="rect">
            <a:avLst/>
          </a:prstGeom>
        </p:spPr>
      </p:pic>
      <p:sp>
        <p:nvSpPr>
          <p:cNvPr id="4" name="Title 1"/>
          <p:cNvSpPr txBox="1">
            <a:spLocks/>
          </p:cNvSpPr>
          <p:nvPr/>
        </p:nvSpPr>
        <p:spPr>
          <a:xfrm>
            <a:off x="1524000" y="0"/>
            <a:ext cx="9144000" cy="667896"/>
          </a:xfrm>
          <a:prstGeom prst="rect">
            <a:avLst/>
          </a:prstGeom>
          <a:ln w="25400" cap="flat" cmpd="dbl" algn="ctr">
            <a:noFill/>
            <a:prstDash val="solid"/>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b" anchorCtr="0">
            <a:noAutofit/>
          </a:bodyPr>
          <a:lstStyle>
            <a:lvl1pPr algn="ctr" defTabSz="914400" rtl="0" eaLnBrk="1" latinLnBrk="0" hangingPunct="1">
              <a:spcBef>
                <a:spcPct val="0"/>
              </a:spcBef>
              <a:buNone/>
              <a:defRPr sz="46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2880">
              <a:spcBef>
                <a:spcPts val="0"/>
              </a:spcBef>
            </a:pPr>
            <a:r>
              <a:rPr lang="en-US" sz="3600" b="1" dirty="0" smtClean="0">
                <a:solidFill>
                  <a:srgbClr val="FFFFFF"/>
                </a:solidFill>
              </a:rPr>
              <a:t>SAFE &amp; WORK </a:t>
            </a:r>
            <a:endParaRPr lang="en-US" sz="3600" b="1" dirty="0">
              <a:solidFill>
                <a:srgbClr val="FFFFFF"/>
              </a:solidFill>
            </a:endParaRPr>
          </a:p>
        </p:txBody>
      </p:sp>
      <p:sp>
        <p:nvSpPr>
          <p:cNvPr id="14" name="TextBox 18"/>
          <p:cNvSpPr txBox="1">
            <a:spLocks noChangeArrowheads="1"/>
          </p:cNvSpPr>
          <p:nvPr/>
        </p:nvSpPr>
        <p:spPr bwMode="auto">
          <a:xfrm>
            <a:off x="4705712" y="1022287"/>
            <a:ext cx="5403231" cy="59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lnSpc>
                <a:spcPct val="130000"/>
              </a:lnSpc>
              <a:spcAft>
                <a:spcPts val="1200"/>
              </a:spcAft>
            </a:pPr>
            <a:r>
              <a:rPr lang="en-US" sz="2800" b="1" dirty="0">
                <a:solidFill>
                  <a:srgbClr val="3C536F"/>
                </a:solidFill>
                <a:latin typeface="News Gothic MT"/>
              </a:rPr>
              <a:t>Fueling Extraordinary Events: </a:t>
            </a:r>
            <a:endParaRPr lang="en-US" sz="2000" dirty="0">
              <a:solidFill>
                <a:srgbClr val="3C536F"/>
              </a:solidFill>
              <a:latin typeface="News Gothic MT"/>
            </a:endParaRPr>
          </a:p>
        </p:txBody>
      </p:sp>
      <p:pic>
        <p:nvPicPr>
          <p:cNvPr id="15" name="Picture 1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1725208" y="1366956"/>
            <a:ext cx="2757355" cy="20680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6" name="Picture 15" descr="1"/>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545283">
            <a:off x="8833846" y="1687546"/>
            <a:ext cx="2895600" cy="21367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8" name="Picture 27" descr="ebremer_pic3"/>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b="-1579"/>
          <a:stretch/>
        </p:blipFill>
        <p:spPr bwMode="auto">
          <a:xfrm rot="368470">
            <a:off x="495047" y="3915645"/>
            <a:ext cx="2634238" cy="170785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 name="Picture 1" descr="olympic-medal-JonBarcelona-1.jpg"/>
          <p:cNvPicPr>
            <a:picLocks noChangeAspect="1"/>
          </p:cNvPicPr>
          <p:nvPr/>
        </p:nvPicPr>
        <p:blipFill rotWithShape="1">
          <a:blip r:embed="rId7" cstate="email">
            <a:extLst>
              <a:ext uri="{28A0092B-C50C-407E-A947-70E740481C1C}">
                <a14:useLocalDpi xmlns:a14="http://schemas.microsoft.com/office/drawing/2010/main" val="0"/>
              </a:ext>
            </a:extLst>
          </a:blip>
          <a:srcRect l="11401" t="9284" r="21296" b="13249"/>
          <a:stretch/>
        </p:blipFill>
        <p:spPr>
          <a:xfrm>
            <a:off x="8880640" y="4154300"/>
            <a:ext cx="2456605" cy="18897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p:cNvPicPr>
            <a:picLocks noChangeAspect="1"/>
          </p:cNvPicPr>
          <p:nvPr/>
        </p:nvPicPr>
        <p:blipFill>
          <a:blip r:embed="rId8"/>
          <a:stretch>
            <a:fillRect/>
          </a:stretch>
        </p:blipFill>
        <p:spPr>
          <a:xfrm>
            <a:off x="5066716" y="2106932"/>
            <a:ext cx="3255546" cy="2615411"/>
          </a:xfrm>
          <a:prstGeom prst="rect">
            <a:avLst/>
          </a:prstGeom>
        </p:spPr>
      </p:pic>
      <p:pic>
        <p:nvPicPr>
          <p:cNvPr id="5" name="Picture 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360000">
            <a:off x="2021037" y="1038519"/>
            <a:ext cx="2113805" cy="2818407"/>
          </a:xfrm>
          <a:prstGeom prst="rect">
            <a:avLst/>
          </a:prstGeom>
        </p:spPr>
      </p:pic>
    </p:spTree>
    <p:extLst>
      <p:ext uri="{BB962C8B-B14F-4D97-AF65-F5344CB8AC3E}">
        <p14:creationId xmlns:p14="http://schemas.microsoft.com/office/powerpoint/2010/main" val="23298384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1"/>
          <p:cNvSpPr>
            <a:spLocks noGrp="1"/>
          </p:cNvSpPr>
          <p:nvPr>
            <p:ph type="title"/>
          </p:nvPr>
        </p:nvSpPr>
        <p:spPr>
          <a:xfrm>
            <a:off x="1524000" y="0"/>
            <a:ext cx="9144000" cy="667896"/>
          </a:xfrm>
          <a:ln>
            <a:noFill/>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b" anchorCtr="0">
            <a:noAutofit/>
          </a:bodyPr>
          <a:lstStyle/>
          <a:p>
            <a:pPr marL="182880" algn="l">
              <a:spcBef>
                <a:spcPts val="0"/>
              </a:spcBef>
            </a:pPr>
            <a:r>
              <a:rPr lang="en-US" sz="3600" b="1" dirty="0"/>
              <a:t>Long term results. . .   </a:t>
            </a:r>
          </a:p>
        </p:txBody>
      </p:sp>
      <p:sp>
        <p:nvSpPr>
          <p:cNvPr id="2" name="TextBox 1"/>
          <p:cNvSpPr txBox="1"/>
          <p:nvPr/>
        </p:nvSpPr>
        <p:spPr>
          <a:xfrm>
            <a:off x="1981200" y="3689998"/>
            <a:ext cx="3413760" cy="2052870"/>
          </a:xfrm>
          <a:prstGeom prst="rect">
            <a:avLst/>
          </a:prstGeom>
          <a:noFill/>
        </p:spPr>
        <p:txBody>
          <a:bodyPr wrap="square" rtlCol="0">
            <a:spAutoFit/>
          </a:bodyPr>
          <a:lstStyle/>
          <a:p>
            <a:pPr>
              <a:lnSpc>
                <a:spcPct val="120000"/>
              </a:lnSpc>
              <a:spcAft>
                <a:spcPts val="600"/>
              </a:spcAft>
            </a:pPr>
            <a:r>
              <a:rPr lang="en-US" sz="5400" b="1" dirty="0">
                <a:solidFill>
                  <a:srgbClr val="506E94">
                    <a:lumMod val="75000"/>
                  </a:srgbClr>
                </a:solidFill>
              </a:rPr>
              <a:t>Proof</a:t>
            </a:r>
            <a:endParaRPr lang="en-US" b="1" dirty="0">
              <a:solidFill>
                <a:srgbClr val="506E94">
                  <a:lumMod val="75000"/>
                </a:srgbClr>
              </a:solidFill>
            </a:endParaRPr>
          </a:p>
          <a:p>
            <a:pPr>
              <a:lnSpc>
                <a:spcPct val="120000"/>
              </a:lnSpc>
            </a:pPr>
            <a:r>
              <a:rPr lang="en-US" sz="2400" dirty="0"/>
              <a:t>The strongest scientific and clinical studies</a:t>
            </a:r>
            <a:r>
              <a:rPr lang="en-US" sz="2000" dirty="0">
                <a:solidFill>
                  <a:srgbClr val="506E94">
                    <a:lumMod val="60000"/>
                    <a:lumOff val="40000"/>
                  </a:srgbClr>
                </a:solidFill>
              </a:rPr>
              <a:t>.</a:t>
            </a:r>
          </a:p>
        </p:txBody>
      </p:sp>
      <p:sp>
        <p:nvSpPr>
          <p:cNvPr id="5" name="TextBox 4"/>
          <p:cNvSpPr txBox="1"/>
          <p:nvPr/>
        </p:nvSpPr>
        <p:spPr>
          <a:xfrm>
            <a:off x="6217919" y="1227276"/>
            <a:ext cx="4737627" cy="4555093"/>
          </a:xfrm>
          <a:prstGeom prst="rect">
            <a:avLst/>
          </a:prstGeom>
          <a:noFill/>
        </p:spPr>
        <p:txBody>
          <a:bodyPr wrap="square" rtlCol="0">
            <a:spAutoFit/>
          </a:bodyPr>
          <a:lstStyle/>
          <a:p>
            <a:pPr marL="285750" indent="-285750">
              <a:spcAft>
                <a:spcPts val="3000"/>
              </a:spcAft>
              <a:buFont typeface="Wingdings" charset="2"/>
              <a:buChar char="§"/>
            </a:pPr>
            <a:r>
              <a:rPr lang="en-US" sz="2400" dirty="0">
                <a:solidFill>
                  <a:srgbClr val="3C536F"/>
                </a:solidFill>
              </a:rPr>
              <a:t>90 scientific publications in peer-reviewed journals prove Shaklee products work</a:t>
            </a:r>
          </a:p>
          <a:p>
            <a:pPr marL="285750" indent="-285750">
              <a:spcAft>
                <a:spcPts val="3000"/>
              </a:spcAft>
              <a:buFont typeface="Wingdings" charset="2"/>
              <a:buChar char="§"/>
            </a:pPr>
            <a:r>
              <a:rPr lang="en-US" sz="2400" dirty="0">
                <a:solidFill>
                  <a:srgbClr val="3C536F"/>
                </a:solidFill>
              </a:rPr>
              <a:t>More than $250 million spent in clinical testing, research and development</a:t>
            </a:r>
          </a:p>
          <a:p>
            <a:pPr marL="285750" indent="-285750">
              <a:spcAft>
                <a:spcPts val="3000"/>
              </a:spcAft>
              <a:buFont typeface="Wingdings" charset="2"/>
              <a:buChar char="§"/>
            </a:pPr>
            <a:r>
              <a:rPr lang="en-US" sz="2400" dirty="0">
                <a:solidFill>
                  <a:srgbClr val="3C536F"/>
                </a:solidFill>
              </a:rPr>
              <a:t>Conducted one of the most important studies ever done on long-term supplement users.</a:t>
            </a:r>
            <a:endParaRPr lang="en-US" sz="2400" b="1" dirty="0">
              <a:solidFill>
                <a:srgbClr val="3C536F"/>
              </a:solidFill>
            </a:endParaRPr>
          </a:p>
        </p:txBody>
      </p:sp>
      <p:sp>
        <p:nvSpPr>
          <p:cNvPr id="4" name="TextBox 3"/>
          <p:cNvSpPr txBox="1"/>
          <p:nvPr/>
        </p:nvSpPr>
        <p:spPr>
          <a:xfrm>
            <a:off x="5538168" y="5460791"/>
            <a:ext cx="5129832" cy="646331"/>
          </a:xfrm>
          <a:prstGeom prst="rect">
            <a:avLst/>
          </a:prstGeom>
          <a:solidFill>
            <a:schemeClr val="accent6">
              <a:lumMod val="60000"/>
              <a:lumOff val="40000"/>
            </a:schemeClr>
          </a:solidFill>
        </p:spPr>
        <p:txBody>
          <a:bodyPr wrap="square" rIns="182880" rtlCol="0">
            <a:spAutoFit/>
          </a:bodyPr>
          <a:lstStyle/>
          <a:p>
            <a:pPr algn="r"/>
            <a:r>
              <a:rPr lang="en-US" sz="3600" b="1" dirty="0">
                <a:solidFill>
                  <a:srgbClr val="000000"/>
                </a:solidFill>
              </a:rPr>
              <a:t>The Landmark Study</a:t>
            </a:r>
          </a:p>
        </p:txBody>
      </p:sp>
      <p:pic>
        <p:nvPicPr>
          <p:cNvPr id="6" name="Picture 5" descr="Evidence Based Practice.jpg"/>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l="11666" t="2099" r="10000" b="9013"/>
          <a:stretch/>
        </p:blipFill>
        <p:spPr>
          <a:xfrm>
            <a:off x="2062480" y="1117600"/>
            <a:ext cx="3022568" cy="2572398"/>
          </a:xfrm>
          <a:prstGeom prst="rect">
            <a:avLst/>
          </a:prstGeom>
        </p:spPr>
      </p:pic>
    </p:spTree>
    <p:extLst>
      <p:ext uri="{BB962C8B-B14F-4D97-AF65-F5344CB8AC3E}">
        <p14:creationId xmlns:p14="http://schemas.microsoft.com/office/powerpoint/2010/main" val="257923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par>
                          <p:cTn id="8" fill="hold">
                            <p:stCondLst>
                              <p:cond delay="1500"/>
                            </p:stCondLst>
                            <p:childTnLst>
                              <p:par>
                                <p:cTn id="9" presetID="9" presetClass="entr" presetSubtype="0" fill="hold" grpId="0" nodeType="afterEffect">
                                  <p:stCondLst>
                                    <p:cond delay="100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dissolve">
                                      <p:cBhvr>
                                        <p:cTn id="11" dur="500"/>
                                        <p:tgtEl>
                                          <p:spTgt spid="5">
                                            <p:txEl>
                                              <p:pRg st="1" end="1"/>
                                            </p:txEl>
                                          </p:spTgt>
                                        </p:tgtEl>
                                      </p:cBhvr>
                                    </p:animEffect>
                                  </p:childTnLst>
                                </p:cTn>
                              </p:par>
                            </p:childTnLst>
                          </p:cTn>
                        </p:par>
                        <p:par>
                          <p:cTn id="12" fill="hold">
                            <p:stCondLst>
                              <p:cond delay="3000"/>
                            </p:stCondLst>
                            <p:childTnLst>
                              <p:par>
                                <p:cTn id="13" presetID="9" presetClass="entr" presetSubtype="0" fill="hold" grpId="0" nodeType="afterEffect">
                                  <p:stCondLst>
                                    <p:cond delay="100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dissolve">
                                      <p:cBhvr>
                                        <p:cTn id="15" dur="500"/>
                                        <p:tgtEl>
                                          <p:spTgt spid="5">
                                            <p:txEl>
                                              <p:pRg st="2" end="2"/>
                                            </p:txEl>
                                          </p:spTgt>
                                        </p:tgtEl>
                                      </p:cBhvr>
                                    </p:animEffect>
                                  </p:childTnLst>
                                </p:cTn>
                              </p:par>
                            </p:childTnLst>
                          </p:cTn>
                        </p:par>
                        <p:par>
                          <p:cTn id="16" fill="hold">
                            <p:stCondLst>
                              <p:cond delay="4500"/>
                            </p:stCondLst>
                            <p:childTnLst>
                              <p:par>
                                <p:cTn id="17" presetID="9" presetClass="entr" presetSubtype="0" fill="hold" grpId="0"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185" y="1"/>
            <a:ext cx="10951831" cy="1197904"/>
          </a:xfrm>
        </p:spPr>
        <p:txBody>
          <a:bodyPr/>
          <a:lstStyle/>
          <a:p>
            <a:r>
              <a:rPr lang="en-US" dirty="0" smtClean="0"/>
              <a:t>Objectives for Fall 2015 --   100 Days to Amazing </a:t>
            </a:r>
            <a:endParaRPr lang="en-US" dirty="0"/>
          </a:p>
        </p:txBody>
      </p:sp>
      <p:sp>
        <p:nvSpPr>
          <p:cNvPr id="3" name="Text Placeholder 2"/>
          <p:cNvSpPr>
            <a:spLocks noGrp="1"/>
          </p:cNvSpPr>
          <p:nvPr>
            <p:ph type="body" idx="1"/>
          </p:nvPr>
        </p:nvSpPr>
        <p:spPr>
          <a:xfrm>
            <a:off x="623080" y="1221862"/>
            <a:ext cx="10703204" cy="5270777"/>
          </a:xfrm>
        </p:spPr>
        <p:txBody>
          <a:bodyPr>
            <a:normAutofit/>
          </a:bodyPr>
          <a:lstStyle/>
          <a:p>
            <a:pPr marL="342900" indent="-342900">
              <a:buFont typeface="Arial"/>
              <a:buChar char="•"/>
            </a:pPr>
            <a:r>
              <a:rPr lang="en-US" sz="2400" dirty="0" smtClean="0">
                <a:solidFill>
                  <a:schemeClr val="tx1"/>
                </a:solidFill>
              </a:rPr>
              <a:t>Roger Barnett message – we are capable of far more than we realize.</a:t>
            </a:r>
          </a:p>
          <a:p>
            <a:r>
              <a:rPr lang="en-US" sz="2400" dirty="0" smtClean="0">
                <a:solidFill>
                  <a:schemeClr val="tx1"/>
                </a:solidFill>
              </a:rPr>
              <a:t>	We have the capacity to transform ourselves, our businesses and the 	lives of others in a bigger way than we have ever imagined …</a:t>
            </a:r>
          </a:p>
          <a:p>
            <a:endParaRPr lang="en-US" sz="2400" dirty="0" smtClean="0">
              <a:solidFill>
                <a:schemeClr val="tx1"/>
              </a:solidFill>
            </a:endParaRPr>
          </a:p>
          <a:p>
            <a:pPr marL="342900" indent="-342900">
              <a:buFont typeface="Arial"/>
              <a:buChar char="•"/>
            </a:pPr>
            <a:r>
              <a:rPr lang="en-US" sz="2400" dirty="0" smtClean="0">
                <a:solidFill>
                  <a:schemeClr val="tx1"/>
                </a:solidFill>
              </a:rPr>
              <a:t>Nov 21 at Regional in S California, our stories will be shared in a live broadcast .. And we will celebrate each other’s journeys to amazing.</a:t>
            </a:r>
          </a:p>
          <a:p>
            <a:pPr marL="342900" indent="-342900">
              <a:buFont typeface="Arial"/>
              <a:buChar char="•"/>
            </a:pPr>
            <a:endParaRPr lang="en-US" sz="2400" dirty="0" smtClean="0">
              <a:solidFill>
                <a:schemeClr val="tx1"/>
              </a:solidFill>
            </a:endParaRPr>
          </a:p>
          <a:p>
            <a:pPr marL="342900" indent="-342900">
              <a:buFont typeface="Arial"/>
              <a:buChar char="•"/>
            </a:pPr>
            <a:r>
              <a:rPr lang="en-US" sz="2400" dirty="0" smtClean="0">
                <a:solidFill>
                  <a:schemeClr val="tx1"/>
                </a:solidFill>
              </a:rPr>
              <a:t>“ The next 100 days can be the beginning of radical transformation.”</a:t>
            </a:r>
          </a:p>
          <a:p>
            <a:r>
              <a:rPr lang="en-US" sz="2400" dirty="0" smtClean="0">
                <a:solidFill>
                  <a:schemeClr val="tx1"/>
                </a:solidFill>
              </a:rPr>
              <a:t>	And set the pace for the next 100 years … and can be our launch pad for 	Fast Track to Coordinator for our new business partners.</a:t>
            </a:r>
          </a:p>
          <a:p>
            <a:endParaRPr lang="en-US" sz="2400" dirty="0" smtClean="0">
              <a:solidFill>
                <a:schemeClr val="tx1"/>
              </a:solidFill>
            </a:endParaRPr>
          </a:p>
          <a:p>
            <a:pPr marL="342900" indent="-342900">
              <a:buFont typeface="Arial"/>
              <a:buChar char="•"/>
            </a:pPr>
            <a:r>
              <a:rPr lang="en-US" sz="2400" dirty="0" smtClean="0">
                <a:solidFill>
                  <a:schemeClr val="tx1"/>
                </a:solidFill>
              </a:rPr>
              <a:t>Chairman’s Retreat   Palm Springs, California    March  3 to 6, 2016</a:t>
            </a:r>
          </a:p>
          <a:p>
            <a:pPr marL="342900" indent="-342900">
              <a:buFont typeface="Arial"/>
              <a:buChar char="•"/>
            </a:pPr>
            <a:r>
              <a:rPr lang="en-US" sz="2400" dirty="0" smtClean="0">
                <a:solidFill>
                  <a:schemeClr val="tx1"/>
                </a:solidFill>
              </a:rPr>
              <a:t>( increase PGV + by 10,000 between August and December …			 includes new 1</a:t>
            </a:r>
            <a:r>
              <a:rPr lang="en-US" sz="2400" baseline="30000" dirty="0" smtClean="0">
                <a:solidFill>
                  <a:schemeClr val="tx1"/>
                </a:solidFill>
              </a:rPr>
              <a:t>st</a:t>
            </a:r>
            <a:r>
              <a:rPr lang="en-US" sz="2400" dirty="0" smtClean="0">
                <a:solidFill>
                  <a:schemeClr val="tx1"/>
                </a:solidFill>
              </a:rPr>
              <a:t> levels)</a:t>
            </a:r>
          </a:p>
          <a:p>
            <a:pPr marL="342900" indent="-342900">
              <a:buFont typeface="Arial"/>
              <a:buChar char="•"/>
            </a:pPr>
            <a:endParaRPr lang="en-US" sz="2400" dirty="0"/>
          </a:p>
        </p:txBody>
      </p:sp>
    </p:spTree>
    <p:extLst>
      <p:ext uri="{BB962C8B-B14F-4D97-AF65-F5344CB8AC3E}">
        <p14:creationId xmlns:p14="http://schemas.microsoft.com/office/powerpoint/2010/main" val="146595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mark_kelly_vitalizerinspaceb.jpg"/>
          <p:cNvPicPr>
            <a:picLocks noChangeAspect="1"/>
          </p:cNvPicPr>
          <p:nvPr/>
        </p:nvPicPr>
        <p:blipFill rotWithShape="1">
          <a:blip r:embed="rId3">
            <a:extLst>
              <a:ext uri="{28A0092B-C50C-407E-A947-70E740481C1C}">
                <a14:useLocalDpi xmlns:a14="http://schemas.microsoft.com/office/drawing/2010/main" val="0"/>
              </a:ext>
            </a:extLst>
          </a:blip>
          <a:srcRect t="5534"/>
          <a:stretch/>
        </p:blipFill>
        <p:spPr>
          <a:xfrm>
            <a:off x="1524000" y="81280"/>
            <a:ext cx="9144000" cy="5722637"/>
          </a:xfrm>
          <a:prstGeom prst="rect">
            <a:avLst/>
          </a:prstGeom>
        </p:spPr>
      </p:pic>
      <p:sp>
        <p:nvSpPr>
          <p:cNvPr id="3" name="24-Point Star 2"/>
          <p:cNvSpPr/>
          <p:nvPr/>
        </p:nvSpPr>
        <p:spPr>
          <a:xfrm>
            <a:off x="1970091" y="955277"/>
            <a:ext cx="1732643" cy="1735359"/>
          </a:xfrm>
          <a:prstGeom prst="star24">
            <a:avLst>
              <a:gd name="adj" fmla="val 42205"/>
            </a:avLst>
          </a:prstGeom>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solidFill>
                <a:srgbClr val="000000"/>
              </a:solidFill>
            </a:endParaRPr>
          </a:p>
        </p:txBody>
      </p:sp>
      <p:sp>
        <p:nvSpPr>
          <p:cNvPr id="4" name="TextBox 3"/>
          <p:cNvSpPr txBox="1"/>
          <p:nvPr/>
        </p:nvSpPr>
        <p:spPr>
          <a:xfrm rot="21223627">
            <a:off x="1929063" y="1182834"/>
            <a:ext cx="1773671" cy="1261884"/>
          </a:xfrm>
          <a:prstGeom prst="rect">
            <a:avLst/>
          </a:prstGeom>
          <a:noFill/>
        </p:spPr>
        <p:txBody>
          <a:bodyPr wrap="square" rtlCol="0">
            <a:spAutoFit/>
          </a:bodyPr>
          <a:lstStyle/>
          <a:p>
            <a:pPr algn="ctr">
              <a:lnSpc>
                <a:spcPct val="90000"/>
              </a:lnSpc>
            </a:pPr>
            <a:r>
              <a:rPr lang="en-US" sz="3600" b="1" dirty="0">
                <a:solidFill>
                  <a:srgbClr val="506E94">
                    <a:lumMod val="50000"/>
                  </a:srgbClr>
                </a:solidFill>
              </a:rPr>
              <a:t>21</a:t>
            </a:r>
            <a:r>
              <a:rPr lang="en-US" sz="3600" b="1" baseline="30000" dirty="0">
                <a:solidFill>
                  <a:srgbClr val="506E94">
                    <a:lumMod val="50000"/>
                  </a:srgbClr>
                </a:solidFill>
              </a:rPr>
              <a:t>st</a:t>
            </a:r>
            <a:endParaRPr lang="en-US" sz="3600" b="1" dirty="0">
              <a:solidFill>
                <a:srgbClr val="506E94">
                  <a:lumMod val="50000"/>
                </a:srgbClr>
              </a:solidFill>
            </a:endParaRPr>
          </a:p>
          <a:p>
            <a:pPr algn="ctr">
              <a:lnSpc>
                <a:spcPct val="90000"/>
              </a:lnSpc>
            </a:pPr>
            <a:r>
              <a:rPr lang="en-US" sz="2400" dirty="0">
                <a:solidFill>
                  <a:srgbClr val="506E94">
                    <a:lumMod val="50000"/>
                  </a:srgbClr>
                </a:solidFill>
              </a:rPr>
              <a:t>Century</a:t>
            </a:r>
          </a:p>
          <a:p>
            <a:pPr algn="ctr">
              <a:lnSpc>
                <a:spcPct val="90000"/>
              </a:lnSpc>
            </a:pPr>
            <a:r>
              <a:rPr lang="en-US" sz="2400" dirty="0">
                <a:solidFill>
                  <a:srgbClr val="506E94">
                    <a:lumMod val="50000"/>
                  </a:srgbClr>
                </a:solidFill>
              </a:rPr>
              <a:t>Food</a:t>
            </a:r>
          </a:p>
        </p:txBody>
      </p:sp>
      <p:sp>
        <p:nvSpPr>
          <p:cNvPr id="5" name="Title 1"/>
          <p:cNvSpPr txBox="1">
            <a:spLocks/>
          </p:cNvSpPr>
          <p:nvPr/>
        </p:nvSpPr>
        <p:spPr>
          <a:xfrm>
            <a:off x="1524000" y="0"/>
            <a:ext cx="9144000" cy="667896"/>
          </a:xfrm>
          <a:prstGeom prst="rect">
            <a:avLst/>
          </a:prstGeom>
          <a:ln w="25400" cap="flat" cmpd="dbl" algn="ctr">
            <a:noFill/>
            <a:prstDash val="solid"/>
          </a:ln>
        </p:spPr>
        <p:style>
          <a:lnRef idx="2">
            <a:schemeClr val="accent6">
              <a:shade val="50000"/>
            </a:schemeClr>
          </a:lnRef>
          <a:fillRef idx="1">
            <a:schemeClr val="accent6"/>
          </a:fillRef>
          <a:effectRef idx="0">
            <a:schemeClr val="accent6"/>
          </a:effectRef>
          <a:fontRef idx="minor">
            <a:schemeClr val="lt1"/>
          </a:fontRef>
        </p:style>
        <p:txBody>
          <a:bodyPr vert="horz" lIns="91440" tIns="45720" rIns="91440" bIns="45720" rtlCol="0" anchor="b" anchorCtr="0">
            <a:noAutofit/>
          </a:bodyPr>
          <a:lstStyle>
            <a:lvl1pPr algn="ctr" defTabSz="914400" rtl="0" eaLnBrk="1" latinLnBrk="0" hangingPunct="1">
              <a:spcBef>
                <a:spcPct val="0"/>
              </a:spcBef>
              <a:buNone/>
              <a:defRPr sz="46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182880" algn="l">
              <a:spcBef>
                <a:spcPts val="0"/>
              </a:spcBef>
            </a:pPr>
            <a:r>
              <a:rPr lang="en-US" sz="3600" b="1" dirty="0">
                <a:solidFill>
                  <a:srgbClr val="FFFFFF"/>
                </a:solidFill>
              </a:rPr>
              <a:t>Cutting edge nutrition . . . </a:t>
            </a:r>
          </a:p>
        </p:txBody>
      </p:sp>
      <p:sp>
        <p:nvSpPr>
          <p:cNvPr id="6" name="TextBox 5"/>
          <p:cNvSpPr txBox="1">
            <a:spLocks noChangeArrowheads="1"/>
          </p:cNvSpPr>
          <p:nvPr/>
        </p:nvSpPr>
        <p:spPr bwMode="auto">
          <a:xfrm>
            <a:off x="1524000" y="5512535"/>
            <a:ext cx="9144000" cy="584200"/>
          </a:xfrm>
          <a:prstGeom prst="rect">
            <a:avLst/>
          </a:prstGeom>
          <a:solidFill>
            <a:srgbClr val="3C536F"/>
          </a:solidFill>
          <a:ln>
            <a:noFill/>
          </a:ln>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3200" dirty="0">
                <a:solidFill>
                  <a:srgbClr val="FFFFFF"/>
                </a:solidFill>
                <a:latin typeface="News Gothic MT"/>
              </a:rPr>
              <a:t>21</a:t>
            </a:r>
            <a:r>
              <a:rPr lang="en-US" sz="3200" baseline="30000" dirty="0">
                <a:solidFill>
                  <a:srgbClr val="FFFFFF"/>
                </a:solidFill>
                <a:latin typeface="News Gothic MT"/>
              </a:rPr>
              <a:t>st</a:t>
            </a:r>
            <a:r>
              <a:rPr lang="en-US" sz="3200" dirty="0">
                <a:solidFill>
                  <a:srgbClr val="FFFFFF"/>
                </a:solidFill>
                <a:latin typeface="News Gothic MT"/>
              </a:rPr>
              <a:t> Century food for you and your family.</a:t>
            </a:r>
          </a:p>
        </p:txBody>
      </p:sp>
      <p:sp>
        <p:nvSpPr>
          <p:cNvPr id="8" name="TextBox 7"/>
          <p:cNvSpPr txBox="1"/>
          <p:nvPr/>
        </p:nvSpPr>
        <p:spPr>
          <a:xfrm>
            <a:off x="1707020" y="3827534"/>
            <a:ext cx="4663251" cy="1384995"/>
          </a:xfrm>
          <a:prstGeom prst="rect">
            <a:avLst/>
          </a:prstGeom>
          <a:noFill/>
        </p:spPr>
        <p:txBody>
          <a:bodyPr wrap="square" rtlCol="0">
            <a:spAutoFit/>
          </a:bodyPr>
          <a:lstStyle/>
          <a:p>
            <a:pPr algn="ctr">
              <a:spcAft>
                <a:spcPts val="1800"/>
              </a:spcAft>
            </a:pPr>
            <a:r>
              <a:rPr lang="en-US" sz="2800" b="1" dirty="0">
                <a:solidFill>
                  <a:srgbClr val="FFFFFF"/>
                </a:solidFill>
              </a:rPr>
              <a:t>As perfect a solution for you at home . . . </a:t>
            </a:r>
            <a:br>
              <a:rPr lang="en-US" sz="2800" b="1" dirty="0">
                <a:solidFill>
                  <a:srgbClr val="FFFFFF"/>
                </a:solidFill>
              </a:rPr>
            </a:br>
            <a:r>
              <a:rPr lang="en-US" sz="2800" b="1" dirty="0">
                <a:solidFill>
                  <a:srgbClr val="FFFFFF"/>
                </a:solidFill>
              </a:rPr>
              <a:t>as it was in space. </a:t>
            </a:r>
            <a:endParaRPr lang="en-US" dirty="0">
              <a:solidFill>
                <a:srgbClr val="FFFFFF"/>
              </a:solidFill>
            </a:endParaRPr>
          </a:p>
        </p:txBody>
      </p:sp>
      <p:sp>
        <p:nvSpPr>
          <p:cNvPr id="10" name="TextBox 9"/>
          <p:cNvSpPr txBox="1"/>
          <p:nvPr/>
        </p:nvSpPr>
        <p:spPr>
          <a:xfrm>
            <a:off x="6745971" y="4688584"/>
            <a:ext cx="3922028" cy="584776"/>
          </a:xfrm>
          <a:prstGeom prst="rect">
            <a:avLst/>
          </a:prstGeom>
          <a:solidFill>
            <a:schemeClr val="accent6">
              <a:lumMod val="60000"/>
              <a:lumOff val="40000"/>
            </a:schemeClr>
          </a:solidFill>
        </p:spPr>
        <p:txBody>
          <a:bodyPr wrap="square" rtlCol="0">
            <a:spAutoFit/>
          </a:bodyPr>
          <a:lstStyle/>
          <a:p>
            <a:r>
              <a:rPr lang="en-US" sz="1600" dirty="0">
                <a:solidFill>
                  <a:srgbClr val="000000"/>
                </a:solidFill>
              </a:rPr>
              <a:t>Captain Mark Kelly, NASA Astronaut</a:t>
            </a:r>
          </a:p>
          <a:p>
            <a:r>
              <a:rPr lang="en-US" sz="1600" dirty="0">
                <a:solidFill>
                  <a:srgbClr val="000000"/>
                </a:solidFill>
              </a:rPr>
              <a:t>From the Space Shuttle</a:t>
            </a:r>
          </a:p>
        </p:txBody>
      </p:sp>
      <p:grpSp>
        <p:nvGrpSpPr>
          <p:cNvPr id="15" name="Group 14"/>
          <p:cNvGrpSpPr/>
          <p:nvPr/>
        </p:nvGrpSpPr>
        <p:grpSpPr>
          <a:xfrm>
            <a:off x="6845753" y="1279084"/>
            <a:ext cx="3374571" cy="2676071"/>
            <a:chOff x="5330823" y="1288154"/>
            <a:chExt cx="3374571" cy="2676071"/>
          </a:xfrm>
        </p:grpSpPr>
        <p:sp>
          <p:nvSpPr>
            <p:cNvPr id="2" name="Oval 1"/>
            <p:cNvSpPr/>
            <p:nvPr/>
          </p:nvSpPr>
          <p:spPr>
            <a:xfrm>
              <a:off x="5330823" y="1288154"/>
              <a:ext cx="3374571" cy="2676071"/>
            </a:xfrm>
            <a:prstGeom prst="ellipse">
              <a:avLst/>
            </a:prstGeom>
            <a:gradFill flip="none" rotWithShape="1">
              <a:gsLst>
                <a:gs pos="0">
                  <a:schemeClr val="accent6">
                    <a:shade val="100000"/>
                    <a:satMod val="120000"/>
                    <a:alpha val="52000"/>
                  </a:schemeClr>
                </a:gs>
                <a:gs pos="69000">
                  <a:schemeClr val="accent6">
                    <a:tint val="80000"/>
                    <a:shade val="100000"/>
                    <a:satMod val="150000"/>
                    <a:alpha val="52000"/>
                  </a:schemeClr>
                </a:gs>
                <a:gs pos="100000">
                  <a:schemeClr val="accent6">
                    <a:tint val="50000"/>
                    <a:shade val="100000"/>
                    <a:satMod val="150000"/>
                    <a:alpha val="52000"/>
                  </a:schemeClr>
                </a:gs>
              </a:gsLst>
              <a:path path="circle">
                <a:fillToRect l="100000" t="100000" r="100000" b="100000"/>
              </a:path>
              <a:tileRect/>
            </a:gra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solidFill>
                  <a:srgbClr val="FFFFFF"/>
                </a:solidFill>
              </a:endParaRPr>
            </a:p>
          </p:txBody>
        </p:sp>
        <p:pic>
          <p:nvPicPr>
            <p:cNvPr id="13" name="Picture 12" descr="mark-kelly-vitaliz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7357" y="1718131"/>
              <a:ext cx="2273300" cy="1866900"/>
            </a:xfrm>
            <a:prstGeom prst="rect">
              <a:avLst/>
            </a:prstGeom>
          </p:spPr>
        </p:pic>
      </p:grpSp>
    </p:spTree>
    <p:extLst>
      <p:ext uri="{BB962C8B-B14F-4D97-AF65-F5344CB8AC3E}">
        <p14:creationId xmlns:p14="http://schemas.microsoft.com/office/powerpoint/2010/main" val="34030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50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1500"/>
                            </p:stCondLst>
                            <p:childTnLst>
                              <p:par>
                                <p:cTn id="12" presetID="9" presetClass="entr" presetSubtype="0" fill="hold" nodeType="after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dissolv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2427" y="684485"/>
            <a:ext cx="10723207" cy="5611812"/>
          </a:xfrm>
        </p:spPr>
      </p:pic>
    </p:spTree>
    <p:extLst>
      <p:ext uri="{BB962C8B-B14F-4D97-AF65-F5344CB8AC3E}">
        <p14:creationId xmlns:p14="http://schemas.microsoft.com/office/powerpoint/2010/main" val="172835226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77334" y="327805"/>
            <a:ext cx="8596668" cy="670560"/>
          </a:xfrm>
        </p:spPr>
        <p:txBody>
          <a:bodyPr/>
          <a:lstStyle/>
          <a:p>
            <a:r>
              <a:rPr lang="en-US" dirty="0" smtClean="0"/>
              <a:t>2014 DSA Report</a:t>
            </a:r>
            <a:endParaRPr lang="en-US" dirty="0"/>
          </a:p>
        </p:txBody>
      </p:sp>
      <p:sp>
        <p:nvSpPr>
          <p:cNvPr id="3" name="Content Placeholder 2"/>
          <p:cNvSpPr>
            <a:spLocks noGrp="1"/>
          </p:cNvSpPr>
          <p:nvPr>
            <p:ph idx="1"/>
          </p:nvPr>
        </p:nvSpPr>
        <p:spPr>
          <a:xfrm>
            <a:off x="677334" y="327805"/>
            <a:ext cx="8596668" cy="5713558"/>
          </a:xfrm>
        </p:spPr>
        <p:txBody>
          <a:bodyPr>
            <a:normAutofit lnSpcReduction="10000"/>
          </a:bodyPr>
          <a:lstStyle/>
          <a:p>
            <a:pPr marL="0" indent="0">
              <a:buNone/>
            </a:pPr>
            <a:endParaRPr lang="en-US" dirty="0" smtClean="0"/>
          </a:p>
          <a:p>
            <a:pPr marL="0" indent="0">
              <a:buNone/>
            </a:pPr>
            <a:endParaRPr lang="en-US" dirty="0"/>
          </a:p>
          <a:p>
            <a:pPr marL="0" indent="0">
              <a:buNone/>
            </a:pPr>
            <a:r>
              <a:rPr lang="en-US" sz="2000" dirty="0" smtClean="0"/>
              <a:t>Here </a:t>
            </a:r>
            <a:r>
              <a:rPr lang="en-US" sz="2000" dirty="0"/>
              <a:t>are </a:t>
            </a:r>
            <a:r>
              <a:rPr lang="en-US" sz="2000" b="1" dirty="0">
                <a:solidFill>
                  <a:srgbClr val="FF0000"/>
                </a:solidFill>
              </a:rPr>
              <a:t>4 reasons</a:t>
            </a:r>
            <a:r>
              <a:rPr lang="en-US" sz="2000" dirty="0">
                <a:solidFill>
                  <a:srgbClr val="FF0000"/>
                </a:solidFill>
              </a:rPr>
              <a:t> </a:t>
            </a:r>
            <a:r>
              <a:rPr lang="en-US" sz="2000" dirty="0" smtClean="0">
                <a:solidFill>
                  <a:srgbClr val="FF0000"/>
                </a:solidFill>
              </a:rPr>
              <a:t>…</a:t>
            </a:r>
            <a:endParaRPr lang="en-US" sz="2000" dirty="0">
              <a:solidFill>
                <a:srgbClr val="FF0000"/>
              </a:solidFill>
            </a:endParaRPr>
          </a:p>
          <a:p>
            <a:pPr lvl="0"/>
            <a:r>
              <a:rPr lang="en-US" b="1" dirty="0">
                <a:solidFill>
                  <a:srgbClr val="FF0000"/>
                </a:solidFill>
              </a:rPr>
              <a:t>Products</a:t>
            </a:r>
            <a:r>
              <a:rPr lang="en-US" b="1" dirty="0"/>
              <a:t>.</a:t>
            </a:r>
            <a:r>
              <a:rPr lang="en-US" dirty="0"/>
              <a:t> We know in our profession that, long term, we live and die by the profound impact our products actually have in our lives. </a:t>
            </a:r>
            <a:r>
              <a:rPr lang="en-US" b="1" dirty="0"/>
              <a:t>If they really do work, we really will tell people about them.</a:t>
            </a:r>
            <a:r>
              <a:rPr lang="en-US" dirty="0"/>
              <a:t> Whether we choose to get paid for those referrals … we are Network Marketing when we tell those stories. You want life changing products? Look within our profession. We cannot afford mediocre. We can buy that anywhere.</a:t>
            </a:r>
          </a:p>
          <a:p>
            <a:pPr lvl="0"/>
            <a:r>
              <a:rPr lang="en-US" b="1" dirty="0" smtClean="0">
                <a:solidFill>
                  <a:srgbClr val="FF0000"/>
                </a:solidFill>
              </a:rPr>
              <a:t>Income &amp; Freedom</a:t>
            </a:r>
            <a:r>
              <a:rPr lang="en-US" b="1" dirty="0" smtClean="0"/>
              <a:t>.</a:t>
            </a:r>
            <a:r>
              <a:rPr lang="en-US" dirty="0" smtClean="0"/>
              <a:t> We </a:t>
            </a:r>
            <a:r>
              <a:rPr lang="en-US" dirty="0"/>
              <a:t>have complicated lives … busy, busy, busy lives. We need flexibility. We want the freedom to say yes today or no today. We want life our way. </a:t>
            </a:r>
            <a:r>
              <a:rPr lang="en-US" b="1" dirty="0"/>
              <a:t>Network Marketing gives us the choice,</a:t>
            </a:r>
            <a:r>
              <a:rPr lang="en-US" dirty="0"/>
              <a:t> and with it, the choice to succeed or not. And we are the types who enjoy that risk. We bank on us. We invest in us. We count on us.</a:t>
            </a:r>
          </a:p>
          <a:p>
            <a:pPr lvl="0"/>
            <a:r>
              <a:rPr lang="en-US" b="1" dirty="0">
                <a:solidFill>
                  <a:srgbClr val="FF0000"/>
                </a:solidFill>
              </a:rPr>
              <a:t>Matter</a:t>
            </a:r>
            <a:r>
              <a:rPr lang="en-US" b="1" dirty="0"/>
              <a:t>.</a:t>
            </a:r>
            <a:r>
              <a:rPr lang="en-US" dirty="0"/>
              <a:t> We want to matter. We want to make a difference … to contribute to others, learn more ourselves, lead, follow, teach, coach, and help. </a:t>
            </a:r>
            <a:r>
              <a:rPr lang="en-US" b="1" dirty="0"/>
              <a:t>We want to be a part of something far greater than ourselves,</a:t>
            </a:r>
            <a:r>
              <a:rPr lang="en-US" dirty="0"/>
              <a:t> and we want to be part of a family … a family who cares about us, has our backs, and invests in our future.</a:t>
            </a:r>
          </a:p>
          <a:p>
            <a:endParaRPr lang="en-US" dirty="0"/>
          </a:p>
        </p:txBody>
      </p:sp>
    </p:spTree>
    <p:extLst>
      <p:ext uri="{BB962C8B-B14F-4D97-AF65-F5344CB8AC3E}">
        <p14:creationId xmlns:p14="http://schemas.microsoft.com/office/powerpoint/2010/main" val="31845941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670560"/>
          </a:xfrm>
        </p:spPr>
        <p:txBody>
          <a:bodyPr>
            <a:normAutofit/>
          </a:bodyPr>
          <a:lstStyle/>
          <a:p>
            <a:pPr algn="ctr"/>
            <a:r>
              <a:rPr lang="en-US" b="1" dirty="0" smtClean="0"/>
              <a:t>Core Values of Companies Succeeding </a:t>
            </a:r>
            <a:endParaRPr lang="en-US" b="1" dirty="0"/>
          </a:p>
        </p:txBody>
      </p:sp>
      <p:sp>
        <p:nvSpPr>
          <p:cNvPr id="3" name="Content Placeholder 2"/>
          <p:cNvSpPr>
            <a:spLocks noGrp="1"/>
          </p:cNvSpPr>
          <p:nvPr>
            <p:ph idx="1"/>
          </p:nvPr>
        </p:nvSpPr>
        <p:spPr>
          <a:xfrm>
            <a:off x="677334" y="2042799"/>
            <a:ext cx="9243043" cy="5120640"/>
          </a:xfrm>
        </p:spPr>
        <p:txBody>
          <a:bodyPr>
            <a:normAutofit/>
          </a:bodyPr>
          <a:lstStyle/>
          <a:p>
            <a:pPr lvl="0"/>
            <a:r>
              <a:rPr lang="en-US" sz="6000" b="1" dirty="0" smtClean="0">
                <a:solidFill>
                  <a:schemeClr val="accent2"/>
                </a:solidFill>
              </a:rPr>
              <a:t>Products</a:t>
            </a:r>
            <a:r>
              <a:rPr lang="en-US" sz="6000" dirty="0" smtClean="0">
                <a:solidFill>
                  <a:schemeClr val="accent2"/>
                </a:solidFill>
              </a:rPr>
              <a:t> </a:t>
            </a:r>
          </a:p>
          <a:p>
            <a:pPr lvl="0"/>
            <a:r>
              <a:rPr lang="en-US" sz="6000" b="1" dirty="0" smtClean="0">
                <a:solidFill>
                  <a:schemeClr val="accent2"/>
                </a:solidFill>
              </a:rPr>
              <a:t>Lifestyle</a:t>
            </a:r>
            <a:endParaRPr lang="en-US" sz="6000" dirty="0">
              <a:solidFill>
                <a:schemeClr val="accent2"/>
              </a:solidFill>
            </a:endParaRPr>
          </a:p>
          <a:p>
            <a:pPr lvl="0"/>
            <a:r>
              <a:rPr lang="en-US" sz="6000" b="1" dirty="0" smtClean="0">
                <a:solidFill>
                  <a:schemeClr val="accent2"/>
                </a:solidFill>
              </a:rPr>
              <a:t>Make a Difference</a:t>
            </a:r>
            <a:r>
              <a:rPr lang="en-US" sz="4400" b="1" dirty="0" smtClean="0">
                <a:solidFill>
                  <a:schemeClr val="accent2"/>
                </a:solidFill>
              </a:rPr>
              <a:t>. </a:t>
            </a:r>
          </a:p>
          <a:p>
            <a:pPr marL="0" indent="0">
              <a:buNone/>
            </a:pPr>
            <a:endParaRPr lang="en-US" dirty="0"/>
          </a:p>
        </p:txBody>
      </p:sp>
    </p:spTree>
    <p:extLst>
      <p:ext uri="{BB962C8B-B14F-4D97-AF65-F5344CB8AC3E}">
        <p14:creationId xmlns:p14="http://schemas.microsoft.com/office/powerpoint/2010/main" val="16041439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41396" y="674880"/>
            <a:ext cx="8534400" cy="1507067"/>
          </a:xfrm>
        </p:spPr>
        <p:txBody>
          <a:bodyPr/>
          <a:lstStyle/>
          <a:p>
            <a:pPr algn="ctr"/>
            <a:r>
              <a:rPr lang="en-US" b="1" dirty="0" smtClean="0"/>
              <a:t>It all Starts with “Why?”</a:t>
            </a:r>
            <a:endParaRPr lang="en-US" b="1"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1470" y="1871395"/>
            <a:ext cx="5803738" cy="4029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20829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3193" y="514924"/>
            <a:ext cx="8100810" cy="5526437"/>
          </a:xfrm>
        </p:spPr>
        <p:txBody>
          <a:bodyPr>
            <a:normAutofit/>
          </a:bodyPr>
          <a:lstStyle/>
          <a:p>
            <a:pPr marL="0" indent="0" algn="ctr">
              <a:buNone/>
            </a:pPr>
            <a:endParaRPr lang="en-US" sz="9600" b="1" dirty="0" smtClean="0"/>
          </a:p>
          <a:p>
            <a:pPr marL="0" indent="0" algn="ctr">
              <a:buNone/>
            </a:pPr>
            <a:r>
              <a:rPr lang="en-US" sz="9600" b="1" dirty="0" smtClean="0"/>
              <a:t>#1BNA</a:t>
            </a:r>
            <a:endParaRPr lang="en-US" sz="96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527" y="4001380"/>
            <a:ext cx="2857500" cy="571500"/>
          </a:xfrm>
          <a:prstGeom prst="rect">
            <a:avLst/>
          </a:prstGeom>
        </p:spPr>
      </p:pic>
    </p:spTree>
    <p:extLst>
      <p:ext uri="{BB962C8B-B14F-4D97-AF65-F5344CB8AC3E}">
        <p14:creationId xmlns:p14="http://schemas.microsoft.com/office/powerpoint/2010/main" val="3994083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32847" y="1101824"/>
            <a:ext cx="3702220" cy="4433299"/>
          </a:xfrm>
        </p:spPr>
      </p:pic>
      <p:sp>
        <p:nvSpPr>
          <p:cNvPr id="7" name="TextBox 6"/>
          <p:cNvSpPr txBox="1"/>
          <p:nvPr/>
        </p:nvSpPr>
        <p:spPr>
          <a:xfrm>
            <a:off x="2377440" y="6302326"/>
            <a:ext cx="7807569" cy="369332"/>
          </a:xfrm>
          <a:prstGeom prst="rect">
            <a:avLst/>
          </a:prstGeom>
          <a:noFill/>
        </p:spPr>
        <p:txBody>
          <a:bodyPr wrap="square" rtlCol="0">
            <a:spAutoFit/>
          </a:bodyPr>
          <a:lstStyle/>
          <a:p>
            <a:pPr algn="ctr"/>
            <a:r>
              <a:rPr lang="en-US" dirty="0" smtClean="0">
                <a:solidFill>
                  <a:prstClr val="white"/>
                </a:solidFill>
              </a:rPr>
              <a:t>www.NetworkMarketingPro.com</a:t>
            </a:r>
            <a:endParaRPr lang="en-US" dirty="0">
              <a:solidFill>
                <a:prstClr val="white"/>
              </a:solidFill>
            </a:endParaRPr>
          </a:p>
        </p:txBody>
      </p:sp>
      <p:sp>
        <p:nvSpPr>
          <p:cNvPr id="2" name="Rectangle 1"/>
          <p:cNvSpPr>
            <a:spLocks noChangeArrowheads="1"/>
          </p:cNvSpPr>
          <p:nvPr/>
        </p:nvSpPr>
        <p:spPr bwMode="auto">
          <a:xfrm>
            <a:off x="0" y="-700840"/>
            <a:ext cx="12192000" cy="140168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34914" bIns="-44436"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smtClean="0">
                <a:ln>
                  <a:noFill/>
                </a:ln>
                <a:solidFill>
                  <a:srgbClr val="3B5998"/>
                </a:solidFill>
                <a:effectLst/>
                <a:latin typeface="lucida grande"/>
                <a:hlinkClick r:id="rId3"/>
              </a:rPr>
              <a:t/>
            </a:r>
            <a:br>
              <a:rPr kumimoji="0" lang="en-US" altLang="en-US" sz="800" b="0" i="0" u="none" strike="noStrike" cap="none" normalizeH="0" baseline="0" dirty="0" smtClean="0">
                <a:ln>
                  <a:noFill/>
                </a:ln>
                <a:solidFill>
                  <a:srgbClr val="3B5998"/>
                </a:solidFill>
                <a:effectLst/>
                <a:latin typeface="lucida grande"/>
                <a:hlinkClick r:id="rId3"/>
              </a:rPr>
            </a:br>
            <a:r>
              <a:rPr kumimoji="0" lang="en-US" altLang="en-US" sz="800" b="0" i="0" u="none" strike="noStrike" cap="none" normalizeH="0" baseline="0" dirty="0" smtClean="0">
                <a:ln>
                  <a:noFill/>
                </a:ln>
                <a:solidFill>
                  <a:srgbClr val="3B5998"/>
                </a:solidFill>
                <a:effectLst/>
                <a:latin typeface="lucida grande"/>
                <a:hlinkClick r:id="rId3"/>
              </a:rPr>
              <a:t>  </a:t>
            </a:r>
            <a:r>
              <a:rPr kumimoji="0" lang="en-US" altLang="en-US" sz="3000" b="0" i="0" u="none" strike="noStrike" cap="none" normalizeH="0" baseline="0" dirty="0" smtClean="0">
                <a:ln>
                  <a:noFill/>
                </a:ln>
                <a:solidFill>
                  <a:srgbClr val="3B5998"/>
                </a:solidFill>
                <a:effectLst/>
                <a:latin typeface="lucida grande"/>
              </a:rPr>
              <a:t> </a:t>
            </a:r>
            <a:r>
              <a:rPr kumimoji="0" lang="en-US" altLang="en-US" sz="800" b="0" i="0" u="none" strike="noStrike" cap="none" normalizeH="0" baseline="0" dirty="0" smtClean="0">
                <a:ln>
                  <a:noFill/>
                </a:ln>
                <a:solidFill>
                  <a:srgbClr val="3B5998"/>
                </a:solidFill>
                <a:effectLst/>
                <a:latin typeface="lucida grande"/>
              </a:rPr>
              <a:t>               </a:t>
            </a:r>
            <a:endParaRPr kumimoji="0" lang="en-US" altLang="en-US" sz="11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smtClean="0">
                <a:ln>
                  <a:noFill/>
                </a:ln>
                <a:solidFill>
                  <a:srgbClr val="FFFFFF"/>
                </a:solidFill>
                <a:effectLst/>
                <a:latin typeface="lucida grande"/>
                <a:hlinkClick r:id="rId3" tooltip="Network Marketing Pro - Eric Worre"/>
              </a:rPr>
              <a:t>Network Marketing Pro - Eric Worre</a:t>
            </a:r>
            <a:endParaRPr kumimoji="0" lang="en-US" altLang="en-US" sz="800" b="0" i="0" u="none" strike="noStrike" cap="none" normalizeH="0" baseline="0" dirty="0" smtClean="0">
              <a:ln>
                <a:noFill/>
              </a:ln>
              <a:solidFill>
                <a:srgbClr val="141823"/>
              </a:solidFill>
              <a:effectLst/>
              <a:latin typeface="lucida grand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000" b="0" i="0" u="none" strike="noStrike" cap="none" normalizeH="0" baseline="0" dirty="0" smtClean="0">
                <a:ln>
                  <a:noFill/>
                </a:ln>
                <a:solidFill>
                  <a:srgbClr val="FFFFFF"/>
                </a:solidFill>
                <a:effectLst/>
                <a:latin typeface="lucida grande"/>
              </a:rPr>
              <a:t>760,689 </a:t>
            </a:r>
            <a:r>
              <a:rPr kumimoji="0" lang="en-US" altLang="en-US" sz="4000" b="0" i="0" u="none" strike="noStrike" cap="none" normalizeH="0" baseline="0" dirty="0" err="1" smtClean="0">
                <a:ln>
                  <a:noFill/>
                </a:ln>
                <a:solidFill>
                  <a:srgbClr val="FFFFFF"/>
                </a:solidFill>
                <a:effectLst/>
                <a:latin typeface="lucida grande"/>
              </a:rPr>
              <a:t>lik</a:t>
            </a:r>
            <a:endParaRPr kumimoji="0" lang="en-US" altLang="en-US" sz="4000" b="0" i="0" u="none" strike="noStrike" cap="none" normalizeH="0" baseline="0" dirty="0" smtClean="0">
              <a:ln>
                <a:noFill/>
              </a:ln>
              <a:solidFill>
                <a:srgbClr val="3B5998"/>
              </a:solidFill>
              <a:effectLst/>
              <a:latin typeface="lucida grande"/>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411" y="767011"/>
            <a:ext cx="2675110" cy="3778593"/>
          </a:xfrm>
          <a:prstGeom prst="rect">
            <a:avLst/>
          </a:prstGeom>
        </p:spPr>
      </p:pic>
      <p:sp>
        <p:nvSpPr>
          <p:cNvPr id="9" name="TextBox 8"/>
          <p:cNvSpPr txBox="1"/>
          <p:nvPr/>
        </p:nvSpPr>
        <p:spPr>
          <a:xfrm>
            <a:off x="4070179" y="2226603"/>
            <a:ext cx="1862667" cy="1754326"/>
          </a:xfrm>
          <a:prstGeom prst="rect">
            <a:avLst/>
          </a:prstGeom>
          <a:solidFill>
            <a:srgbClr val="FFFF00"/>
          </a:solidFill>
        </p:spPr>
        <p:txBody>
          <a:bodyPr wrap="square" rtlCol="0">
            <a:spAutoFit/>
          </a:bodyPr>
          <a:lstStyle/>
          <a:p>
            <a:r>
              <a:rPr lang="en-US" dirty="0" smtClean="0"/>
              <a:t>Tony Robbins – 3+ hour workshop on power of Network Marketing</a:t>
            </a:r>
            <a:endParaRPr lang="en-US" dirty="0"/>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320000">
            <a:off x="2411180" y="3855850"/>
            <a:ext cx="2838450" cy="2933700"/>
          </a:xfrm>
          <a:prstGeom prst="rect">
            <a:avLst/>
          </a:prstGeom>
        </p:spPr>
      </p:pic>
    </p:spTree>
    <p:extLst>
      <p:ext uri="{BB962C8B-B14F-4D97-AF65-F5344CB8AC3E}">
        <p14:creationId xmlns:p14="http://schemas.microsoft.com/office/powerpoint/2010/main" val="390754093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2"/>
          <p:cNvSpPr>
            <a:spLocks noGrp="1" noChangeArrowheads="1"/>
          </p:cNvSpPr>
          <p:nvPr>
            <p:ph idx="1"/>
          </p:nvPr>
        </p:nvSpPr>
        <p:spPr>
          <a:xfrm>
            <a:off x="2057400" y="1219201"/>
            <a:ext cx="8229600" cy="5287963"/>
          </a:xfrm>
          <a:noFill/>
          <a:ln w="76200" cmpd="tri">
            <a:solidFill>
              <a:srgbClr val="FF0000"/>
            </a:solidFill>
            <a:miter lim="800000"/>
            <a:headEnd/>
            <a:tailEnd/>
          </a:ln>
        </p:spPr>
        <p:txBody>
          <a:bodyPr/>
          <a:lstStyle/>
          <a:p>
            <a:pPr algn="ctr" eaLnBrk="1" hangingPunct="1">
              <a:buFontTx/>
              <a:buNone/>
            </a:pPr>
            <a:r>
              <a:rPr lang="en-US" altLang="en-US" b="1" dirty="0" smtClean="0"/>
              <a:t/>
            </a:r>
            <a:br>
              <a:rPr lang="en-US" altLang="en-US" b="1" dirty="0" smtClean="0"/>
            </a:br>
            <a:endParaRPr lang="en-US" altLang="en-US" b="1" dirty="0" smtClean="0"/>
          </a:p>
          <a:p>
            <a:pPr algn="ctr" eaLnBrk="1" hangingPunct="1">
              <a:buFontTx/>
              <a:buNone/>
            </a:pPr>
            <a:r>
              <a:rPr lang="en-US" altLang="en-US" sz="2800" b="1" dirty="0" smtClean="0">
                <a:latin typeface="Papyrus" panose="03070502060502030205" pitchFamily="66" charset="0"/>
              </a:rPr>
              <a:t>We do not inherit this land </a:t>
            </a:r>
            <a:br>
              <a:rPr lang="en-US" altLang="en-US" sz="2800" b="1" dirty="0" smtClean="0">
                <a:latin typeface="Papyrus" panose="03070502060502030205" pitchFamily="66" charset="0"/>
              </a:rPr>
            </a:br>
            <a:r>
              <a:rPr lang="en-US" altLang="en-US" sz="2800" b="1" dirty="0" smtClean="0">
                <a:latin typeface="Papyrus" panose="03070502060502030205" pitchFamily="66" charset="0"/>
              </a:rPr>
              <a:t>from our ancestors…</a:t>
            </a:r>
          </a:p>
          <a:p>
            <a:pPr algn="ctr" eaLnBrk="1" hangingPunct="1">
              <a:buFontTx/>
              <a:buNone/>
            </a:pPr>
            <a:endParaRPr lang="en-US" altLang="en-US" sz="2800" b="1" dirty="0" smtClean="0">
              <a:latin typeface="Papyrus" panose="03070502060502030205" pitchFamily="66" charset="0"/>
            </a:endParaRPr>
          </a:p>
          <a:p>
            <a:pPr algn="ctr" eaLnBrk="1" hangingPunct="1">
              <a:buFontTx/>
              <a:buNone/>
            </a:pPr>
            <a:r>
              <a:rPr lang="en-US" altLang="en-US" sz="2800" b="1" dirty="0" smtClean="0">
                <a:latin typeface="Papyrus" panose="03070502060502030205" pitchFamily="66" charset="0"/>
              </a:rPr>
              <a:t>We borrow it from our children.</a:t>
            </a:r>
          </a:p>
          <a:p>
            <a:pPr eaLnBrk="1" hangingPunct="1">
              <a:buFontTx/>
              <a:buNone/>
            </a:pPr>
            <a:endParaRPr lang="en-US" altLang="en-US" sz="2800" b="1" dirty="0" smtClean="0">
              <a:latin typeface="Papyrus" panose="03070502060502030205" pitchFamily="66" charset="0"/>
            </a:endParaRPr>
          </a:p>
          <a:p>
            <a:pPr algn="ctr" eaLnBrk="1" hangingPunct="1">
              <a:buFontTx/>
              <a:buNone/>
            </a:pPr>
            <a:r>
              <a:rPr lang="en-US" altLang="en-US" sz="2800" b="1" dirty="0" smtClean="0"/>
              <a:t>					 </a:t>
            </a:r>
            <a:r>
              <a:rPr lang="en-US" altLang="en-US" sz="2800" b="1" dirty="0">
                <a:latin typeface="Papyrus" panose="03070502060502030205" pitchFamily="66" charset="0"/>
              </a:rPr>
              <a:t>Native American </a:t>
            </a:r>
          </a:p>
        </p:txBody>
      </p:sp>
      <p:pic>
        <p:nvPicPr>
          <p:cNvPr id="99331" name="Picture 3" descr="j0157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59436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332" name="Picture 4" descr="j015799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685800"/>
            <a:ext cx="8458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3942658"/>
      </p:ext>
    </p:extLst>
  </p:cSld>
  <p:clrMapOvr>
    <a:masterClrMapping/>
  </p:clrMapOvr>
  <p:transition advClick="0" advTm="1500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a:xfrm>
            <a:off x="2057400" y="4038600"/>
            <a:ext cx="8229600" cy="2514600"/>
          </a:xfrm>
        </p:spPr>
        <p:txBody>
          <a:bodyPr/>
          <a:lstStyle/>
          <a:p>
            <a:pPr algn="ctr"/>
            <a:r>
              <a:rPr lang="en-US" altLang="en-US" sz="2800" b="1" i="1" dirty="0">
                <a:solidFill>
                  <a:srgbClr val="3333FF"/>
                </a:solidFill>
                <a:latin typeface="Comic Sans MS" panose="030F0702030302020204" pitchFamily="66" charset="0"/>
              </a:rPr>
              <a:t/>
            </a:r>
            <a:br>
              <a:rPr lang="en-US" altLang="en-US" sz="2800" b="1" i="1" dirty="0">
                <a:solidFill>
                  <a:srgbClr val="3333FF"/>
                </a:solidFill>
                <a:latin typeface="Comic Sans MS" panose="030F0702030302020204" pitchFamily="66" charset="0"/>
              </a:rPr>
            </a:br>
            <a:r>
              <a:rPr lang="en-US" altLang="en-US" sz="2800" b="1" dirty="0">
                <a:solidFill>
                  <a:srgbClr val="3333FF"/>
                </a:solidFill>
                <a:latin typeface="Comic Sans MS" panose="030F0702030302020204" pitchFamily="66" charset="0"/>
              </a:rPr>
              <a:t>Carolyn Wightman</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Presidential &amp; Lifetime Master Coordinator</a:t>
            </a:r>
            <a:r>
              <a:rPr lang="en-US" altLang="en-US" sz="2800" b="1" dirty="0">
                <a:solidFill>
                  <a:srgbClr val="3333FF"/>
                </a:solidFill>
                <a:latin typeface="Comic Sans MS" panose="030F0702030302020204" pitchFamily="66" charset="0"/>
              </a:rPr>
              <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Islamorada, Florida Keys</a:t>
            </a:r>
            <a:r>
              <a:rPr lang="en-US" altLang="en-US" sz="2800" b="1" dirty="0">
                <a:solidFill>
                  <a:srgbClr val="3333FF"/>
                </a:solidFill>
                <a:latin typeface="Comic Sans MS" panose="030F0702030302020204" pitchFamily="66" charset="0"/>
              </a:rPr>
              <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hlinkClick r:id="rId3"/>
              </a:rPr>
              <a:t>www.BarefootPossibilities.com</a:t>
            </a:r>
            <a:r>
              <a:rPr lang="en-US" altLang="en-US" sz="1600" b="1" dirty="0">
                <a:solidFill>
                  <a:srgbClr val="3333FF"/>
                </a:solidFill>
                <a:latin typeface="Comic Sans MS" panose="030F0702030302020204" pitchFamily="66" charset="0"/>
              </a:rPr>
              <a:t/>
            </a:r>
            <a:br>
              <a:rPr lang="en-US" altLang="en-US" sz="16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
            </a:r>
            <a:br>
              <a:rPr lang="en-US" altLang="en-US" sz="16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For over four decades proudly partnering with Shaklee Corporation </a:t>
            </a:r>
            <a:r>
              <a:rPr lang="en-US" altLang="en-US" sz="1600" b="1" i="1" dirty="0">
                <a:solidFill>
                  <a:srgbClr val="3333FF"/>
                </a:solidFill>
                <a:latin typeface="Comic Sans MS" panose="030F0702030302020204" pitchFamily="66" charset="0"/>
              </a:rPr>
              <a:t/>
            </a:r>
            <a:br>
              <a:rPr lang="en-US" altLang="en-US" sz="1600" b="1" i="1" dirty="0">
                <a:solidFill>
                  <a:srgbClr val="3333FF"/>
                </a:solidFill>
                <a:latin typeface="Comic Sans MS" panose="030F0702030302020204" pitchFamily="66" charset="0"/>
              </a:rPr>
            </a:br>
            <a:endParaRPr lang="en-US" altLang="en-US" sz="1600" b="1" i="1" dirty="0">
              <a:solidFill>
                <a:srgbClr val="3333FF"/>
              </a:solidFill>
              <a:latin typeface="Comic Sans MS" panose="030F0702030302020204" pitchFamily="66" charset="0"/>
            </a:endParaRPr>
          </a:p>
        </p:txBody>
      </p:sp>
      <p:pic>
        <p:nvPicPr>
          <p:cNvPr id="320515" name="Picture 3" descr="BP Logo"/>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676400" y="914400"/>
            <a:ext cx="8229600" cy="3124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3939797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2463" y="552091"/>
            <a:ext cx="5940224" cy="744546"/>
          </a:xfrm>
        </p:spPr>
        <p:txBody>
          <a:bodyPr/>
          <a:lstStyle/>
          <a:p>
            <a:r>
              <a:rPr lang="en-US" dirty="0" smtClean="0"/>
              <a:t>Action Steps for Session 1</a:t>
            </a:r>
            <a:endParaRPr lang="en-US" dirty="0"/>
          </a:p>
        </p:txBody>
      </p:sp>
      <p:sp>
        <p:nvSpPr>
          <p:cNvPr id="3" name="Text Placeholder 2"/>
          <p:cNvSpPr>
            <a:spLocks noGrp="1"/>
          </p:cNvSpPr>
          <p:nvPr>
            <p:ph type="body" idx="1"/>
          </p:nvPr>
        </p:nvSpPr>
        <p:spPr>
          <a:xfrm>
            <a:off x="696198" y="1531785"/>
            <a:ext cx="10363200" cy="4258310"/>
          </a:xfrm>
        </p:spPr>
        <p:txBody>
          <a:bodyPr>
            <a:normAutofit/>
          </a:bodyPr>
          <a:lstStyle/>
          <a:p>
            <a:pPr marL="342900" indent="-342900">
              <a:buFont typeface="Arial"/>
              <a:buChar char="•"/>
            </a:pPr>
            <a:r>
              <a:rPr lang="en-US" sz="2400" dirty="0" smtClean="0">
                <a:solidFill>
                  <a:schemeClr val="tx1"/>
                </a:solidFill>
              </a:rPr>
              <a:t>Create your 100 Day Plan   ( include your 100 day  goal, your activities and your vision for your business and your life ) </a:t>
            </a:r>
          </a:p>
          <a:p>
            <a:pPr marL="342900" indent="-342900">
              <a:buFont typeface="Arial"/>
              <a:buChar char="•"/>
            </a:pPr>
            <a:endParaRPr lang="en-US" sz="800" dirty="0" smtClean="0">
              <a:solidFill>
                <a:schemeClr val="tx1"/>
              </a:solidFill>
            </a:endParaRPr>
          </a:p>
          <a:p>
            <a:pPr marL="342900" indent="-342900">
              <a:buFont typeface="Arial"/>
              <a:buChar char="•"/>
            </a:pPr>
            <a:r>
              <a:rPr lang="en-US" sz="2400" dirty="0" smtClean="0">
                <a:solidFill>
                  <a:schemeClr val="tx1"/>
                </a:solidFill>
              </a:rPr>
              <a:t>Join or create a Coaching Circle to support you in reaching your goals</a:t>
            </a:r>
          </a:p>
          <a:p>
            <a:pPr marL="342900" indent="-342900">
              <a:buFont typeface="Arial"/>
              <a:buChar char="•"/>
            </a:pPr>
            <a:endParaRPr lang="en-US" sz="800" dirty="0" smtClean="0">
              <a:solidFill>
                <a:schemeClr val="tx1"/>
              </a:solidFill>
            </a:endParaRPr>
          </a:p>
          <a:p>
            <a:pPr marL="342900" indent="-342900">
              <a:buFont typeface="Arial"/>
              <a:buChar char="•"/>
            </a:pPr>
            <a:r>
              <a:rPr lang="en-US" sz="2400" dirty="0" smtClean="0">
                <a:solidFill>
                  <a:schemeClr val="tx1"/>
                </a:solidFill>
              </a:rPr>
              <a:t>Recommended archived training …</a:t>
            </a:r>
          </a:p>
          <a:p>
            <a:r>
              <a:rPr lang="en-US" sz="2400" dirty="0">
                <a:solidFill>
                  <a:schemeClr val="tx1"/>
                </a:solidFill>
              </a:rPr>
              <a:t>	</a:t>
            </a:r>
            <a:endParaRPr lang="en-US" sz="2400" dirty="0" smtClean="0">
              <a:solidFill>
                <a:schemeClr val="tx1"/>
              </a:solidFill>
            </a:endParaRPr>
          </a:p>
          <a:p>
            <a:r>
              <a:rPr lang="en-US" sz="2400" dirty="0" smtClean="0">
                <a:solidFill>
                  <a:schemeClr val="tx1"/>
                </a:solidFill>
              </a:rPr>
              <a:t>		Legacy and Leadership  Session 3  Jan 29, 2015</a:t>
            </a:r>
          </a:p>
          <a:p>
            <a:r>
              <a:rPr lang="en-US" sz="2400" i="1" dirty="0" smtClean="0">
                <a:solidFill>
                  <a:schemeClr val="tx1"/>
                </a:solidFill>
              </a:rPr>
              <a:t>Getting Your Distributors Started – Teaching How to Talk to People</a:t>
            </a:r>
          </a:p>
          <a:p>
            <a:r>
              <a:rPr lang="en-US" sz="2400" dirty="0" smtClean="0">
                <a:solidFill>
                  <a:schemeClr val="tx1"/>
                </a:solidFill>
              </a:rPr>
              <a:t>          At BetterFutureStartsToday.com/your name					</a:t>
            </a:r>
          </a:p>
          <a:p>
            <a:r>
              <a:rPr lang="en-US" sz="2400" dirty="0">
                <a:solidFill>
                  <a:schemeClr val="tx1"/>
                </a:solidFill>
              </a:rPr>
              <a:t> </a:t>
            </a:r>
            <a:r>
              <a:rPr lang="en-US" sz="2400" dirty="0" smtClean="0">
                <a:solidFill>
                  <a:schemeClr val="tx1"/>
                </a:solidFill>
              </a:rPr>
              <a:t>                (subscription for podcasts and learn and earn programs )</a:t>
            </a:r>
          </a:p>
          <a:p>
            <a:r>
              <a:rPr lang="en-US" sz="2400" dirty="0" smtClean="0">
                <a:solidFill>
                  <a:schemeClr val="tx1"/>
                </a:solidFill>
              </a:rPr>
              <a:t>                                   Or Bobsfiles.net</a:t>
            </a:r>
            <a:endParaRPr lang="en-US" sz="2400" dirty="0">
              <a:solidFill>
                <a:schemeClr val="tx1"/>
              </a:solidFill>
            </a:endParaRPr>
          </a:p>
        </p:txBody>
      </p:sp>
    </p:spTree>
    <p:extLst>
      <p:ext uri="{BB962C8B-B14F-4D97-AF65-F5344CB8AC3E}">
        <p14:creationId xmlns:p14="http://schemas.microsoft.com/office/powerpoint/2010/main" val="813098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01750" y="501349"/>
            <a:ext cx="10024535" cy="816345"/>
          </a:xfrm>
        </p:spPr>
        <p:txBody>
          <a:bodyPr/>
          <a:lstStyle/>
          <a:p>
            <a:pPr algn="ctr"/>
            <a:r>
              <a:rPr lang="en-US" dirty="0" smtClean="0"/>
              <a:t>Angie Thomas – New senior Director in August</a:t>
            </a:r>
            <a:endParaRPr lang="en-US" dirty="0"/>
          </a:p>
        </p:txBody>
      </p:sp>
      <p:sp>
        <p:nvSpPr>
          <p:cNvPr id="3" name="Text Placeholder 2"/>
          <p:cNvSpPr>
            <a:spLocks noGrp="1"/>
          </p:cNvSpPr>
          <p:nvPr>
            <p:ph type="body" idx="1"/>
          </p:nvPr>
        </p:nvSpPr>
        <p:spPr>
          <a:xfrm>
            <a:off x="541868" y="2119626"/>
            <a:ext cx="7450667" cy="3208251"/>
          </a:xfrm>
        </p:spPr>
        <p:txBody>
          <a:bodyPr>
            <a:normAutofit/>
          </a:bodyPr>
          <a:lstStyle/>
          <a:p>
            <a:pPr marL="342900" indent="-342900">
              <a:buFont typeface="Arial"/>
              <a:buChar char="•"/>
            </a:pPr>
            <a:r>
              <a:rPr lang="en-US" sz="2400" dirty="0" smtClean="0">
                <a:solidFill>
                  <a:schemeClr val="tx1"/>
                </a:solidFill>
              </a:rPr>
              <a:t>Saw she was part of something bigger … that contributes to  greater good for the world</a:t>
            </a:r>
          </a:p>
          <a:p>
            <a:pPr marL="342900" indent="-342900">
              <a:buFont typeface="Arial"/>
              <a:buChar char="•"/>
            </a:pPr>
            <a:r>
              <a:rPr lang="en-US" sz="2400" dirty="0" smtClean="0">
                <a:solidFill>
                  <a:schemeClr val="tx1"/>
                </a:solidFill>
              </a:rPr>
              <a:t>100 Day Goal --- First time ever considered Coordinator</a:t>
            </a:r>
          </a:p>
          <a:p>
            <a:pPr marL="342900" indent="-342900">
              <a:buFont typeface="Arial"/>
              <a:buChar char="•"/>
            </a:pPr>
            <a:endParaRPr lang="en-US" sz="2400" dirty="0" smtClean="0">
              <a:solidFill>
                <a:schemeClr val="tx1"/>
              </a:solidFill>
            </a:endParaRPr>
          </a:p>
          <a:p>
            <a:pPr marL="342900" indent="-342900">
              <a:buFont typeface="Arial"/>
              <a:buChar char="•"/>
            </a:pPr>
            <a:r>
              <a:rPr lang="en-US" sz="2400" dirty="0" smtClean="0">
                <a:solidFill>
                  <a:schemeClr val="tx1"/>
                </a:solidFill>
              </a:rPr>
              <a:t>100 Day Plan includes a vision  .. For your business .. For your life.</a:t>
            </a:r>
          </a:p>
          <a:p>
            <a:pPr marL="342900" indent="-342900">
              <a:buFont typeface="Arial"/>
              <a:buChar char="•"/>
            </a:pPr>
            <a:r>
              <a:rPr lang="en-US" sz="2400" dirty="0" smtClean="0">
                <a:solidFill>
                  <a:schemeClr val="tx1"/>
                </a:solidFill>
              </a:rPr>
              <a:t>Already appointing  new Director in August</a:t>
            </a:r>
            <a:endParaRPr lang="en-US" sz="2400" dirty="0">
              <a:solidFill>
                <a:schemeClr val="tx1"/>
              </a:solidFill>
            </a:endParaRPr>
          </a:p>
        </p:txBody>
      </p:sp>
      <p:pic>
        <p:nvPicPr>
          <p:cNvPr id="5" name="Picture Placeholder 4"/>
          <p:cNvPicPr>
            <a:picLocks noGrp="1" noChangeAspect="1"/>
          </p:cNvPicPr>
          <p:nvPr>
            <p:ph type="pic" sz="quarter" idx="10"/>
          </p:nvPr>
        </p:nvPicPr>
        <p:blipFill>
          <a:blip r:embed="rId2"/>
          <a:srcRect l="28918" r="28918"/>
          <a:stretch>
            <a:fillRect/>
          </a:stretch>
        </p:blipFill>
        <p:spPr>
          <a:xfrm>
            <a:off x="7768167" y="1341652"/>
            <a:ext cx="4062589" cy="4959323"/>
          </a:xfrm>
        </p:spPr>
      </p:pic>
      <p:sp>
        <p:nvSpPr>
          <p:cNvPr id="6" name="TextBox 5"/>
          <p:cNvSpPr txBox="1"/>
          <p:nvPr/>
        </p:nvSpPr>
        <p:spPr>
          <a:xfrm>
            <a:off x="4485342" y="5874485"/>
            <a:ext cx="5554132" cy="369332"/>
          </a:xfrm>
          <a:prstGeom prst="rect">
            <a:avLst/>
          </a:prstGeom>
          <a:noFill/>
        </p:spPr>
        <p:txBody>
          <a:bodyPr wrap="square" rtlCol="0">
            <a:spAutoFit/>
          </a:bodyPr>
          <a:lstStyle/>
          <a:p>
            <a:r>
              <a:rPr lang="en-US" dirty="0" smtClean="0"/>
              <a:t>Angie and her New Director Laura Harper </a:t>
            </a:r>
            <a:endParaRPr lang="en-US" dirty="0"/>
          </a:p>
        </p:txBody>
      </p:sp>
    </p:spTree>
    <p:extLst>
      <p:ext uri="{BB962C8B-B14F-4D97-AF65-F5344CB8AC3E}">
        <p14:creationId xmlns:p14="http://schemas.microsoft.com/office/powerpoint/2010/main" val="42523796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3084" y="958550"/>
            <a:ext cx="5940224" cy="1362075"/>
          </a:xfrm>
        </p:spPr>
        <p:txBody>
          <a:bodyPr/>
          <a:lstStyle/>
          <a:p>
            <a:r>
              <a:rPr lang="en-US" dirty="0" smtClean="0"/>
              <a:t>Next Week</a:t>
            </a:r>
            <a:endParaRPr lang="en-US" dirty="0"/>
          </a:p>
        </p:txBody>
      </p:sp>
      <p:sp>
        <p:nvSpPr>
          <p:cNvPr id="3" name="Text Placeholder 2"/>
          <p:cNvSpPr>
            <a:spLocks noGrp="1"/>
          </p:cNvSpPr>
          <p:nvPr>
            <p:ph type="body" idx="1"/>
          </p:nvPr>
        </p:nvSpPr>
        <p:spPr>
          <a:xfrm>
            <a:off x="963084" y="2811690"/>
            <a:ext cx="10363200" cy="1500187"/>
          </a:xfrm>
          <a:ln>
            <a:solidFill>
              <a:schemeClr val="accent5">
                <a:lumMod val="75000"/>
              </a:schemeClr>
            </a:solidFill>
          </a:ln>
        </p:spPr>
        <p:txBody>
          <a:bodyPr>
            <a:normAutofit/>
          </a:bodyPr>
          <a:lstStyle/>
          <a:p>
            <a:r>
              <a:rPr lang="en-US" sz="4000" dirty="0" smtClean="0">
                <a:solidFill>
                  <a:schemeClr val="tx1"/>
                </a:solidFill>
              </a:rPr>
              <a:t>Session 2   </a:t>
            </a:r>
          </a:p>
          <a:p>
            <a:r>
              <a:rPr lang="en-US" sz="4000" dirty="0" smtClean="0">
                <a:solidFill>
                  <a:schemeClr val="tx1"/>
                </a:solidFill>
              </a:rPr>
              <a:t>September Strategies for Growth  </a:t>
            </a:r>
            <a:endParaRPr lang="en-US" sz="4000" dirty="0">
              <a:solidFill>
                <a:schemeClr val="tx1"/>
              </a:solidFill>
            </a:endParaRPr>
          </a:p>
        </p:txBody>
      </p:sp>
    </p:spTree>
    <p:extLst>
      <p:ext uri="{BB962C8B-B14F-4D97-AF65-F5344CB8AC3E}">
        <p14:creationId xmlns:p14="http://schemas.microsoft.com/office/powerpoint/2010/main" val="32253962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Celebrating 100 Years of Innovation</a:t>
            </a:r>
            <a:br>
              <a:rPr lang="en-US" sz="3600" dirty="0" smtClean="0"/>
            </a:br>
            <a:r>
              <a:rPr lang="en-US" sz="3600" dirty="0" smtClean="0"/>
              <a:t>Report from 2015 Shaklee Global Conference</a:t>
            </a:r>
            <a:endParaRPr lang="en-US" sz="3600" dirty="0"/>
          </a:p>
        </p:txBody>
      </p:sp>
      <p:sp>
        <p:nvSpPr>
          <p:cNvPr id="3" name="Content Placeholder 2"/>
          <p:cNvSpPr>
            <a:spLocks noGrp="1"/>
          </p:cNvSpPr>
          <p:nvPr>
            <p:ph idx="1"/>
          </p:nvPr>
        </p:nvSpPr>
        <p:spPr>
          <a:xfrm>
            <a:off x="609600" y="1600200"/>
            <a:ext cx="10972800" cy="5257800"/>
          </a:xfrm>
        </p:spPr>
        <p:txBody>
          <a:bodyPr>
            <a:normAutofit/>
          </a:bodyPr>
          <a:lstStyle/>
          <a:p>
            <a:r>
              <a:rPr lang="en-US" sz="2400" dirty="0" smtClean="0"/>
              <a:t>Roger Barnett message</a:t>
            </a:r>
          </a:p>
          <a:p>
            <a:r>
              <a:rPr lang="en-US" sz="2400" dirty="0" smtClean="0"/>
              <a:t>First time attendee report </a:t>
            </a:r>
          </a:p>
          <a:p>
            <a:r>
              <a:rPr lang="en-US" sz="2400" dirty="0" smtClean="0"/>
              <a:t>Blue Zone and Shaklee Life Plan</a:t>
            </a:r>
          </a:p>
          <a:p>
            <a:r>
              <a:rPr lang="en-US" sz="2400" dirty="0" smtClean="0"/>
              <a:t>Happiness author Shawn </a:t>
            </a:r>
            <a:r>
              <a:rPr lang="en-US" sz="2400" dirty="0" err="1" smtClean="0"/>
              <a:t>Achor</a:t>
            </a:r>
            <a:endParaRPr lang="en-US" sz="2400" dirty="0" smtClean="0"/>
          </a:p>
          <a:p>
            <a:r>
              <a:rPr lang="en-US" sz="2400" dirty="0" smtClean="0"/>
              <a:t>New Products</a:t>
            </a:r>
          </a:p>
          <a:p>
            <a:r>
              <a:rPr lang="en-US" sz="2400" dirty="0" smtClean="0"/>
              <a:t>New collections for free membership</a:t>
            </a:r>
          </a:p>
          <a:p>
            <a:r>
              <a:rPr lang="en-US" sz="2400" dirty="0" smtClean="0"/>
              <a:t>Free membership with 100 PV extends to Nov 23</a:t>
            </a:r>
          </a:p>
          <a:p>
            <a:r>
              <a:rPr lang="en-US" sz="2400" dirty="0" smtClean="0"/>
              <a:t>Report from Accountability Circles formed last August</a:t>
            </a:r>
          </a:p>
          <a:p>
            <a:r>
              <a:rPr lang="en-US" sz="2400" dirty="0" smtClean="0"/>
              <a:t>Report from inspired leader</a:t>
            </a:r>
          </a:p>
          <a:p>
            <a:r>
              <a:rPr lang="en-US" sz="2400" dirty="0" smtClean="0"/>
              <a:t>Action step close with 100 Day Plan</a:t>
            </a:r>
          </a:p>
          <a:p>
            <a:endParaRPr lang="en-US" sz="2400" dirty="0" smtClean="0"/>
          </a:p>
          <a:p>
            <a:endParaRPr lang="en-US" sz="2400" dirty="0"/>
          </a:p>
        </p:txBody>
      </p:sp>
    </p:spTree>
    <p:extLst>
      <p:ext uri="{BB962C8B-B14F-4D97-AF65-F5344CB8AC3E}">
        <p14:creationId xmlns:p14="http://schemas.microsoft.com/office/powerpoint/2010/main" val="148468780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42"/>
            <a:ext cx="6385307" cy="921659"/>
          </a:xfrm>
          <a:ln>
            <a:solidFill>
              <a:schemeClr val="tx2">
                <a:lumMod val="60000"/>
                <a:lumOff val="40000"/>
              </a:schemeClr>
            </a:solidFill>
          </a:ln>
        </p:spPr>
        <p:txBody>
          <a:bodyPr>
            <a:normAutofit fontScale="90000"/>
          </a:bodyPr>
          <a:lstStyle/>
          <a:p>
            <a:r>
              <a:rPr lang="en-US" sz="3600" dirty="0" smtClean="0"/>
              <a:t>Objectives for Fall 2015</a:t>
            </a:r>
            <a:br>
              <a:rPr lang="en-US" sz="3600" dirty="0" smtClean="0"/>
            </a:br>
            <a:r>
              <a:rPr lang="en-US" sz="3600" dirty="0" smtClean="0"/>
              <a:t>Fast Track to Coordinator</a:t>
            </a:r>
            <a:endParaRPr lang="en-US" sz="3600" dirty="0"/>
          </a:p>
        </p:txBody>
      </p:sp>
      <p:sp>
        <p:nvSpPr>
          <p:cNvPr id="3" name="Content Placeholder 2"/>
          <p:cNvSpPr>
            <a:spLocks noGrp="1"/>
          </p:cNvSpPr>
          <p:nvPr>
            <p:ph idx="1"/>
          </p:nvPr>
        </p:nvSpPr>
        <p:spPr>
          <a:xfrm>
            <a:off x="609600" y="1343534"/>
            <a:ext cx="11269469" cy="5514467"/>
          </a:xfrm>
        </p:spPr>
        <p:txBody>
          <a:bodyPr>
            <a:normAutofit fontScale="92500"/>
          </a:bodyPr>
          <a:lstStyle/>
          <a:p>
            <a:r>
              <a:rPr lang="en-US" sz="2400" dirty="0" smtClean="0"/>
              <a:t>Fast Track Bonus Program Time Table begins the month a new Director is appointed.</a:t>
            </a:r>
          </a:p>
          <a:p>
            <a:r>
              <a:rPr lang="en-US" sz="2400" dirty="0" smtClean="0"/>
              <a:t>Significant bonus money is paid when the Director progresses to next ranks at these specified times…</a:t>
            </a:r>
          </a:p>
          <a:p>
            <a:pPr marL="0" indent="0">
              <a:buNone/>
            </a:pPr>
            <a:r>
              <a:rPr lang="en-US" sz="2400" dirty="0"/>
              <a:t>	</a:t>
            </a:r>
            <a:r>
              <a:rPr lang="en-US" sz="2400" dirty="0" smtClean="0"/>
              <a:t>	Senior Director 		within 6 months …</a:t>
            </a:r>
          </a:p>
          <a:p>
            <a:pPr marL="0" indent="0">
              <a:buNone/>
            </a:pPr>
            <a:r>
              <a:rPr lang="en-US" sz="2400" dirty="0"/>
              <a:t>	</a:t>
            </a:r>
            <a:r>
              <a:rPr lang="en-US" sz="2400" dirty="0" smtClean="0"/>
              <a:t>							Hold </a:t>
            </a:r>
            <a:r>
              <a:rPr lang="en-US" sz="2400" smtClean="0"/>
              <a:t>for _? </a:t>
            </a:r>
            <a:r>
              <a:rPr lang="en-US" sz="2400" dirty="0" smtClean="0"/>
              <a:t>months	</a:t>
            </a:r>
          </a:p>
          <a:p>
            <a:pPr marL="0" indent="0">
              <a:buNone/>
            </a:pPr>
            <a:r>
              <a:rPr lang="en-US" sz="2400" dirty="0"/>
              <a:t>	</a:t>
            </a:r>
            <a:r>
              <a:rPr lang="en-US" sz="2400" dirty="0" smtClean="0"/>
              <a:t>							Receive $1000 over next ____ months</a:t>
            </a:r>
          </a:p>
          <a:p>
            <a:pPr marL="0" indent="0">
              <a:buNone/>
            </a:pPr>
            <a:r>
              <a:rPr lang="en-US" sz="2400" dirty="0"/>
              <a:t>	</a:t>
            </a:r>
            <a:r>
              <a:rPr lang="en-US" sz="2400" dirty="0" smtClean="0"/>
              <a:t>	Coordinator			within 9 months</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$3000 over next ___ months</a:t>
            </a:r>
          </a:p>
          <a:p>
            <a:pPr marL="0" indent="0">
              <a:buNone/>
            </a:pPr>
            <a:r>
              <a:rPr lang="en-US" sz="2400" dirty="0"/>
              <a:t>	</a:t>
            </a:r>
            <a:r>
              <a:rPr lang="en-US" sz="2400" dirty="0" smtClean="0"/>
              <a:t>	Senior Coordinator  	within 12 months …</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$5000 over next ___ months</a:t>
            </a:r>
            <a:endParaRPr lang="en-US" sz="2400" dirty="0"/>
          </a:p>
        </p:txBody>
      </p:sp>
    </p:spTree>
    <p:extLst>
      <p:ext uri="{BB962C8B-B14F-4D97-AF65-F5344CB8AC3E}">
        <p14:creationId xmlns:p14="http://schemas.microsoft.com/office/powerpoint/2010/main" val="12841189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963084" y="551542"/>
            <a:ext cx="6202337" cy="1362075"/>
          </a:xfrm>
          <a:ln>
            <a:solidFill>
              <a:schemeClr val="accent5">
                <a:lumMod val="75000"/>
              </a:schemeClr>
            </a:solidFill>
          </a:ln>
        </p:spPr>
        <p:txBody>
          <a:bodyPr/>
          <a:lstStyle/>
          <a:p>
            <a:r>
              <a:rPr lang="en-US" sz="4400" dirty="0" smtClean="0"/>
              <a:t>100 Days to Amazing</a:t>
            </a:r>
            <a:br>
              <a:rPr lang="en-US" sz="4400" dirty="0" smtClean="0"/>
            </a:br>
            <a:r>
              <a:rPr lang="en-US" sz="4400" dirty="0" smtClean="0"/>
              <a:t>Fall 2015</a:t>
            </a:r>
            <a:endParaRPr lang="en-US" sz="4400" dirty="0"/>
          </a:p>
        </p:txBody>
      </p:sp>
      <p:sp>
        <p:nvSpPr>
          <p:cNvPr id="3" name="Text Placeholder 2"/>
          <p:cNvSpPr>
            <a:spLocks noGrp="1"/>
          </p:cNvSpPr>
          <p:nvPr>
            <p:ph type="body" idx="1"/>
          </p:nvPr>
        </p:nvSpPr>
        <p:spPr>
          <a:xfrm>
            <a:off x="471176" y="2327502"/>
            <a:ext cx="10363200" cy="2236829"/>
          </a:xfrm>
        </p:spPr>
        <p:txBody>
          <a:bodyPr>
            <a:normAutofit/>
          </a:bodyPr>
          <a:lstStyle/>
          <a:p>
            <a:r>
              <a:rPr lang="en-US" sz="3200" dirty="0" smtClean="0">
                <a:solidFill>
                  <a:schemeClr val="tx1"/>
                </a:solidFill>
              </a:rPr>
              <a:t>Session #1 </a:t>
            </a:r>
          </a:p>
          <a:p>
            <a:r>
              <a:rPr lang="en-US" sz="3200" dirty="0" smtClean="0">
                <a:solidFill>
                  <a:schemeClr val="tx1"/>
                </a:solidFill>
              </a:rPr>
              <a:t>Special Guest</a:t>
            </a:r>
          </a:p>
          <a:p>
            <a:r>
              <a:rPr lang="en-US" sz="3200" dirty="0" smtClean="0">
                <a:solidFill>
                  <a:schemeClr val="tx1"/>
                </a:solidFill>
              </a:rPr>
              <a:t>Presidential Master Coordinator</a:t>
            </a:r>
          </a:p>
          <a:p>
            <a:r>
              <a:rPr lang="en-US" sz="3200" dirty="0" smtClean="0">
                <a:solidFill>
                  <a:schemeClr val="tx1"/>
                </a:solidFill>
              </a:rPr>
              <a:t>Carolyn Wightman</a:t>
            </a:r>
          </a:p>
          <a:p>
            <a:endParaRPr lang="en-US" dirty="0">
              <a:solidFill>
                <a:schemeClr val="tx1"/>
              </a:solidFill>
            </a:endParaRPr>
          </a:p>
        </p:txBody>
      </p:sp>
      <p:pic>
        <p:nvPicPr>
          <p:cNvPr id="4" name="Picture 3"/>
          <p:cNvPicPr>
            <a:picLocks noChangeAspect="1"/>
          </p:cNvPicPr>
          <p:nvPr/>
        </p:nvPicPr>
        <p:blipFill>
          <a:blip r:embed="rId3"/>
          <a:stretch>
            <a:fillRect/>
          </a:stretch>
        </p:blipFill>
        <p:spPr>
          <a:xfrm>
            <a:off x="7350134" y="2324740"/>
            <a:ext cx="3871417" cy="3074103"/>
          </a:xfrm>
          <a:prstGeom prst="rect">
            <a:avLst/>
          </a:prstGeom>
        </p:spPr>
      </p:pic>
      <p:sp>
        <p:nvSpPr>
          <p:cNvPr id="7" name="Rectangle 6"/>
          <p:cNvSpPr/>
          <p:nvPr/>
        </p:nvSpPr>
        <p:spPr>
          <a:xfrm>
            <a:off x="692149" y="4750598"/>
            <a:ext cx="6096000" cy="1477328"/>
          </a:xfrm>
          <a:prstGeom prst="rect">
            <a:avLst/>
          </a:prstGeom>
        </p:spPr>
        <p:txBody>
          <a:bodyPr>
            <a:spAutoFit/>
          </a:bodyPr>
          <a:lstStyle/>
          <a:p>
            <a:r>
              <a:rPr lang="en-US" dirty="0"/>
              <a:t>Carolyn </a:t>
            </a:r>
            <a:r>
              <a:rPr lang="en-US" dirty="0" smtClean="0"/>
              <a:t>Wightman</a:t>
            </a:r>
            <a:endParaRPr lang="en-US" dirty="0"/>
          </a:p>
          <a:p>
            <a:r>
              <a:rPr lang="en-US" dirty="0"/>
              <a:t>Islamorada, Florida Keys</a:t>
            </a:r>
          </a:p>
          <a:p>
            <a:r>
              <a:rPr lang="en-US" dirty="0" err="1"/>
              <a:t>www.BarefootPossibilities.com</a:t>
            </a:r>
            <a:endParaRPr lang="en-US" dirty="0"/>
          </a:p>
          <a:p>
            <a:r>
              <a:rPr lang="en-US" dirty="0"/>
              <a:t>For over four decades proudly partnering with Shaklee </a:t>
            </a:r>
            <a:r>
              <a:rPr lang="en-US" dirty="0" smtClean="0"/>
              <a:t>Corporation</a:t>
            </a:r>
            <a:endParaRPr lang="en-US" dirty="0"/>
          </a:p>
        </p:txBody>
      </p:sp>
    </p:spTree>
    <p:custDataLst>
      <p:tags r:id="rId1"/>
    </p:custDataLst>
    <p:extLst>
      <p:ext uri="{BB962C8B-B14F-4D97-AF65-F5344CB8AC3E}">
        <p14:creationId xmlns:p14="http://schemas.microsoft.com/office/powerpoint/2010/main" val="3131939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a:xfrm>
            <a:off x="2057400" y="4038600"/>
            <a:ext cx="8229600" cy="2514600"/>
          </a:xfrm>
        </p:spPr>
        <p:txBody>
          <a:bodyPr/>
          <a:lstStyle/>
          <a:p>
            <a:pPr algn="ctr"/>
            <a:r>
              <a:rPr lang="en-US" altLang="en-US" sz="2800" b="1" i="1" dirty="0">
                <a:solidFill>
                  <a:srgbClr val="3333FF"/>
                </a:solidFill>
                <a:latin typeface="Comic Sans MS" panose="030F0702030302020204" pitchFamily="66" charset="0"/>
              </a:rPr>
              <a:t/>
            </a:r>
            <a:br>
              <a:rPr lang="en-US" altLang="en-US" sz="2800" b="1" i="1" dirty="0">
                <a:solidFill>
                  <a:srgbClr val="3333FF"/>
                </a:solidFill>
                <a:latin typeface="Comic Sans MS" panose="030F0702030302020204" pitchFamily="66" charset="0"/>
              </a:rPr>
            </a:br>
            <a:r>
              <a:rPr lang="en-US" altLang="en-US" sz="2800" b="1" dirty="0">
                <a:solidFill>
                  <a:srgbClr val="3333FF"/>
                </a:solidFill>
                <a:latin typeface="Comic Sans MS" panose="030F0702030302020204" pitchFamily="66" charset="0"/>
              </a:rPr>
              <a:t>Carolyn Wightman</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Presidential &amp; Lifetime Master Coordinator</a:t>
            </a:r>
            <a:r>
              <a:rPr lang="en-US" altLang="en-US" sz="2800" b="1" dirty="0">
                <a:solidFill>
                  <a:srgbClr val="3333FF"/>
                </a:solidFill>
                <a:latin typeface="Comic Sans MS" panose="030F0702030302020204" pitchFamily="66" charset="0"/>
              </a:rPr>
              <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Islamorada, Florida Keys</a:t>
            </a:r>
            <a:r>
              <a:rPr lang="en-US" altLang="en-US" sz="2800" b="1" dirty="0">
                <a:solidFill>
                  <a:srgbClr val="3333FF"/>
                </a:solidFill>
                <a:latin typeface="Comic Sans MS" panose="030F0702030302020204" pitchFamily="66" charset="0"/>
              </a:rPr>
              <a:t/>
            </a:r>
            <a:br>
              <a:rPr lang="en-US" altLang="en-US" sz="28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hlinkClick r:id="rId3"/>
              </a:rPr>
              <a:t>www.BarefootPossibilities.com</a:t>
            </a:r>
            <a:r>
              <a:rPr lang="en-US" altLang="en-US" sz="1600" b="1" dirty="0">
                <a:solidFill>
                  <a:srgbClr val="3333FF"/>
                </a:solidFill>
                <a:latin typeface="Comic Sans MS" panose="030F0702030302020204" pitchFamily="66" charset="0"/>
              </a:rPr>
              <a:t/>
            </a:r>
            <a:br>
              <a:rPr lang="en-US" altLang="en-US" sz="16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
            </a:r>
            <a:br>
              <a:rPr lang="en-US" altLang="en-US" sz="1600" b="1" dirty="0">
                <a:solidFill>
                  <a:srgbClr val="3333FF"/>
                </a:solidFill>
                <a:latin typeface="Comic Sans MS" panose="030F0702030302020204" pitchFamily="66" charset="0"/>
              </a:rPr>
            </a:br>
            <a:r>
              <a:rPr lang="en-US" altLang="en-US" sz="1600" b="1" dirty="0">
                <a:solidFill>
                  <a:srgbClr val="3333FF"/>
                </a:solidFill>
                <a:latin typeface="Comic Sans MS" panose="030F0702030302020204" pitchFamily="66" charset="0"/>
              </a:rPr>
              <a:t>For over four decades proudly partnering with Shaklee Corporation </a:t>
            </a:r>
            <a:r>
              <a:rPr lang="en-US" altLang="en-US" sz="1600" b="1" i="1" dirty="0">
                <a:solidFill>
                  <a:srgbClr val="3333FF"/>
                </a:solidFill>
                <a:latin typeface="Comic Sans MS" panose="030F0702030302020204" pitchFamily="66" charset="0"/>
              </a:rPr>
              <a:t/>
            </a:r>
            <a:br>
              <a:rPr lang="en-US" altLang="en-US" sz="1600" b="1" i="1" dirty="0">
                <a:solidFill>
                  <a:srgbClr val="3333FF"/>
                </a:solidFill>
                <a:latin typeface="Comic Sans MS" panose="030F0702030302020204" pitchFamily="66" charset="0"/>
              </a:rPr>
            </a:br>
            <a:endParaRPr lang="en-US" altLang="en-US" sz="1600" b="1" i="1" dirty="0">
              <a:solidFill>
                <a:srgbClr val="3333FF"/>
              </a:solidFill>
              <a:latin typeface="Comic Sans MS" panose="030F0702030302020204" pitchFamily="66" charset="0"/>
            </a:endParaRPr>
          </a:p>
        </p:txBody>
      </p:sp>
      <p:pic>
        <p:nvPicPr>
          <p:cNvPr id="320515" name="Picture 3" descr="BP Logo"/>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1676400" y="914400"/>
            <a:ext cx="8229600" cy="3124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5710768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3193" y="514924"/>
            <a:ext cx="8100810" cy="5526437"/>
          </a:xfrm>
        </p:spPr>
        <p:txBody>
          <a:bodyPr>
            <a:normAutofit/>
          </a:bodyPr>
          <a:lstStyle/>
          <a:p>
            <a:pPr marL="0" indent="0" algn="ctr">
              <a:buNone/>
            </a:pPr>
            <a:endParaRPr lang="en-US" sz="9600" b="1" dirty="0" smtClean="0"/>
          </a:p>
          <a:p>
            <a:pPr marL="0" indent="0" algn="ctr">
              <a:buNone/>
            </a:pPr>
            <a:r>
              <a:rPr lang="en-US" sz="9600" b="1" dirty="0" smtClean="0"/>
              <a:t>#1BNA</a:t>
            </a:r>
            <a:endParaRPr lang="en-US" sz="96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3527" y="4001380"/>
            <a:ext cx="2857500" cy="571500"/>
          </a:xfrm>
          <a:prstGeom prst="rect">
            <a:avLst/>
          </a:prstGeom>
        </p:spPr>
      </p:pic>
    </p:spTree>
    <p:extLst>
      <p:ext uri="{BB962C8B-B14F-4D97-AF65-F5344CB8AC3E}">
        <p14:creationId xmlns:p14="http://schemas.microsoft.com/office/powerpoint/2010/main" val="178952354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3504</TotalTime>
  <Words>2518</Words>
  <Application>Microsoft Office PowerPoint</Application>
  <PresentationFormat>Widescreen</PresentationFormat>
  <Paragraphs>349</Paragraphs>
  <Slides>62</Slides>
  <Notes>22</Notes>
  <HiddenSlides>0</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1</vt:i4>
      </vt:variant>
      <vt:variant>
        <vt:lpstr>Slide Titles</vt:lpstr>
      </vt:variant>
      <vt:variant>
        <vt:i4>62</vt:i4>
      </vt:variant>
    </vt:vector>
  </HeadingPairs>
  <TitlesOfParts>
    <vt:vector size="81" baseType="lpstr">
      <vt:lpstr>MS PGothic</vt:lpstr>
      <vt:lpstr>ArdleysHand</vt:lpstr>
      <vt:lpstr>Arial</vt:lpstr>
      <vt:lpstr>Calibri</vt:lpstr>
      <vt:lpstr>Comic Sans MS</vt:lpstr>
      <vt:lpstr>Georgia</vt:lpstr>
      <vt:lpstr>Helvetica</vt:lpstr>
      <vt:lpstr>Helvetica CE 55 Roman</vt:lpstr>
      <vt:lpstr>lucida grande</vt:lpstr>
      <vt:lpstr>News Gothic MT</vt:lpstr>
      <vt:lpstr>Papyrus</vt:lpstr>
      <vt:lpstr>Raleway</vt:lpstr>
      <vt:lpstr>Times New Roman</vt:lpstr>
      <vt:lpstr>Trebuchet MS</vt:lpstr>
      <vt:lpstr>Verdana</vt:lpstr>
      <vt:lpstr>Wingdings</vt:lpstr>
      <vt:lpstr>Wingdings 3</vt:lpstr>
      <vt:lpstr>Facet</vt:lpstr>
      <vt:lpstr>Photo Editor Photo</vt:lpstr>
      <vt:lpstr>PowerPoint Presentation</vt:lpstr>
      <vt:lpstr>Back to School Collections</vt:lpstr>
      <vt:lpstr>ShaKlee Bill of Rights</vt:lpstr>
      <vt:lpstr>100 Days to Amazing Fall Business Training 2015</vt:lpstr>
      <vt:lpstr>Objectives for Fall 2015 --   100 Days to Amazing </vt:lpstr>
      <vt:lpstr>Angie Thomas – New senior Director in August</vt:lpstr>
      <vt:lpstr>100 Days to Amazing Fall 2015</vt:lpstr>
      <vt:lpstr> Carolyn Wightman Presidential &amp; Lifetime Master Coordinator Islamorada, Florida Keys www.BarefootPossibilities.com  For over four decades proudly partnering with Shaklee Corporation  </vt:lpstr>
      <vt:lpstr>PowerPoint Presentation</vt:lpstr>
      <vt:lpstr>Develop “Perfect 10”</vt:lpstr>
      <vt:lpstr>Network Marketing   is a   Profession</vt:lpstr>
      <vt:lpstr>PowerPoint Presentation</vt:lpstr>
      <vt:lpstr>PowerPoint Presentation</vt:lpstr>
      <vt:lpstr>PowerPoint Presentation</vt:lpstr>
      <vt:lpstr>PowerPoint Presentation</vt:lpstr>
      <vt:lpstr>2014 DSA Report</vt:lpstr>
      <vt:lpstr>The New Economy It’s a New Era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Step 2.</vt:lpstr>
      <vt:lpstr>Core Quality  of Successful Network Marketing Companies in 2014</vt:lpstr>
      <vt:lpstr>PowerPoint Presentation</vt:lpstr>
      <vt:lpstr>Core Values of Companies Succeeding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Public is looking for solutions:</vt:lpstr>
      <vt:lpstr>PowerPoint Presentation</vt:lpstr>
      <vt:lpstr>Long term results. . .   </vt:lpstr>
      <vt:lpstr>PowerPoint Presentation</vt:lpstr>
      <vt:lpstr>PowerPoint Presentation</vt:lpstr>
      <vt:lpstr>2014 DSA Report</vt:lpstr>
      <vt:lpstr>Core Values of Companies Succeeding </vt:lpstr>
      <vt:lpstr>It all Starts with “Why?”</vt:lpstr>
      <vt:lpstr>PowerPoint Presentation</vt:lpstr>
      <vt:lpstr>PowerPoint Presentation</vt:lpstr>
      <vt:lpstr>PowerPoint Presentation</vt:lpstr>
      <vt:lpstr> Carolyn Wightman Presidential &amp; Lifetime Master Coordinator Islamorada, Florida Keys www.BarefootPossibilities.com  For over four decades proudly partnering with Shaklee Corporation  </vt:lpstr>
      <vt:lpstr>Action Steps for Session 1</vt:lpstr>
      <vt:lpstr>Next Week</vt:lpstr>
      <vt:lpstr>Celebrating 100 Years of Innovation Report from 2015 Shaklee Global Conference</vt:lpstr>
      <vt:lpstr>Objectives for Fall 2015 Fast Track to Coordinator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Communications</dc:title>
  <dc:creator>Carolyn Wightman</dc:creator>
  <cp:lastModifiedBy>Chris Spell</cp:lastModifiedBy>
  <cp:revision>131</cp:revision>
  <cp:lastPrinted>2015-08-27T02:29:05Z</cp:lastPrinted>
  <dcterms:created xsi:type="dcterms:W3CDTF">2015-05-25T23:05:01Z</dcterms:created>
  <dcterms:modified xsi:type="dcterms:W3CDTF">2015-08-28T22:40:59Z</dcterms:modified>
</cp:coreProperties>
</file>