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81" r:id="rId2"/>
    <p:sldId id="294" r:id="rId3"/>
    <p:sldId id="299" r:id="rId4"/>
    <p:sldId id="300" r:id="rId5"/>
    <p:sldId id="301" r:id="rId6"/>
    <p:sldId id="258" r:id="rId7"/>
    <p:sldId id="257" r:id="rId8"/>
    <p:sldId id="261" r:id="rId9"/>
    <p:sldId id="284" r:id="rId10"/>
    <p:sldId id="285" r:id="rId11"/>
    <p:sldId id="278" r:id="rId12"/>
    <p:sldId id="291" r:id="rId13"/>
    <p:sldId id="290" r:id="rId14"/>
    <p:sldId id="292" r:id="rId15"/>
    <p:sldId id="282" r:id="rId16"/>
    <p:sldId id="303" r:id="rId17"/>
    <p:sldId id="302" r:id="rId18"/>
    <p:sldId id="271" r:id="rId19"/>
    <p:sldId id="287" r:id="rId20"/>
    <p:sldId id="288" r:id="rId21"/>
    <p:sldId id="296" r:id="rId22"/>
    <p:sldId id="297" r:id="rId23"/>
    <p:sldId id="298" r:id="rId24"/>
    <p:sldId id="280" r:id="rId25"/>
    <p:sldId id="264" r:id="rId26"/>
    <p:sldId id="266" r:id="rId27"/>
    <p:sldId id="289" r:id="rId28"/>
    <p:sldId id="283" r:id="rId29"/>
    <p:sldId id="274" r:id="rId3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1" d="100"/>
          <a:sy n="91" d="100"/>
        </p:scale>
        <p:origin x="786" y="84"/>
      </p:cViewPr>
      <p:guideLst>
        <p:guide orient="horz" pos="1620"/>
        <p:guide pos="2880"/>
      </p:guideLst>
    </p:cSldViewPr>
  </p:slideViewPr>
  <p:notesTextViewPr>
    <p:cViewPr>
      <p:scale>
        <a:sx n="100" d="100"/>
        <a:sy n="100" d="100"/>
      </p:scale>
      <p:origin x="0" y="0"/>
    </p:cViewPr>
  </p:notesTextViewPr>
  <p:sorterViewPr>
    <p:cViewPr>
      <p:scale>
        <a:sx n="80" d="100"/>
        <a:sy n="80" d="100"/>
      </p:scale>
      <p:origin x="0" y="87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274083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402068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63527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722313" y="1849213"/>
            <a:ext cx="4455168" cy="1021556"/>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870770"/>
            <a:ext cx="7772400" cy="1125140"/>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1589719"/>
            <a:ext cx="2779712" cy="2781300"/>
          </a:xfrm>
          <a:prstGeom prst="ellipse">
            <a:avLst/>
          </a:prstGeom>
        </p:spPr>
        <p:txBody>
          <a:bodyPr/>
          <a:lstStyle/>
          <a:p>
            <a:endParaRPr lang="en-US"/>
          </a:p>
        </p:txBody>
      </p:sp>
    </p:spTree>
    <p:extLst>
      <p:ext uri="{BB962C8B-B14F-4D97-AF65-F5344CB8AC3E}">
        <p14:creationId xmlns:p14="http://schemas.microsoft.com/office/powerpoint/2010/main" val="6842303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Content Placeholder 2"/>
          <p:cNvSpPr>
            <a:spLocks noGrp="1"/>
          </p:cNvSpPr>
          <p:nvPr>
            <p:ph idx="1"/>
          </p:nvPr>
        </p:nvSpPr>
        <p:spPr>
          <a:xfrm>
            <a:off x="457200" y="1860557"/>
            <a:ext cx="8229600" cy="2734073"/>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812404"/>
            <a:ext cx="8229600" cy="85725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370693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883489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92C31-403D-554D-BF2F-950F5C105E63}" type="datetimeFigureOut">
              <a:rPr lang="en-US" smtClean="0"/>
              <a:t>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532280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92C31-403D-554D-BF2F-950F5C105E63}" type="datetimeFigureOut">
              <a:rPr lang="en-US" smtClean="0"/>
              <a:t>1/23/2016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2368080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92C31-403D-554D-BF2F-950F5C105E63}" type="datetimeFigureOut">
              <a:rPr lang="en-US" smtClean="0"/>
              <a:t>1/23/2016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74345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92C31-403D-554D-BF2F-950F5C105E63}" type="datetimeFigureOut">
              <a:rPr lang="en-US" smtClean="0"/>
              <a:t>1/23/2016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337846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92C31-403D-554D-BF2F-950F5C105E63}" type="datetimeFigureOut">
              <a:rPr lang="en-US" smtClean="0"/>
              <a:t>1/23/2016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2837163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92C31-403D-554D-BF2F-950F5C105E63}" type="datetimeFigureOut">
              <a:rPr lang="en-US" smtClean="0"/>
              <a:t>1/23/2016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125260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92C31-403D-554D-BF2F-950F5C105E63}" type="datetimeFigureOut">
              <a:rPr lang="en-US" smtClean="0"/>
              <a:t>1/23/2016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57459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4492C31-403D-554D-BF2F-950F5C105E63}" type="datetimeFigureOut">
              <a:rPr lang="en-US" smtClean="0"/>
              <a:t>1/23/2016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B72C276-68A0-AC44-BAD3-80B4B4A0C1BE}" type="slidenum">
              <a:rPr lang="en-US" smtClean="0"/>
              <a:t>‹#›</a:t>
            </a:fld>
            <a:endParaRPr lang="en-US"/>
          </a:p>
        </p:txBody>
      </p:sp>
    </p:spTree>
    <p:extLst>
      <p:ext uri="{BB962C8B-B14F-4D97-AF65-F5344CB8AC3E}">
        <p14:creationId xmlns:p14="http://schemas.microsoft.com/office/powerpoint/2010/main" val="24299580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facebook.com/n/?email/ufi/click&amp;action=comment&amp;target=192787331068812&amp;hash=AVK-S0wjxSpn_Elb&amp;aref=1451380753215704&amp;medium=email&amp;mid=52810e1e2a8fbG23518f69G52805ea3ab0d8G96Gba92&amp;bcode=1.1451429093.AbkEh1Lq43IpK_n-&amp;n_m=lagonihealth@comcast.net&amp;lloc=email_ufi_comment&amp;sig_t=1451429093&amp;sig=AVIt8akZ0u4-01BE" TargetMode="Externa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http://www.BetterFutureStartsToday.com" TargetMode="External"/><Relationship Id="rId2" Type="http://schemas.openxmlformats.org/officeDocument/2006/relationships/image" Target="../media/image31.pn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hyperlink" Target="http://www.ShakleeUniversity.com" TargetMode="Externa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g"/><Relationship Id="rId7" Type="http://schemas.openxmlformats.org/officeDocument/2006/relationships/image" Target="../media/image13.jpe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3707" y="624874"/>
            <a:ext cx="8572824" cy="4518626"/>
          </a:xfrm>
        </p:spPr>
        <p:txBody>
          <a:bodyPr>
            <a:normAutofit fontScale="92500" lnSpcReduction="10000"/>
          </a:bodyPr>
          <a:lstStyle/>
          <a:p>
            <a:pPr marL="0" indent="0">
              <a:buNone/>
            </a:pPr>
            <a:endParaRPr lang="en-US" dirty="0" smtClean="0"/>
          </a:p>
          <a:p>
            <a:pPr marL="0" indent="0">
              <a:buNone/>
            </a:pPr>
            <a:r>
              <a:rPr lang="en-US" dirty="0" smtClean="0"/>
              <a:t>Jan 11 – Rheumatoid Conditions and Natural Approaches to Inflammation – 			Rusty </a:t>
            </a:r>
            <a:r>
              <a:rPr lang="en-US" dirty="0" err="1" smtClean="0"/>
              <a:t>Ost</a:t>
            </a:r>
            <a:r>
              <a:rPr lang="en-US" dirty="0" smtClean="0"/>
              <a:t>, Pharmacist</a:t>
            </a:r>
          </a:p>
          <a:p>
            <a:pPr marL="0" indent="0">
              <a:buNone/>
            </a:pPr>
            <a:r>
              <a:rPr lang="en-US" dirty="0" smtClean="0"/>
              <a:t>Jan 18 – Cancer Prevention    with </a:t>
            </a:r>
            <a:r>
              <a:rPr lang="en-US" dirty="0" err="1" smtClean="0"/>
              <a:t>Dr</a:t>
            </a:r>
            <a:r>
              <a:rPr lang="en-US" dirty="0" smtClean="0"/>
              <a:t> Steve Chaney</a:t>
            </a:r>
          </a:p>
          <a:p>
            <a:pPr marL="0" indent="0">
              <a:buNone/>
            </a:pPr>
            <a:r>
              <a:rPr lang="en-US" dirty="0" smtClean="0"/>
              <a:t>Jan 25 – The Power of our Profession for Social Workers  -- Francine </a:t>
            </a:r>
            <a:r>
              <a:rPr lang="en-US" dirty="0" err="1" smtClean="0"/>
              <a:t>Roling</a:t>
            </a:r>
            <a:endParaRPr lang="en-US" dirty="0" smtClean="0"/>
          </a:p>
          <a:p>
            <a:pPr marL="0" indent="0">
              <a:buNone/>
            </a:pPr>
            <a:endParaRPr lang="en-US" dirty="0"/>
          </a:p>
          <a:p>
            <a:pPr marL="0" indent="0">
              <a:buNone/>
            </a:pPr>
            <a:r>
              <a:rPr lang="en-US" dirty="0" smtClean="0"/>
              <a:t>Feb 1   -- Gary Burke, Presidential Master  </a:t>
            </a:r>
            <a:r>
              <a:rPr lang="en-US" dirty="0"/>
              <a:t>and </a:t>
            </a:r>
            <a:r>
              <a:rPr lang="en-US" dirty="0" smtClean="0"/>
              <a:t>master teacher</a:t>
            </a:r>
            <a:r>
              <a:rPr lang="en-US" dirty="0"/>
              <a:t>, </a:t>
            </a:r>
            <a:r>
              <a:rPr lang="en-US" dirty="0" smtClean="0"/>
              <a:t> </a:t>
            </a:r>
            <a:r>
              <a:rPr lang="en-US" dirty="0"/>
              <a:t>will  review </a:t>
            </a:r>
            <a:r>
              <a:rPr lang="en-US" dirty="0" smtClean="0"/>
              <a:t>			the </a:t>
            </a:r>
            <a:r>
              <a:rPr lang="en-US" dirty="0"/>
              <a:t>key benefits of a Shaklee Home business </a:t>
            </a:r>
            <a:r>
              <a:rPr lang="en-US" dirty="0" smtClean="0"/>
              <a:t>that </a:t>
            </a:r>
            <a:r>
              <a:rPr lang="en-US" dirty="0"/>
              <a:t>has helped 	him 	</a:t>
            </a:r>
            <a:r>
              <a:rPr lang="en-US" dirty="0" smtClean="0"/>
              <a:t>	        	and 	his </a:t>
            </a:r>
            <a:r>
              <a:rPr lang="en-US" dirty="0"/>
              <a:t>wife, Faye, generate a $400,000 income .. and the </a:t>
            </a:r>
            <a:r>
              <a:rPr lang="en-US" dirty="0" smtClean="0"/>
              <a:t>story </a:t>
            </a:r>
            <a:r>
              <a:rPr lang="en-US" dirty="0"/>
              <a:t>of </a:t>
            </a:r>
            <a:r>
              <a:rPr lang="en-US" dirty="0" smtClean="0"/>
              <a:t>	       		what </a:t>
            </a:r>
            <a:r>
              <a:rPr lang="en-US" dirty="0"/>
              <a:t>he </a:t>
            </a:r>
            <a:r>
              <a:rPr lang="en-US" dirty="0" smtClean="0"/>
              <a:t>has</a:t>
            </a:r>
            <a:r>
              <a:rPr lang="en-US" dirty="0"/>
              <a:t> </a:t>
            </a:r>
            <a:r>
              <a:rPr lang="en-US" dirty="0" smtClean="0"/>
              <a:t>learned </a:t>
            </a:r>
            <a:r>
              <a:rPr lang="en-US" dirty="0"/>
              <a:t>along the </a:t>
            </a:r>
            <a:r>
              <a:rPr lang="en-US" dirty="0" smtClean="0"/>
              <a:t>way</a:t>
            </a:r>
          </a:p>
          <a:p>
            <a:pPr marL="0" indent="0">
              <a:buNone/>
            </a:pPr>
            <a:r>
              <a:rPr lang="en-US" dirty="0" smtClean="0"/>
              <a:t>Feb 8 –Essential Nutrients for a Healthy  Heart  -- Rusty </a:t>
            </a:r>
            <a:r>
              <a:rPr lang="en-US" dirty="0" err="1" smtClean="0"/>
              <a:t>Ost</a:t>
            </a:r>
            <a:endParaRPr lang="en-US" dirty="0" smtClean="0"/>
          </a:p>
          <a:p>
            <a:pPr marL="0" indent="0">
              <a:buNone/>
            </a:pPr>
            <a:r>
              <a:rPr lang="en-US" dirty="0" smtClean="0"/>
              <a:t>Feb 15 --  Adulteration of Vitamin Supplements in the Marketplace 	 </a:t>
            </a:r>
            <a:r>
              <a:rPr lang="en-US" dirty="0" err="1" smtClean="0"/>
              <a:t>Dr</a:t>
            </a:r>
            <a:r>
              <a:rPr lang="en-US" dirty="0" smtClean="0"/>
              <a:t> David Colby</a:t>
            </a:r>
          </a:p>
          <a:p>
            <a:pPr marL="0" indent="0">
              <a:buNone/>
            </a:pPr>
            <a:r>
              <a:rPr lang="en-US" dirty="0" smtClean="0"/>
              <a:t>Feb 22 – Stress and Adrenal Fatigue  --   Pam Cary</a:t>
            </a:r>
          </a:p>
          <a:p>
            <a:pPr marL="0" indent="0">
              <a:buNone/>
            </a:pPr>
            <a:r>
              <a:rPr lang="en-US" dirty="0" smtClean="0"/>
              <a:t>Feb 29 – A Walk Through the Product Guide</a:t>
            </a:r>
            <a:endParaRPr lang="en-US" dirty="0"/>
          </a:p>
          <a:p>
            <a:pPr marL="0" indent="0">
              <a:buNone/>
            </a:pPr>
            <a:endParaRPr lang="en-US" dirty="0"/>
          </a:p>
          <a:p>
            <a:pPr marL="0" indent="0">
              <a:buNone/>
            </a:pPr>
            <a:endParaRPr lang="en-US" dirty="0"/>
          </a:p>
        </p:txBody>
      </p:sp>
      <p:sp>
        <p:nvSpPr>
          <p:cNvPr id="3" name="Title 2"/>
          <p:cNvSpPr>
            <a:spLocks noGrp="1"/>
          </p:cNvSpPr>
          <p:nvPr>
            <p:ph type="title"/>
          </p:nvPr>
        </p:nvSpPr>
        <p:spPr>
          <a:xfrm>
            <a:off x="457200" y="142690"/>
            <a:ext cx="8229600" cy="519874"/>
          </a:xfrm>
        </p:spPr>
        <p:txBody>
          <a:bodyPr>
            <a:normAutofit/>
          </a:bodyPr>
          <a:lstStyle/>
          <a:p>
            <a:r>
              <a:rPr lang="en-US" sz="2400" dirty="0" smtClean="0"/>
              <a:t>Monday Wellness Webinars and Product Education </a:t>
            </a:r>
            <a:endParaRPr lang="en-US" sz="2400" dirty="0"/>
          </a:p>
        </p:txBody>
      </p:sp>
    </p:spTree>
    <p:extLst>
      <p:ext uri="{BB962C8B-B14F-4D97-AF65-F5344CB8AC3E}">
        <p14:creationId xmlns:p14="http://schemas.microsoft.com/office/powerpoint/2010/main" val="10660192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4092" y="57150"/>
            <a:ext cx="5068098" cy="1068597"/>
          </a:xfrm>
        </p:spPr>
        <p:txBody>
          <a:bodyPr>
            <a:normAutofit/>
          </a:bodyPr>
          <a:lstStyle/>
          <a:p>
            <a:r>
              <a:rPr lang="en-US" sz="2800" dirty="0" smtClean="0">
                <a:latin typeface="Bradley Hand ITC" pitchFamily="66" charset="0"/>
              </a:rPr>
              <a:t>Next 100 Days to Amazing</a:t>
            </a:r>
            <a:br>
              <a:rPr lang="en-US" sz="2800" dirty="0" smtClean="0">
                <a:latin typeface="Bradley Hand ITC" pitchFamily="66" charset="0"/>
              </a:rPr>
            </a:br>
            <a:r>
              <a:rPr lang="en-US" sz="2800" dirty="0" smtClean="0">
                <a:effectLst>
                  <a:outerShdw blurRad="38100" dist="38100" dir="2700000" algn="tl">
                    <a:srgbClr val="000000">
                      <a:alpha val="43137"/>
                    </a:srgbClr>
                  </a:outerShdw>
                </a:effectLst>
                <a:latin typeface="Bradley Hand ITC" pitchFamily="66" charset="0"/>
              </a:rPr>
              <a:t>Rachel Tabor  </a:t>
            </a:r>
            <a:endParaRPr lang="en-US" sz="4800" dirty="0">
              <a:effectLst>
                <a:outerShdw blurRad="38100" dist="38100" dir="2700000" algn="tl">
                  <a:srgbClr val="000000">
                    <a:alpha val="43137"/>
                  </a:srgbClr>
                </a:outerShdw>
              </a:effectLst>
              <a:latin typeface="Bradley Hand ITC" pitchFamily="66" charset="0"/>
            </a:endParaRPr>
          </a:p>
        </p:txBody>
      </p:sp>
      <p:sp>
        <p:nvSpPr>
          <p:cNvPr id="3" name="Subtitle 2"/>
          <p:cNvSpPr>
            <a:spLocks noGrp="1"/>
          </p:cNvSpPr>
          <p:nvPr>
            <p:ph type="subTitle" idx="1"/>
          </p:nvPr>
        </p:nvSpPr>
        <p:spPr>
          <a:xfrm>
            <a:off x="609600" y="1200150"/>
            <a:ext cx="7772400" cy="3666589"/>
          </a:xfrm>
        </p:spPr>
        <p:txBody>
          <a:bodyPr>
            <a:normAutofit fontScale="92500" lnSpcReduction="20000"/>
          </a:bodyPr>
          <a:lstStyle/>
          <a:p>
            <a:pPr marL="457200" indent="-457200" algn="l">
              <a:buFont typeface="Arial" pitchFamily="34" charset="0"/>
              <a:buChar char="•"/>
            </a:pPr>
            <a:r>
              <a:rPr lang="en-US" sz="2600" dirty="0" smtClean="0">
                <a:solidFill>
                  <a:schemeClr val="tx1"/>
                </a:solidFill>
              </a:rPr>
              <a:t>100 Day Goal </a:t>
            </a:r>
          </a:p>
          <a:p>
            <a:pPr marL="914400" lvl="1" indent="-457200" algn="l">
              <a:buFont typeface="Arial" pitchFamily="34" charset="0"/>
              <a:buChar char="•"/>
            </a:pPr>
            <a:r>
              <a:rPr lang="en-US" sz="2600" dirty="0" smtClean="0">
                <a:solidFill>
                  <a:schemeClr val="tx1"/>
                </a:solidFill>
              </a:rPr>
              <a:t>16,000 OV</a:t>
            </a:r>
          </a:p>
          <a:p>
            <a:pPr marL="1371600" lvl="2" indent="-457200" algn="l">
              <a:buFont typeface="Arial" pitchFamily="34" charset="0"/>
              <a:buChar char="•"/>
            </a:pPr>
            <a:r>
              <a:rPr lang="en-US" dirty="0" smtClean="0">
                <a:solidFill>
                  <a:schemeClr val="tx1"/>
                </a:solidFill>
              </a:rPr>
              <a:t>Increase by 2,000 OV each month</a:t>
            </a:r>
          </a:p>
          <a:p>
            <a:pPr marL="1828800" lvl="3" indent="-457200" algn="l">
              <a:buFont typeface="Arial" pitchFamily="34" charset="0"/>
              <a:buChar char="•"/>
            </a:pPr>
            <a:r>
              <a:rPr lang="en-US" dirty="0" smtClean="0">
                <a:solidFill>
                  <a:schemeClr val="tx1"/>
                </a:solidFill>
              </a:rPr>
              <a:t>January 12,000 OV</a:t>
            </a:r>
          </a:p>
          <a:p>
            <a:pPr marL="1828800" lvl="3" indent="-457200" algn="l">
              <a:buFont typeface="Arial" pitchFamily="34" charset="0"/>
              <a:buChar char="•"/>
            </a:pPr>
            <a:r>
              <a:rPr lang="en-US" dirty="0" smtClean="0">
                <a:solidFill>
                  <a:schemeClr val="tx1"/>
                </a:solidFill>
              </a:rPr>
              <a:t>February 14,000 OV</a:t>
            </a:r>
          </a:p>
          <a:p>
            <a:pPr marL="1828800" lvl="3" indent="-457200" algn="l">
              <a:buFont typeface="Arial" pitchFamily="34" charset="0"/>
              <a:buChar char="•"/>
            </a:pPr>
            <a:r>
              <a:rPr lang="en-US" dirty="0" smtClean="0">
                <a:solidFill>
                  <a:schemeClr val="tx1"/>
                </a:solidFill>
              </a:rPr>
              <a:t>March 16,000 OV</a:t>
            </a:r>
          </a:p>
          <a:p>
            <a:pPr marL="914400" lvl="1" indent="-457200" algn="l">
              <a:buFont typeface="Arial" pitchFamily="34" charset="0"/>
              <a:buChar char="•"/>
            </a:pPr>
            <a:r>
              <a:rPr lang="en-US" sz="2600" dirty="0" smtClean="0">
                <a:solidFill>
                  <a:schemeClr val="tx1"/>
                </a:solidFill>
              </a:rPr>
              <a:t>Help team with stability, growth, individual goals </a:t>
            </a:r>
          </a:p>
          <a:p>
            <a:pPr marL="914400" lvl="1" indent="-457200" algn="l">
              <a:buFont typeface="Arial" pitchFamily="34" charset="0"/>
              <a:buChar char="•"/>
            </a:pPr>
            <a:r>
              <a:rPr lang="en-US" sz="2600" dirty="0" smtClean="0">
                <a:solidFill>
                  <a:schemeClr val="tx1"/>
                </a:solidFill>
              </a:rPr>
              <a:t>Utilize PV plans </a:t>
            </a:r>
          </a:p>
          <a:p>
            <a:pPr marL="914400" lvl="1" indent="-457200" algn="l">
              <a:buFont typeface="Arial" pitchFamily="34" charset="0"/>
              <a:buChar char="•"/>
            </a:pPr>
            <a:r>
              <a:rPr lang="en-US" sz="2600" dirty="0" smtClean="0">
                <a:solidFill>
                  <a:schemeClr val="tx1"/>
                </a:solidFill>
              </a:rPr>
              <a:t>Focus on daily tasks</a:t>
            </a:r>
          </a:p>
          <a:p>
            <a:pPr marL="1371600" lvl="2" indent="-457200" algn="l">
              <a:buFont typeface="Arial" pitchFamily="34" charset="0"/>
              <a:buChar char="•"/>
            </a:pPr>
            <a:r>
              <a:rPr lang="en-US" sz="2600" dirty="0" smtClean="0">
                <a:solidFill>
                  <a:schemeClr val="tx1"/>
                </a:solidFill>
              </a:rPr>
              <a:t>5, 3, 2, 1</a:t>
            </a:r>
          </a:p>
          <a:p>
            <a:pPr marL="1371600" lvl="2" indent="-457200" algn="l">
              <a:buFont typeface="Arial" pitchFamily="34" charset="0"/>
              <a:buChar char="•"/>
            </a:pPr>
            <a:endParaRPr lang="en-US" dirty="0" smtClean="0">
              <a:solidFill>
                <a:schemeClr val="tx1">
                  <a:lumMod val="50000"/>
                  <a:lumOff val="50000"/>
                </a:schemeClr>
              </a:solidFill>
              <a:latin typeface="Arial Narrow" pitchFamily="34" charset="0"/>
            </a:endParaRPr>
          </a:p>
          <a:p>
            <a:pPr marL="914400" lvl="1" indent="-457200" algn="l">
              <a:buFont typeface="Arial" pitchFamily="34" charset="0"/>
              <a:buChar char="•"/>
            </a:pPr>
            <a:endParaRPr lang="en-US" dirty="0" smtClean="0">
              <a:solidFill>
                <a:schemeClr val="tx1">
                  <a:lumMod val="50000"/>
                  <a:lumOff val="50000"/>
                </a:schemeClr>
              </a:solidFill>
              <a:latin typeface="Arial Narrow" pitchFamily="34" charset="0"/>
            </a:endParaRPr>
          </a:p>
          <a:p>
            <a:pPr marL="914400" lvl="1" indent="-457200" algn="l">
              <a:buFont typeface="Arial" pitchFamily="34" charset="0"/>
              <a:buChar char="•"/>
            </a:pPr>
            <a:endParaRPr lang="en-US" dirty="0" smtClean="0">
              <a:solidFill>
                <a:schemeClr val="tx1">
                  <a:lumMod val="50000"/>
                  <a:lumOff val="50000"/>
                </a:schemeClr>
              </a:solidFill>
              <a:latin typeface="Arial Narrow" pitchFamily="34" charset="0"/>
            </a:endParaRPr>
          </a:p>
          <a:p>
            <a:pPr marL="914400" lvl="1" indent="-457200" algn="l">
              <a:buFont typeface="Arial" pitchFamily="34" charset="0"/>
              <a:buChar char="•"/>
            </a:pPr>
            <a:endParaRPr lang="en-US" dirty="0" smtClean="0">
              <a:solidFill>
                <a:schemeClr val="tx1"/>
              </a:solidFill>
              <a:latin typeface="Arial Narrow" pitchFamily="34" charset="0"/>
            </a:endParaRPr>
          </a:p>
          <a:p>
            <a:pPr marL="457200" indent="-457200" algn="l">
              <a:buFont typeface="Arial" pitchFamily="34" charset="0"/>
              <a:buChar char="•"/>
            </a:pPr>
            <a:endParaRPr lang="en-US" dirty="0" smtClean="0">
              <a:solidFill>
                <a:schemeClr val="tx1"/>
              </a:solidFill>
              <a:latin typeface="Arial Narrow" pitchFamily="34" charset="0"/>
            </a:endParaRPr>
          </a:p>
          <a:p>
            <a:pPr marL="457200" indent="-457200" algn="l">
              <a:buFont typeface="Arial" pitchFamily="34" charset="0"/>
              <a:buChar char="•"/>
            </a:pPr>
            <a:endParaRPr lang="en-US" dirty="0" smtClean="0">
              <a:solidFill>
                <a:schemeClr val="tx1"/>
              </a:solidFill>
              <a:latin typeface="Arial Narrow" pitchFamily="34" charset="0"/>
            </a:endParaRPr>
          </a:p>
          <a:p>
            <a:pPr marL="457200" indent="-457200" algn="l">
              <a:buFont typeface="Arial" pitchFamily="34" charset="0"/>
              <a:buChar char="•"/>
            </a:pPr>
            <a:endParaRPr lang="en-US" dirty="0" smtClean="0"/>
          </a:p>
          <a:p>
            <a:pPr marL="914400" lvl="1" indent="-457200" algn="l">
              <a:buFont typeface="Arial" pitchFamily="34" charset="0"/>
              <a:buChar char="•"/>
            </a:pPr>
            <a:endParaRPr lang="en-US" dirty="0" smtClean="0"/>
          </a:p>
          <a:p>
            <a:pPr marL="457200" indent="-457200" algn="l">
              <a:buFont typeface="Arial" pitchFamily="34" charset="0"/>
              <a:buChar char="•"/>
            </a:pPr>
            <a:endParaRPr lang="en-US" dirty="0" smtClean="0"/>
          </a:p>
          <a:p>
            <a:pPr marL="914400" lvl="1" indent="-457200" algn="l">
              <a:buFont typeface="Arial" pitchFamily="34" charset="0"/>
              <a:buChar char="•"/>
            </a:pPr>
            <a:endParaRPr lang="en-US" sz="2000" dirty="0" smtClean="0"/>
          </a:p>
          <a:p>
            <a:pPr marL="914400" lvl="1" indent="-457200" algn="l">
              <a:buFont typeface="Arial" pitchFamily="34" charset="0"/>
              <a:buChar char="•"/>
            </a:pPr>
            <a:endParaRPr lang="en-US" dirty="0" smtClean="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39430">
            <a:off x="6133015" y="524491"/>
            <a:ext cx="2714146" cy="21323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1897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1317" y="1243702"/>
            <a:ext cx="8633220" cy="3626525"/>
          </a:xfrm>
        </p:spPr>
        <p:txBody>
          <a:bodyPr>
            <a:normAutofit fontScale="92500"/>
          </a:bodyPr>
          <a:lstStyle/>
          <a:p>
            <a:r>
              <a:rPr lang="en-US" sz="2200" dirty="0" smtClean="0">
                <a:solidFill>
                  <a:schemeClr val="tx1"/>
                </a:solidFill>
              </a:rPr>
              <a:t>3000 PV Director for 3 years</a:t>
            </a:r>
          </a:p>
          <a:p>
            <a:r>
              <a:rPr lang="en-US" sz="2200" dirty="0" smtClean="0">
                <a:solidFill>
                  <a:schemeClr val="tx1"/>
                </a:solidFill>
              </a:rPr>
              <a:t>Attended Chicago Leadership Meeting January 2015 … and as a result decided it was time to grow her business…</a:t>
            </a:r>
          </a:p>
          <a:p>
            <a:r>
              <a:rPr lang="en-US" sz="2200" dirty="0" smtClean="0">
                <a:solidFill>
                  <a:schemeClr val="tx1"/>
                </a:solidFill>
              </a:rPr>
              <a:t>Goal – to double her volume ( from 3000 to 6000 PV )  AND develop a Director to become a Senior Director.</a:t>
            </a:r>
          </a:p>
          <a:p>
            <a:r>
              <a:rPr lang="en-US" sz="2200" dirty="0" smtClean="0">
                <a:solidFill>
                  <a:schemeClr val="tx1"/>
                </a:solidFill>
              </a:rPr>
              <a:t>Made a plan – began sharing business information ..  And sponsored 6 new business builders!</a:t>
            </a:r>
            <a:endParaRPr lang="en-US" sz="2200" dirty="0">
              <a:solidFill>
                <a:schemeClr val="tx1"/>
              </a:solidFill>
            </a:endParaRPr>
          </a:p>
          <a:p>
            <a:pPr marL="0" indent="0">
              <a:buNone/>
            </a:pPr>
            <a:r>
              <a:rPr lang="en-US" sz="2200" dirty="0" smtClean="0">
                <a:solidFill>
                  <a:schemeClr val="tx1"/>
                </a:solidFill>
              </a:rPr>
              <a:t>	( </a:t>
            </a:r>
            <a:r>
              <a:rPr lang="en-US" sz="2200" dirty="0">
                <a:solidFill>
                  <a:schemeClr val="tx1"/>
                </a:solidFill>
              </a:rPr>
              <a:t>Shared </a:t>
            </a:r>
            <a:r>
              <a:rPr lang="en-US" sz="2200" dirty="0" smtClean="0">
                <a:solidFill>
                  <a:schemeClr val="tx1"/>
                </a:solidFill>
              </a:rPr>
              <a:t>Shaklee Integrated Wellness Program ,Smoothie </a:t>
            </a:r>
            <a:r>
              <a:rPr lang="en-US" sz="2200" dirty="0">
                <a:solidFill>
                  <a:schemeClr val="tx1"/>
                </a:solidFill>
              </a:rPr>
              <a:t>Workshops </a:t>
            </a:r>
            <a:r>
              <a:rPr lang="en-US" sz="2200" dirty="0" smtClean="0">
                <a:solidFill>
                  <a:schemeClr val="tx1"/>
                </a:solidFill>
              </a:rPr>
              <a:t>)</a:t>
            </a:r>
            <a:endParaRPr lang="en-US" sz="2200" dirty="0">
              <a:solidFill>
                <a:schemeClr val="tx1"/>
              </a:solidFill>
            </a:endParaRPr>
          </a:p>
          <a:p>
            <a:r>
              <a:rPr lang="en-US" sz="2200" dirty="0" smtClean="0">
                <a:solidFill>
                  <a:schemeClr val="tx1"/>
                </a:solidFill>
              </a:rPr>
              <a:t> </a:t>
            </a:r>
            <a:r>
              <a:rPr lang="en-US" sz="2200" dirty="0">
                <a:solidFill>
                  <a:schemeClr val="tx1"/>
                </a:solidFill>
              </a:rPr>
              <a:t>My 2015 goal was to reach 6000 </a:t>
            </a:r>
            <a:r>
              <a:rPr lang="en-US" sz="2200" dirty="0" err="1">
                <a:solidFill>
                  <a:schemeClr val="tx1"/>
                </a:solidFill>
              </a:rPr>
              <a:t>pgv</a:t>
            </a:r>
            <a:r>
              <a:rPr lang="en-US" sz="2200" dirty="0">
                <a:solidFill>
                  <a:schemeClr val="tx1"/>
                </a:solidFill>
              </a:rPr>
              <a:t>  – November and December = 8000+ </a:t>
            </a:r>
            <a:r>
              <a:rPr lang="en-US" sz="2200" dirty="0" err="1">
                <a:solidFill>
                  <a:schemeClr val="tx1"/>
                </a:solidFill>
              </a:rPr>
              <a:t>pgv</a:t>
            </a:r>
            <a:endParaRPr lang="en-US" sz="2200" dirty="0">
              <a:solidFill>
                <a:schemeClr val="tx1"/>
              </a:solidFill>
            </a:endParaRPr>
          </a:p>
          <a:p>
            <a:r>
              <a:rPr lang="en-US" sz="2200" dirty="0" smtClean="0">
                <a:solidFill>
                  <a:schemeClr val="tx1"/>
                </a:solidFill>
              </a:rPr>
              <a:t> </a:t>
            </a:r>
            <a:r>
              <a:rPr lang="en-US" sz="2200" dirty="0">
                <a:solidFill>
                  <a:schemeClr val="tx1"/>
                </a:solidFill>
              </a:rPr>
              <a:t>Earned Chairman’s Retreat and New Director’s Conference</a:t>
            </a:r>
          </a:p>
          <a:p>
            <a:pPr marL="0" indent="0">
              <a:buNone/>
            </a:pPr>
            <a:endParaRPr lang="en-US" sz="2400" dirty="0">
              <a:solidFill>
                <a:schemeClr val="tx1"/>
              </a:solidFill>
            </a:endParaRPr>
          </a:p>
        </p:txBody>
      </p:sp>
      <p:sp>
        <p:nvSpPr>
          <p:cNvPr id="3" name="Title 2"/>
          <p:cNvSpPr>
            <a:spLocks noGrp="1"/>
          </p:cNvSpPr>
          <p:nvPr>
            <p:ph type="title"/>
          </p:nvPr>
        </p:nvSpPr>
        <p:spPr>
          <a:xfrm>
            <a:off x="457201" y="272653"/>
            <a:ext cx="6072502" cy="851971"/>
          </a:xfrm>
          <a:ln>
            <a:solidFill>
              <a:schemeClr val="accent5">
                <a:lumMod val="75000"/>
              </a:schemeClr>
            </a:solidFill>
          </a:ln>
        </p:spPr>
        <p:txBody>
          <a:bodyPr>
            <a:normAutofit/>
          </a:bodyPr>
          <a:lstStyle/>
          <a:p>
            <a:r>
              <a:rPr lang="en-US" sz="2400" dirty="0" smtClean="0"/>
              <a:t>Jenny </a:t>
            </a:r>
            <a:r>
              <a:rPr lang="en-US" sz="2400" dirty="0" err="1" smtClean="0"/>
              <a:t>Utrie</a:t>
            </a:r>
            <a:r>
              <a:rPr lang="en-US" sz="2400" dirty="0" smtClean="0"/>
              <a:t>    --   Chairman’s Retreat Qualifier </a:t>
            </a:r>
            <a:endParaRPr lang="en-US" sz="2400" dirty="0"/>
          </a:p>
        </p:txBody>
      </p:sp>
      <p:pic>
        <p:nvPicPr>
          <p:cNvPr id="5" name="Picture 4" descr="Jenny Utrie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7798" y="145046"/>
            <a:ext cx="1240244" cy="1528300"/>
          </a:xfrm>
          <a:prstGeom prst="rect">
            <a:avLst/>
          </a:prstGeom>
        </p:spPr>
      </p:pic>
    </p:spTree>
    <p:extLst>
      <p:ext uri="{BB962C8B-B14F-4D97-AF65-F5344CB8AC3E}">
        <p14:creationId xmlns:p14="http://schemas.microsoft.com/office/powerpoint/2010/main" val="3083326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41029"/>
            <a:ext cx="8229600" cy="3353601"/>
          </a:xfrm>
        </p:spPr>
        <p:txBody>
          <a:bodyPr/>
          <a:lstStyle/>
          <a:p>
            <a:r>
              <a:rPr lang="en-US" dirty="0" smtClean="0">
                <a:solidFill>
                  <a:schemeClr val="tx1"/>
                </a:solidFill>
              </a:rPr>
              <a:t>“I </a:t>
            </a:r>
            <a:r>
              <a:rPr lang="en-US" dirty="0">
                <a:solidFill>
                  <a:schemeClr val="tx1"/>
                </a:solidFill>
              </a:rPr>
              <a:t>consistently attract all the right people to help me grow my business</a:t>
            </a:r>
            <a:r>
              <a:rPr lang="en-US" dirty="0" smtClean="0">
                <a:solidFill>
                  <a:schemeClr val="tx1"/>
                </a:solidFill>
              </a:rPr>
              <a:t>.</a:t>
            </a:r>
            <a:r>
              <a:rPr lang="en-US" dirty="0">
                <a:solidFill>
                  <a:schemeClr val="tx1"/>
                </a:solidFill>
              </a:rPr>
              <a:t> </a:t>
            </a:r>
            <a:r>
              <a:rPr lang="en-US" dirty="0" smtClean="0">
                <a:solidFill>
                  <a:schemeClr val="tx1"/>
                </a:solidFill>
              </a:rPr>
              <a:t>”</a:t>
            </a:r>
            <a:endParaRPr lang="en-US" dirty="0">
              <a:solidFill>
                <a:schemeClr val="tx1"/>
              </a:solidFill>
            </a:endParaRPr>
          </a:p>
          <a:p>
            <a:r>
              <a:rPr lang="en-US" dirty="0" smtClean="0">
                <a:solidFill>
                  <a:schemeClr val="tx1"/>
                </a:solidFill>
              </a:rPr>
              <a:t>“I </a:t>
            </a:r>
            <a:r>
              <a:rPr lang="en-US" dirty="0">
                <a:solidFill>
                  <a:schemeClr val="tx1"/>
                </a:solidFill>
              </a:rPr>
              <a:t>love </a:t>
            </a:r>
            <a:r>
              <a:rPr lang="en-US" dirty="0" smtClean="0">
                <a:solidFill>
                  <a:schemeClr val="tx1"/>
                </a:solidFill>
              </a:rPr>
              <a:t>watching </a:t>
            </a:r>
            <a:r>
              <a:rPr lang="en-US" dirty="0">
                <a:solidFill>
                  <a:schemeClr val="tx1"/>
                </a:solidFill>
              </a:rPr>
              <a:t>my PV </a:t>
            </a:r>
            <a:r>
              <a:rPr lang="en-US" dirty="0" smtClean="0">
                <a:solidFill>
                  <a:schemeClr val="tx1"/>
                </a:solidFill>
              </a:rPr>
              <a:t>grow </a:t>
            </a:r>
            <a:r>
              <a:rPr lang="en-US" dirty="0">
                <a:solidFill>
                  <a:schemeClr val="tx1"/>
                </a:solidFill>
              </a:rPr>
              <a:t>every month. </a:t>
            </a:r>
            <a:r>
              <a:rPr lang="en-US" dirty="0" smtClean="0">
                <a:solidFill>
                  <a:schemeClr val="tx1"/>
                </a:solidFill>
              </a:rPr>
              <a:t>“</a:t>
            </a:r>
            <a:endParaRPr lang="en-US" dirty="0">
              <a:solidFill>
                <a:schemeClr val="tx1"/>
              </a:solidFill>
            </a:endParaRPr>
          </a:p>
          <a:p>
            <a:r>
              <a:rPr lang="en-US" dirty="0" smtClean="0">
                <a:solidFill>
                  <a:schemeClr val="tx1"/>
                </a:solidFill>
              </a:rPr>
              <a:t>“I </a:t>
            </a:r>
            <a:r>
              <a:rPr lang="en-US" dirty="0">
                <a:solidFill>
                  <a:schemeClr val="tx1"/>
                </a:solidFill>
              </a:rPr>
              <a:t>am a fluent, confident speaker with value to share</a:t>
            </a:r>
            <a:r>
              <a:rPr lang="en-US" dirty="0" smtClean="0">
                <a:solidFill>
                  <a:schemeClr val="tx1"/>
                </a:solidFill>
              </a:rPr>
              <a:t>.” </a:t>
            </a:r>
            <a:endParaRPr lang="en-US" dirty="0">
              <a:solidFill>
                <a:schemeClr val="tx1"/>
              </a:solidFill>
            </a:endParaRPr>
          </a:p>
          <a:p>
            <a:r>
              <a:rPr lang="en-US" dirty="0" smtClean="0">
                <a:solidFill>
                  <a:schemeClr val="tx1"/>
                </a:solidFill>
              </a:rPr>
              <a:t>“Speaking </a:t>
            </a:r>
            <a:r>
              <a:rPr lang="en-US" dirty="0">
                <a:solidFill>
                  <a:schemeClr val="tx1"/>
                </a:solidFill>
              </a:rPr>
              <a:t>to a large group is fun and energizing. </a:t>
            </a:r>
            <a:r>
              <a:rPr lang="en-US" dirty="0" smtClean="0">
                <a:solidFill>
                  <a:schemeClr val="tx1"/>
                </a:solidFill>
              </a:rPr>
              <a:t>“</a:t>
            </a:r>
            <a:endParaRPr lang="en-US" dirty="0">
              <a:solidFill>
                <a:schemeClr val="tx1"/>
              </a:solidFill>
            </a:endParaRPr>
          </a:p>
          <a:p>
            <a:r>
              <a:rPr lang="en-US" dirty="0" smtClean="0">
                <a:solidFill>
                  <a:schemeClr val="tx1"/>
                </a:solidFill>
              </a:rPr>
              <a:t>“I </a:t>
            </a:r>
            <a:r>
              <a:rPr lang="en-US" dirty="0">
                <a:solidFill>
                  <a:schemeClr val="tx1"/>
                </a:solidFill>
              </a:rPr>
              <a:t>love working with 3 strong director legs</a:t>
            </a:r>
            <a:r>
              <a:rPr lang="en-US" dirty="0" smtClean="0">
                <a:solidFill>
                  <a:schemeClr val="tx1"/>
                </a:solidFill>
              </a:rPr>
              <a:t>.”</a:t>
            </a:r>
            <a:endParaRPr lang="en-US" dirty="0">
              <a:solidFill>
                <a:schemeClr val="tx1"/>
              </a:solidFill>
            </a:endParaRPr>
          </a:p>
          <a:p>
            <a:pPr marL="0" indent="0">
              <a:buNone/>
            </a:pPr>
            <a:endParaRPr lang="en-US" dirty="0">
              <a:solidFill>
                <a:schemeClr val="tx1"/>
              </a:solidFill>
            </a:endParaRPr>
          </a:p>
          <a:p>
            <a:endParaRPr lang="en-US" dirty="0">
              <a:solidFill>
                <a:schemeClr val="tx1"/>
              </a:solidFill>
            </a:endParaRPr>
          </a:p>
        </p:txBody>
      </p:sp>
      <p:sp>
        <p:nvSpPr>
          <p:cNvPr id="3" name="Title 2"/>
          <p:cNvSpPr>
            <a:spLocks noGrp="1"/>
          </p:cNvSpPr>
          <p:nvPr>
            <p:ph type="title"/>
          </p:nvPr>
        </p:nvSpPr>
        <p:spPr>
          <a:xfrm>
            <a:off x="457200" y="264701"/>
            <a:ext cx="8080434" cy="857250"/>
          </a:xfrm>
          <a:ln>
            <a:solidFill>
              <a:schemeClr val="accent5">
                <a:lumMod val="75000"/>
              </a:schemeClr>
            </a:solidFill>
          </a:ln>
        </p:spPr>
        <p:txBody>
          <a:bodyPr>
            <a:normAutofit/>
          </a:bodyPr>
          <a:lstStyle/>
          <a:p>
            <a:r>
              <a:rPr lang="en-US" sz="2400" dirty="0" smtClean="0"/>
              <a:t>Affirmations</a:t>
            </a:r>
            <a:br>
              <a:rPr lang="en-US" sz="2400" dirty="0" smtClean="0"/>
            </a:br>
            <a:r>
              <a:rPr lang="en-US" sz="2400" dirty="0" smtClean="0"/>
              <a:t>“ You can’t listen to the voices in your head.”</a:t>
            </a:r>
            <a:endParaRPr lang="en-US" sz="2400" dirty="0"/>
          </a:p>
        </p:txBody>
      </p:sp>
      <p:pic>
        <p:nvPicPr>
          <p:cNvPr id="4" name="Picture 3" descr="https://scontent-ord1-1.xx.fbcdn.net/hphotos-xap1/v/t1.0-9/12523156_1220640791286572_8257404873195493093_n.jpg?oh=f74afffb2c224a529986575ef0510773&amp;oe=56FCFC09"/>
          <p:cNvPicPr/>
          <p:nvPr/>
        </p:nvPicPr>
        <p:blipFill>
          <a:blip r:embed="rId2">
            <a:extLst>
              <a:ext uri="{28A0092B-C50C-407E-A947-70E740481C1C}">
                <a14:useLocalDpi xmlns:a14="http://schemas.microsoft.com/office/drawing/2010/main" val="0"/>
              </a:ext>
            </a:extLst>
          </a:blip>
          <a:srcRect/>
          <a:stretch>
            <a:fillRect/>
          </a:stretch>
        </p:blipFill>
        <p:spPr bwMode="auto">
          <a:xfrm>
            <a:off x="2452474" y="3248115"/>
            <a:ext cx="4129762" cy="1723208"/>
          </a:xfrm>
          <a:prstGeom prst="rect">
            <a:avLst/>
          </a:prstGeom>
          <a:noFill/>
          <a:ln>
            <a:noFill/>
          </a:ln>
        </p:spPr>
      </p:pic>
    </p:spTree>
    <p:extLst>
      <p:ext uri="{BB962C8B-B14F-4D97-AF65-F5344CB8AC3E}">
        <p14:creationId xmlns:p14="http://schemas.microsoft.com/office/powerpoint/2010/main" val="410899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0236" y="182993"/>
            <a:ext cx="8229600" cy="2743331"/>
          </a:xfrm>
        </p:spPr>
        <p:txBody>
          <a:bodyPr>
            <a:normAutofit lnSpcReduction="10000"/>
          </a:bodyPr>
          <a:lstStyle/>
          <a:p>
            <a:pPr marL="0" indent="0">
              <a:buNone/>
            </a:pPr>
            <a:endParaRPr lang="en-US" dirty="0"/>
          </a:p>
          <a:p>
            <a:r>
              <a:rPr lang="en-US" dirty="0">
                <a:solidFill>
                  <a:schemeClr val="tx1"/>
                </a:solidFill>
              </a:rPr>
              <a:t>What does success look like to me?</a:t>
            </a:r>
          </a:p>
          <a:p>
            <a:r>
              <a:rPr lang="en-US" dirty="0">
                <a:solidFill>
                  <a:schemeClr val="tx1"/>
                </a:solidFill>
              </a:rPr>
              <a:t>* To be known as a caring, knowledgeable person who helps people feel better and live better.</a:t>
            </a:r>
          </a:p>
          <a:p>
            <a:r>
              <a:rPr lang="en-US" dirty="0">
                <a:solidFill>
                  <a:schemeClr val="tx1"/>
                </a:solidFill>
              </a:rPr>
              <a:t>* To be able to live our family life driven by our passions, not our bank account. Allowing the Lord to use us for big things. </a:t>
            </a:r>
          </a:p>
          <a:p>
            <a:r>
              <a:rPr lang="en-US" dirty="0">
                <a:solidFill>
                  <a:schemeClr val="tx1"/>
                </a:solidFill>
              </a:rPr>
              <a:t>* To work with a large team who make a difference in people’s lives. </a:t>
            </a:r>
          </a:p>
          <a:p>
            <a:pPr marL="0" indent="0">
              <a:buNone/>
            </a:pPr>
            <a:r>
              <a:rPr lang="en-US" dirty="0">
                <a:solidFill>
                  <a:schemeClr val="tx1"/>
                </a:solidFill>
              </a:rPr>
              <a:t> </a:t>
            </a:r>
          </a:p>
          <a:p>
            <a:endParaRPr lang="en-US" dirty="0">
              <a:solidFill>
                <a:schemeClr val="tx1"/>
              </a:solidFill>
            </a:endParaRPr>
          </a:p>
        </p:txBody>
      </p:sp>
      <p:sp>
        <p:nvSpPr>
          <p:cNvPr id="3" name="Title 2"/>
          <p:cNvSpPr>
            <a:spLocks noGrp="1"/>
          </p:cNvSpPr>
          <p:nvPr>
            <p:ph type="title"/>
          </p:nvPr>
        </p:nvSpPr>
        <p:spPr>
          <a:xfrm>
            <a:off x="470237" y="46907"/>
            <a:ext cx="7749793" cy="526478"/>
          </a:xfrm>
        </p:spPr>
        <p:txBody>
          <a:bodyPr>
            <a:noAutofit/>
          </a:bodyPr>
          <a:lstStyle/>
          <a:p>
            <a:r>
              <a:rPr lang="en-US" sz="2400" u="sng" dirty="0"/>
              <a:t>Journal Entries</a:t>
            </a:r>
            <a:r>
              <a:rPr lang="en-US" sz="2400" dirty="0"/>
              <a:t>: </a:t>
            </a:r>
          </a:p>
        </p:txBody>
      </p:sp>
      <p:sp>
        <p:nvSpPr>
          <p:cNvPr id="4" name="Rectangle 3"/>
          <p:cNvSpPr/>
          <p:nvPr/>
        </p:nvSpPr>
        <p:spPr>
          <a:xfrm>
            <a:off x="470236" y="2511545"/>
            <a:ext cx="8375321" cy="3082895"/>
          </a:xfrm>
          <a:prstGeom prst="rect">
            <a:avLst/>
          </a:prstGeom>
          <a:ln>
            <a:solidFill>
              <a:schemeClr val="accent5">
                <a:lumMod val="75000"/>
              </a:schemeClr>
            </a:solidFill>
          </a:ln>
        </p:spPr>
        <p:txBody>
          <a:bodyPr wrap="square">
            <a:spAutoFit/>
          </a:bodyPr>
          <a:lstStyle/>
          <a:p>
            <a:r>
              <a:rPr lang="en-US" sz="2000" u="sng" dirty="0"/>
              <a:t>Gary Burke’s </a:t>
            </a:r>
            <a:r>
              <a:rPr lang="en-US" sz="2000" u="sng" dirty="0" smtClean="0"/>
              <a:t>Challenge</a:t>
            </a:r>
            <a:r>
              <a:rPr lang="en-US" sz="2000" dirty="0" smtClean="0"/>
              <a:t>:</a:t>
            </a:r>
          </a:p>
          <a:p>
            <a:endParaRPr lang="en-US" sz="1000" dirty="0"/>
          </a:p>
          <a:p>
            <a:pPr>
              <a:lnSpc>
                <a:spcPct val="90000"/>
              </a:lnSpc>
            </a:pPr>
            <a:r>
              <a:rPr lang="en-US" sz="2000" dirty="0"/>
              <a:t>My Shaklee business 2 years from now (8/9/15)</a:t>
            </a:r>
            <a:r>
              <a:rPr lang="en-US" sz="2000" dirty="0" smtClean="0"/>
              <a:t>:</a:t>
            </a:r>
            <a:endParaRPr lang="en-US" sz="2000" dirty="0"/>
          </a:p>
          <a:p>
            <a:r>
              <a:rPr lang="en-US" sz="2000" dirty="0"/>
              <a:t>I see myself </a:t>
            </a:r>
            <a:r>
              <a:rPr lang="en-US" sz="2000" dirty="0" smtClean="0"/>
              <a:t>AS …    </a:t>
            </a:r>
            <a:r>
              <a:rPr lang="en-US" sz="2000" u="sng" dirty="0"/>
              <a:t>an influential leader</a:t>
            </a:r>
            <a:r>
              <a:rPr lang="en-US" sz="2000" u="sng" dirty="0" smtClean="0"/>
              <a:t>.</a:t>
            </a:r>
            <a:endParaRPr lang="en-US" sz="2000" dirty="0"/>
          </a:p>
          <a:p>
            <a:pPr>
              <a:lnSpc>
                <a:spcPct val="90000"/>
              </a:lnSpc>
            </a:pPr>
            <a:r>
              <a:rPr lang="en-US" sz="2000" dirty="0"/>
              <a:t>I see myself </a:t>
            </a:r>
            <a:r>
              <a:rPr lang="en-US" sz="2000" dirty="0" smtClean="0"/>
              <a:t>DOING ..  </a:t>
            </a:r>
            <a:r>
              <a:rPr lang="en-US" sz="2000" u="sng" dirty="0"/>
              <a:t>health and business coaching</a:t>
            </a:r>
            <a:r>
              <a:rPr lang="en-US" sz="2000" u="sng" dirty="0" smtClean="0"/>
              <a:t>.</a:t>
            </a:r>
            <a:endParaRPr lang="en-US" sz="2000" dirty="0"/>
          </a:p>
          <a:p>
            <a:pPr>
              <a:lnSpc>
                <a:spcPct val="90000"/>
              </a:lnSpc>
            </a:pPr>
            <a:r>
              <a:rPr lang="en-US" sz="2000" dirty="0"/>
              <a:t>I see myself </a:t>
            </a:r>
            <a:r>
              <a:rPr lang="en-US" sz="2000" dirty="0" smtClean="0"/>
              <a:t>traveling …   </a:t>
            </a:r>
            <a:r>
              <a:rPr lang="en-US" sz="2000" u="sng" dirty="0"/>
              <a:t>on Shaklee incentive trips.</a:t>
            </a:r>
            <a:endParaRPr lang="en-US" sz="2000" dirty="0"/>
          </a:p>
          <a:p>
            <a:pPr>
              <a:lnSpc>
                <a:spcPct val="90000"/>
              </a:lnSpc>
            </a:pPr>
            <a:r>
              <a:rPr lang="en-US" sz="2000" dirty="0"/>
              <a:t> </a:t>
            </a:r>
          </a:p>
          <a:p>
            <a:pPr>
              <a:lnSpc>
                <a:spcPct val="90000"/>
              </a:lnSpc>
            </a:pPr>
            <a:r>
              <a:rPr lang="en-US" sz="2000" dirty="0"/>
              <a:t>I see myself achieving the rank </a:t>
            </a:r>
            <a:r>
              <a:rPr lang="en-US" sz="2000" dirty="0" smtClean="0"/>
              <a:t>of … </a:t>
            </a:r>
            <a:r>
              <a:rPr lang="en-US" sz="2000" u="sng" dirty="0" smtClean="0"/>
              <a:t>Senior </a:t>
            </a:r>
            <a:r>
              <a:rPr lang="en-US" sz="2000" u="sng" dirty="0"/>
              <a:t>Executive Coordinator. </a:t>
            </a:r>
            <a:endParaRPr lang="en-US" sz="2000" dirty="0"/>
          </a:p>
          <a:p>
            <a:pPr>
              <a:lnSpc>
                <a:spcPct val="90000"/>
              </a:lnSpc>
            </a:pPr>
            <a:r>
              <a:rPr lang="en-US" sz="2000" dirty="0"/>
              <a:t>I see myself </a:t>
            </a:r>
            <a:r>
              <a:rPr lang="en-US" sz="2000" dirty="0" smtClean="0"/>
              <a:t>earning …    </a:t>
            </a:r>
            <a:r>
              <a:rPr lang="en-US" sz="2000" u="sng" dirty="0"/>
              <a:t>$4000/month. </a:t>
            </a:r>
            <a:endParaRPr lang="en-US" sz="2000" u="sng" dirty="0" smtClean="0"/>
          </a:p>
          <a:p>
            <a:pPr>
              <a:lnSpc>
                <a:spcPct val="90000"/>
              </a:lnSpc>
            </a:pPr>
            <a:endParaRPr lang="en-US" sz="2000" u="sng" dirty="0"/>
          </a:p>
          <a:p>
            <a:pPr>
              <a:lnSpc>
                <a:spcPct val="90000"/>
              </a:lnSpc>
            </a:pPr>
            <a:endParaRPr lang="en-US" sz="2000" dirty="0"/>
          </a:p>
        </p:txBody>
      </p:sp>
      <p:pic>
        <p:nvPicPr>
          <p:cNvPr id="5" name="Picture 4" descr="https://scontent-ord1-1.xx.fbcdn.net/hphotos-xat1/v/t1.0-9/12508945_1220640771286574_1719671511820958404_n.jpg?oh=ce8f1669019140b35320a7995826058b&amp;oe=5703C826"/>
          <p:cNvPicPr/>
          <p:nvPr/>
        </p:nvPicPr>
        <p:blipFill>
          <a:blip r:embed="rId2">
            <a:extLst>
              <a:ext uri="{28A0092B-C50C-407E-A947-70E740481C1C}">
                <a14:useLocalDpi xmlns:a14="http://schemas.microsoft.com/office/drawing/2010/main" val="0"/>
              </a:ext>
            </a:extLst>
          </a:blip>
          <a:srcRect/>
          <a:stretch>
            <a:fillRect/>
          </a:stretch>
        </p:blipFill>
        <p:spPr bwMode="auto">
          <a:xfrm>
            <a:off x="6847094" y="2635776"/>
            <a:ext cx="1852742" cy="1575041"/>
          </a:xfrm>
          <a:prstGeom prst="rect">
            <a:avLst/>
          </a:prstGeom>
          <a:noFill/>
          <a:ln>
            <a:noFill/>
          </a:ln>
        </p:spPr>
      </p:pic>
    </p:spTree>
    <p:extLst>
      <p:ext uri="{BB962C8B-B14F-4D97-AF65-F5344CB8AC3E}">
        <p14:creationId xmlns:p14="http://schemas.microsoft.com/office/powerpoint/2010/main" val="69267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ngie Thomas.jpg"/>
          <p:cNvPicPr>
            <a:picLocks noGrp="1" noChangeAspect="1"/>
          </p:cNvPicPr>
          <p:nvPr>
            <p:ph idx="1"/>
          </p:nvPr>
        </p:nvPicPr>
        <p:blipFill>
          <a:blip r:embed="rId2">
            <a:extLst>
              <a:ext uri="{28A0092B-C50C-407E-A947-70E740481C1C}">
                <a14:useLocalDpi xmlns:a14="http://schemas.microsoft.com/office/drawing/2010/main" val="0"/>
              </a:ext>
            </a:extLst>
          </a:blip>
          <a:srcRect l="-96374" r="-96374"/>
          <a:stretch>
            <a:fillRect/>
          </a:stretch>
        </p:blipFill>
        <p:spPr>
          <a:xfrm>
            <a:off x="5509527" y="207051"/>
            <a:ext cx="4869254" cy="2062663"/>
          </a:xfrm>
        </p:spPr>
      </p:pic>
      <p:sp>
        <p:nvSpPr>
          <p:cNvPr id="3" name="Title 2"/>
          <p:cNvSpPr>
            <a:spLocks noGrp="1"/>
          </p:cNvSpPr>
          <p:nvPr>
            <p:ph type="title"/>
          </p:nvPr>
        </p:nvSpPr>
        <p:spPr>
          <a:xfrm>
            <a:off x="227885" y="325658"/>
            <a:ext cx="5652990" cy="857250"/>
          </a:xfrm>
        </p:spPr>
        <p:txBody>
          <a:bodyPr>
            <a:normAutofit/>
          </a:bodyPr>
          <a:lstStyle/>
          <a:p>
            <a:r>
              <a:rPr lang="en-US" sz="2400" dirty="0"/>
              <a:t>Angie Thomas</a:t>
            </a:r>
            <a:br>
              <a:rPr lang="en-US" sz="2400" dirty="0"/>
            </a:br>
            <a:r>
              <a:rPr lang="en-US" sz="2400" dirty="0"/>
              <a:t>“Year of Joyful Imperfect Growth” </a:t>
            </a:r>
          </a:p>
        </p:txBody>
      </p:sp>
      <p:sp>
        <p:nvSpPr>
          <p:cNvPr id="6" name="Rectangle 5"/>
          <p:cNvSpPr/>
          <p:nvPr/>
        </p:nvSpPr>
        <p:spPr>
          <a:xfrm>
            <a:off x="227883" y="1372491"/>
            <a:ext cx="6660747" cy="2862322"/>
          </a:xfrm>
          <a:prstGeom prst="rect">
            <a:avLst/>
          </a:prstGeom>
        </p:spPr>
        <p:txBody>
          <a:bodyPr wrap="square">
            <a:spAutoFit/>
          </a:bodyPr>
          <a:lstStyle/>
          <a:p>
            <a:pPr marL="342900" indent="-342900">
              <a:buFont typeface="Arial"/>
              <a:buChar char="•"/>
            </a:pPr>
            <a:r>
              <a:rPr lang="en-US" sz="2000" dirty="0"/>
              <a:t>August 2015 – monthly OV  of  4100/month  and 1 Director</a:t>
            </a:r>
          </a:p>
          <a:p>
            <a:pPr marL="342900" indent="-342900">
              <a:buFont typeface="Arial"/>
              <a:buChar char="•"/>
            </a:pPr>
            <a:r>
              <a:rPr lang="en-US" sz="2000" dirty="0"/>
              <a:t>Attended Cleveland Global Conference</a:t>
            </a:r>
          </a:p>
          <a:p>
            <a:r>
              <a:rPr lang="en-US" sz="2000" dirty="0"/>
              <a:t>		</a:t>
            </a:r>
            <a:r>
              <a:rPr lang="en-US" sz="2000" dirty="0" smtClean="0"/>
              <a:t>-</a:t>
            </a:r>
            <a:r>
              <a:rPr lang="en-US" sz="2000" dirty="0"/>
              <a:t>-    Recognized as Star Achiever which boosted my 			</a:t>
            </a:r>
            <a:r>
              <a:rPr lang="en-US" sz="2000" dirty="0" smtClean="0"/>
              <a:t>confidence </a:t>
            </a:r>
            <a:r>
              <a:rPr lang="en-US" sz="2000" dirty="0"/>
              <a:t>and belief in myself   ( realized moms 					don’t get a lot of applause )</a:t>
            </a:r>
          </a:p>
          <a:p>
            <a:r>
              <a:rPr lang="en-US" sz="2000" dirty="0"/>
              <a:t>		</a:t>
            </a:r>
            <a:r>
              <a:rPr lang="en-US" sz="2000" dirty="0" smtClean="0"/>
              <a:t>-</a:t>
            </a:r>
            <a:r>
              <a:rPr lang="en-US" sz="2000" dirty="0"/>
              <a:t>-	Set most ambitious goal ever set </a:t>
            </a:r>
            <a:r>
              <a:rPr lang="en-US" sz="2000" dirty="0" smtClean="0"/>
              <a:t> </a:t>
            </a:r>
            <a:r>
              <a:rPr lang="en-US" sz="2000" dirty="0"/>
              <a:t>	</a:t>
            </a:r>
            <a:endParaRPr lang="en-US" sz="2000" dirty="0" smtClean="0"/>
          </a:p>
          <a:p>
            <a:endParaRPr lang="en-US" sz="2000" dirty="0"/>
          </a:p>
          <a:p>
            <a:pPr marL="342900" indent="-342900">
              <a:buFont typeface="Arial"/>
              <a:buChar char="•"/>
            </a:pPr>
            <a:r>
              <a:rPr lang="en-US" sz="2000" dirty="0" smtClean="0"/>
              <a:t>Chairman’s </a:t>
            </a:r>
            <a:r>
              <a:rPr lang="en-US" sz="2000" dirty="0"/>
              <a:t>Retreat and Coordinator</a:t>
            </a:r>
          </a:p>
          <a:p>
            <a:pPr marL="342900" indent="-342900">
              <a:buFont typeface="Arial"/>
              <a:buChar char="•"/>
            </a:pPr>
            <a:r>
              <a:rPr lang="en-US" sz="2000" dirty="0"/>
              <a:t> WROTE down a plan.. </a:t>
            </a:r>
          </a:p>
        </p:txBody>
      </p:sp>
    </p:spTree>
    <p:extLst>
      <p:ext uri="{BB962C8B-B14F-4D97-AF65-F5344CB8AC3E}">
        <p14:creationId xmlns:p14="http://schemas.microsoft.com/office/powerpoint/2010/main" val="1078058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68626"/>
            <a:ext cx="8229600" cy="3486638"/>
          </a:xfrm>
        </p:spPr>
        <p:txBody>
          <a:bodyPr>
            <a:normAutofit/>
          </a:bodyPr>
          <a:lstStyle/>
          <a:p>
            <a:r>
              <a:rPr lang="en-US" sz="2400" dirty="0" smtClean="0">
                <a:solidFill>
                  <a:schemeClr val="tx1"/>
                </a:solidFill>
              </a:rPr>
              <a:t>Posted affirmations all around the house </a:t>
            </a:r>
            <a:r>
              <a:rPr lang="en-US" dirty="0" smtClean="0">
                <a:solidFill>
                  <a:schemeClr val="tx1"/>
                </a:solidFill>
              </a:rPr>
              <a:t>( It can be done so isn’t it worth trying to do ?... I will be sitting by the fireside with Roger Barnett in March.. I lead dynamic and motivated business leaders  ) </a:t>
            </a:r>
          </a:p>
          <a:p>
            <a:r>
              <a:rPr lang="en-US" sz="2400" dirty="0" smtClean="0">
                <a:solidFill>
                  <a:schemeClr val="tx1"/>
                </a:solidFill>
              </a:rPr>
              <a:t>Accountability Circle </a:t>
            </a:r>
          </a:p>
          <a:p>
            <a:r>
              <a:rPr lang="en-US" sz="2400" dirty="0" smtClean="0">
                <a:solidFill>
                  <a:schemeClr val="tx1"/>
                </a:solidFill>
              </a:rPr>
              <a:t>Shared the goal publicly </a:t>
            </a:r>
          </a:p>
          <a:p>
            <a:r>
              <a:rPr lang="en-US" sz="2400" dirty="0" smtClean="0">
                <a:solidFill>
                  <a:schemeClr val="tx1"/>
                </a:solidFill>
              </a:rPr>
              <a:t>Kept the goal and the plan in front of me every day</a:t>
            </a:r>
          </a:p>
          <a:p>
            <a:r>
              <a:rPr lang="en-US" sz="2400" dirty="0" smtClean="0">
                <a:solidFill>
                  <a:schemeClr val="tx1"/>
                </a:solidFill>
              </a:rPr>
              <a:t>Qualified for Chairman’s Retreat </a:t>
            </a:r>
            <a:endParaRPr lang="en-US" sz="2400" dirty="0">
              <a:solidFill>
                <a:schemeClr val="tx1"/>
              </a:solidFill>
            </a:endParaRPr>
          </a:p>
        </p:txBody>
      </p:sp>
      <p:sp>
        <p:nvSpPr>
          <p:cNvPr id="3" name="Title 2"/>
          <p:cNvSpPr>
            <a:spLocks noGrp="1"/>
          </p:cNvSpPr>
          <p:nvPr>
            <p:ph type="title"/>
          </p:nvPr>
        </p:nvSpPr>
        <p:spPr>
          <a:xfrm>
            <a:off x="457200" y="565144"/>
            <a:ext cx="7523954" cy="620145"/>
          </a:xfrm>
          <a:ln>
            <a:solidFill>
              <a:schemeClr val="accent5">
                <a:lumMod val="75000"/>
              </a:schemeClr>
            </a:solidFill>
          </a:ln>
        </p:spPr>
        <p:txBody>
          <a:bodyPr>
            <a:normAutofit fontScale="90000"/>
          </a:bodyPr>
          <a:lstStyle/>
          <a:p>
            <a:r>
              <a:rPr lang="en-US" sz="3600" dirty="0" smtClean="0"/>
              <a:t>Angie’s 100 Day to Amazing Results</a:t>
            </a:r>
            <a:endParaRPr lang="en-US" sz="3600" dirty="0"/>
          </a:p>
        </p:txBody>
      </p:sp>
      <p:pic>
        <p:nvPicPr>
          <p:cNvPr id="5" name="Content Placeholder 4" descr="Angie Thomas.jpg"/>
          <p:cNvPicPr>
            <a:picLocks noChangeAspect="1"/>
          </p:cNvPicPr>
          <p:nvPr/>
        </p:nvPicPr>
        <p:blipFill>
          <a:blip r:embed="rId2">
            <a:extLst>
              <a:ext uri="{28A0092B-C50C-407E-A947-70E740481C1C}">
                <a14:useLocalDpi xmlns:a14="http://schemas.microsoft.com/office/drawing/2010/main" val="0"/>
              </a:ext>
            </a:extLst>
          </a:blip>
          <a:srcRect l="-96374" r="-96374"/>
          <a:stretch>
            <a:fillRect/>
          </a:stretch>
        </p:blipFill>
        <p:spPr>
          <a:xfrm>
            <a:off x="5626316" y="2253320"/>
            <a:ext cx="4869254" cy="2085415"/>
          </a:xfrm>
          <a:prstGeom prst="rect">
            <a:avLst/>
          </a:prstGeom>
        </p:spPr>
      </p:pic>
    </p:spTree>
    <p:extLst>
      <p:ext uri="{BB962C8B-B14F-4D97-AF65-F5344CB8AC3E}">
        <p14:creationId xmlns:p14="http://schemas.microsoft.com/office/powerpoint/2010/main" val="11819836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67862" y="1998591"/>
            <a:ext cx="8522474" cy="2878209"/>
          </a:xfrm>
        </p:spPr>
        <p:txBody>
          <a:bodyPr>
            <a:normAutofit fontScale="92500" lnSpcReduction="10000"/>
          </a:bodyPr>
          <a:lstStyle/>
          <a:p>
            <a:pPr marL="0" indent="0">
              <a:buNone/>
            </a:pPr>
            <a:r>
              <a:rPr lang="en-US" dirty="0" smtClean="0"/>
              <a:t>They all said the key elements that contributed to their successes  are…</a:t>
            </a:r>
          </a:p>
          <a:p>
            <a:r>
              <a:rPr lang="en-US" dirty="0" smtClean="0"/>
              <a:t>Setting goals (SMART Goals)</a:t>
            </a:r>
          </a:p>
          <a:p>
            <a:r>
              <a:rPr lang="en-US" dirty="0" smtClean="0"/>
              <a:t>Making a written plan</a:t>
            </a:r>
          </a:p>
          <a:p>
            <a:r>
              <a:rPr lang="en-US" dirty="0" smtClean="0"/>
              <a:t>Supporting their efforts with affirmations </a:t>
            </a:r>
            <a:br>
              <a:rPr lang="en-US" dirty="0" smtClean="0"/>
            </a:br>
            <a:r>
              <a:rPr lang="en-US" dirty="0" smtClean="0"/>
              <a:t>and accountability support circles </a:t>
            </a:r>
          </a:p>
          <a:p>
            <a:r>
              <a:rPr lang="en-US" dirty="0" smtClean="0"/>
              <a:t>Attending Global  Conference  &amp;</a:t>
            </a:r>
            <a:br>
              <a:rPr lang="en-US" dirty="0" smtClean="0"/>
            </a:br>
            <a:r>
              <a:rPr lang="en-US" dirty="0" smtClean="0"/>
              <a:t> other area events</a:t>
            </a:r>
          </a:p>
          <a:p>
            <a:pPr marL="0" indent="0">
              <a:buNone/>
            </a:pPr>
            <a:endParaRPr lang="en-US" dirty="0" smtClean="0"/>
          </a:p>
          <a:p>
            <a:pPr marL="0" indent="0">
              <a:buNone/>
            </a:pPr>
            <a:r>
              <a:rPr lang="en-US" dirty="0" smtClean="0"/>
              <a:t>harper</a:t>
            </a:r>
            <a:endParaRPr lang="en-US" dirty="0"/>
          </a:p>
        </p:txBody>
      </p:sp>
      <p:sp>
        <p:nvSpPr>
          <p:cNvPr id="3" name="Title 2"/>
          <p:cNvSpPr>
            <a:spLocks noGrp="1"/>
          </p:cNvSpPr>
          <p:nvPr>
            <p:ph type="title"/>
          </p:nvPr>
        </p:nvSpPr>
        <p:spPr>
          <a:xfrm>
            <a:off x="457200" y="289871"/>
            <a:ext cx="8229600" cy="1570685"/>
          </a:xfrm>
        </p:spPr>
        <p:txBody>
          <a:bodyPr>
            <a:normAutofit/>
          </a:bodyPr>
          <a:lstStyle/>
          <a:p>
            <a:r>
              <a:rPr lang="en-US" sz="2400" dirty="0" smtClean="0"/>
              <a:t>Each of these leaders shared similar steps that helped them create something amazing .. beyond what they ever thought possible for them in the past .. And what</a:t>
            </a:r>
            <a:br>
              <a:rPr lang="en-US" sz="2400" dirty="0" smtClean="0"/>
            </a:br>
            <a:r>
              <a:rPr lang="en-US" sz="2400" dirty="0"/>
              <a:t>t</a:t>
            </a:r>
            <a:r>
              <a:rPr lang="en-US" sz="2400" dirty="0" smtClean="0"/>
              <a:t>hey learned from the experience </a:t>
            </a:r>
            <a:endParaRPr lang="en-US" sz="2400" dirty="0"/>
          </a:p>
        </p:txBody>
      </p:sp>
      <p:pic>
        <p:nvPicPr>
          <p:cNvPr id="4" name="Picture 3"/>
          <p:cNvPicPr>
            <a:picLocks noChangeAspect="1"/>
          </p:cNvPicPr>
          <p:nvPr/>
        </p:nvPicPr>
        <p:blipFill>
          <a:blip r:embed="rId2"/>
          <a:stretch>
            <a:fillRect/>
          </a:stretch>
        </p:blipFill>
        <p:spPr>
          <a:xfrm>
            <a:off x="5339255" y="2351523"/>
            <a:ext cx="3551081" cy="2663311"/>
          </a:xfrm>
          <a:prstGeom prst="rect">
            <a:avLst/>
          </a:prstGeom>
        </p:spPr>
      </p:pic>
    </p:spTree>
    <p:extLst>
      <p:ext uri="{BB962C8B-B14F-4D97-AF65-F5344CB8AC3E}">
        <p14:creationId xmlns:p14="http://schemas.microsoft.com/office/powerpoint/2010/main" val="39073068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100113" cy="857250"/>
          </a:xfrm>
          <a:ln>
            <a:solidFill>
              <a:schemeClr val="accent5">
                <a:lumMod val="75000"/>
              </a:schemeClr>
            </a:solidFill>
          </a:ln>
        </p:spPr>
        <p:txBody>
          <a:bodyPr>
            <a:normAutofit/>
          </a:bodyPr>
          <a:lstStyle/>
          <a:p>
            <a:r>
              <a:rPr lang="en-US" sz="2400" dirty="0" smtClean="0"/>
              <a:t>The </a:t>
            </a:r>
            <a:r>
              <a:rPr lang="en-US" sz="2400" dirty="0"/>
              <a:t>r</a:t>
            </a:r>
            <a:r>
              <a:rPr lang="en-US" sz="2400" dirty="0" smtClean="0"/>
              <a:t>eason goal setting is so effective is ..					because of how our </a:t>
            </a:r>
            <a:r>
              <a:rPr lang="en-US" sz="2400" dirty="0"/>
              <a:t>b</a:t>
            </a:r>
            <a:r>
              <a:rPr lang="en-US" sz="2400" dirty="0" smtClean="0"/>
              <a:t>rains work.</a:t>
            </a:r>
            <a:endParaRPr lang="en-US" sz="2400" dirty="0"/>
          </a:p>
        </p:txBody>
      </p:sp>
      <p:sp>
        <p:nvSpPr>
          <p:cNvPr id="3" name="Content Placeholder 2"/>
          <p:cNvSpPr>
            <a:spLocks noGrp="1"/>
          </p:cNvSpPr>
          <p:nvPr>
            <p:ph idx="1"/>
          </p:nvPr>
        </p:nvSpPr>
        <p:spPr>
          <a:xfrm>
            <a:off x="457200" y="1200150"/>
            <a:ext cx="8229600" cy="2388740"/>
          </a:xfrm>
        </p:spPr>
        <p:txBody>
          <a:bodyPr>
            <a:normAutofit/>
          </a:bodyPr>
          <a:lstStyle/>
          <a:p>
            <a:pPr>
              <a:buNone/>
            </a:pPr>
            <a:r>
              <a:rPr lang="en-US" sz="2200" dirty="0" smtClean="0"/>
              <a:t>The Problem-Solving Brain ( Creative Sub-Conscious)</a:t>
            </a:r>
          </a:p>
          <a:p>
            <a:pPr>
              <a:buNone/>
            </a:pPr>
            <a:r>
              <a:rPr lang="en-US" sz="2200" dirty="0" smtClean="0"/>
              <a:t>Give your brain clear, specific, PICTURE of what you want it to bring into your life… into your awareness … </a:t>
            </a:r>
          </a:p>
          <a:p>
            <a:pPr>
              <a:buNone/>
            </a:pPr>
            <a:r>
              <a:rPr lang="en-US" sz="2200" dirty="0" smtClean="0"/>
              <a:t>That’s why we make goal boards …  and write goals down… and  write names down … and  visualize  …  to give the brain the clearest picture possible of where you are going .  </a:t>
            </a:r>
          </a:p>
          <a:p>
            <a:pPr>
              <a:buNone/>
            </a:pPr>
            <a:endParaRPr lang="en-US" sz="2200" dirty="0" smtClean="0"/>
          </a:p>
        </p:txBody>
      </p:sp>
      <p:pic>
        <p:nvPicPr>
          <p:cNvPr id="4" name="Picture 3"/>
          <p:cNvPicPr>
            <a:picLocks noChangeAspect="1"/>
          </p:cNvPicPr>
          <p:nvPr/>
        </p:nvPicPr>
        <p:blipFill>
          <a:blip r:embed="rId2"/>
          <a:stretch>
            <a:fillRect/>
          </a:stretch>
        </p:blipFill>
        <p:spPr>
          <a:xfrm>
            <a:off x="5618581" y="3035598"/>
            <a:ext cx="3326973" cy="2107902"/>
          </a:xfrm>
          <a:prstGeom prst="rect">
            <a:avLst/>
          </a:prstGeom>
        </p:spPr>
      </p:pic>
      <p:sp>
        <p:nvSpPr>
          <p:cNvPr id="5" name="TextBox 4"/>
          <p:cNvSpPr txBox="1"/>
          <p:nvPr/>
        </p:nvSpPr>
        <p:spPr>
          <a:xfrm>
            <a:off x="956441" y="4256690"/>
            <a:ext cx="1460938" cy="369332"/>
          </a:xfrm>
          <a:prstGeom prst="rect">
            <a:avLst/>
          </a:prstGeom>
          <a:noFill/>
        </p:spPr>
        <p:txBody>
          <a:bodyPr wrap="square" rtlCol="0">
            <a:spAutoFit/>
          </a:bodyPr>
          <a:lstStyle/>
          <a:p>
            <a:r>
              <a:rPr lang="en-US" dirty="0" smtClean="0"/>
              <a:t>Harper</a:t>
            </a:r>
            <a:endParaRPr lang="en-US" dirty="0"/>
          </a:p>
        </p:txBody>
      </p:sp>
    </p:spTree>
    <p:extLst>
      <p:ext uri="{BB962C8B-B14F-4D97-AF65-F5344CB8AC3E}">
        <p14:creationId xmlns:p14="http://schemas.microsoft.com/office/powerpoint/2010/main" val="7363692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5550" y="2029103"/>
            <a:ext cx="8229600" cy="2841467"/>
          </a:xfrm>
        </p:spPr>
        <p:txBody>
          <a:bodyPr>
            <a:normAutofit/>
          </a:bodyPr>
          <a:lstStyle/>
          <a:p>
            <a:pPr marL="0" indent="0">
              <a:buNone/>
            </a:pPr>
            <a:r>
              <a:rPr lang="en-US" dirty="0">
                <a:solidFill>
                  <a:schemeClr val="tx1"/>
                </a:solidFill>
              </a:rPr>
              <a:t>	</a:t>
            </a:r>
            <a:r>
              <a:rPr lang="en-US" dirty="0" smtClean="0">
                <a:solidFill>
                  <a:schemeClr val="tx1"/>
                </a:solidFill>
              </a:rPr>
              <a:t>List your 2015 challenges</a:t>
            </a:r>
          </a:p>
          <a:p>
            <a:pPr marL="0" indent="0">
              <a:buNone/>
            </a:pPr>
            <a:r>
              <a:rPr lang="en-US" dirty="0" smtClean="0">
                <a:solidFill>
                  <a:schemeClr val="tx1"/>
                </a:solidFill>
              </a:rPr>
              <a:t>	List your 2015 successes </a:t>
            </a:r>
          </a:p>
          <a:p>
            <a:pPr marL="0" indent="0">
              <a:buNone/>
            </a:pPr>
            <a:r>
              <a:rPr lang="en-US" dirty="0" smtClean="0">
                <a:solidFill>
                  <a:schemeClr val="tx1"/>
                </a:solidFill>
              </a:rPr>
              <a:t>	What lessons are you taking with you into 2016</a:t>
            </a:r>
          </a:p>
          <a:p>
            <a:pPr marL="0" indent="0">
              <a:buNone/>
            </a:pPr>
            <a:r>
              <a:rPr lang="en-US" dirty="0" smtClean="0">
                <a:solidFill>
                  <a:schemeClr val="tx1"/>
                </a:solidFill>
              </a:rPr>
              <a:t>( the importance of understanding why we love our business and the work we do, what is our driving force moving into 2016, expand who I am, )</a:t>
            </a:r>
          </a:p>
          <a:p>
            <a:pPr marL="0" indent="0">
              <a:buNone/>
            </a:pPr>
            <a:r>
              <a:rPr lang="en-US" dirty="0">
                <a:solidFill>
                  <a:schemeClr val="tx1"/>
                </a:solidFill>
              </a:rPr>
              <a:t>	</a:t>
            </a:r>
            <a:r>
              <a:rPr lang="en-US" dirty="0" smtClean="0">
                <a:solidFill>
                  <a:schemeClr val="tx1"/>
                </a:solidFill>
              </a:rPr>
              <a:t>Name Our Year – to reflect what we want to bring about in 2016</a:t>
            </a:r>
            <a:endParaRPr lang="en-US" dirty="0">
              <a:solidFill>
                <a:schemeClr val="tx1"/>
              </a:solidFill>
            </a:endParaRPr>
          </a:p>
          <a:p>
            <a:pPr marL="0" indent="0">
              <a:buNone/>
            </a:pPr>
            <a:r>
              <a:rPr lang="en-US" dirty="0" smtClean="0">
                <a:solidFill>
                  <a:schemeClr val="tx1"/>
                </a:solidFill>
              </a:rPr>
              <a:t>			harper</a:t>
            </a:r>
            <a:endParaRPr lang="en-US" b="1" dirty="0">
              <a:solidFill>
                <a:schemeClr val="tx1"/>
              </a:solidFill>
              <a:hlinkClick r:id="rId2"/>
            </a:endParaRPr>
          </a:p>
          <a:p>
            <a:pPr marL="0" indent="0">
              <a:buNone/>
            </a:pPr>
            <a:endParaRPr lang="en-US" dirty="0"/>
          </a:p>
        </p:txBody>
      </p:sp>
      <p:sp>
        <p:nvSpPr>
          <p:cNvPr id="3" name="Title 2"/>
          <p:cNvSpPr>
            <a:spLocks noGrp="1"/>
          </p:cNvSpPr>
          <p:nvPr>
            <p:ph type="title"/>
          </p:nvPr>
        </p:nvSpPr>
        <p:spPr>
          <a:xfrm>
            <a:off x="305550" y="229451"/>
            <a:ext cx="5533910" cy="1799652"/>
          </a:xfrm>
          <a:ln>
            <a:solidFill>
              <a:schemeClr val="accent5">
                <a:lumMod val="75000"/>
              </a:schemeClr>
            </a:solidFill>
          </a:ln>
        </p:spPr>
        <p:txBody>
          <a:bodyPr>
            <a:normAutofit/>
          </a:bodyPr>
          <a:lstStyle/>
          <a:p>
            <a:r>
              <a:rPr lang="en-US" sz="2800" dirty="0" smtClean="0"/>
              <a:t>Name Your Year –</a:t>
            </a:r>
            <a:br>
              <a:rPr lang="en-US" sz="2800" dirty="0" smtClean="0"/>
            </a:br>
            <a:r>
              <a:rPr lang="en-US" sz="2200" dirty="0" smtClean="0"/>
              <a:t>The Year I step Outside my Comfort Zone…</a:t>
            </a:r>
            <a:br>
              <a:rPr lang="en-US" sz="2200" dirty="0" smtClean="0"/>
            </a:br>
            <a:r>
              <a:rPr lang="en-US" sz="2200" dirty="0" smtClean="0"/>
              <a:t>The Year I Qualify for a Shaklee Trip</a:t>
            </a:r>
            <a:br>
              <a:rPr lang="en-US" sz="2200" dirty="0" smtClean="0"/>
            </a:br>
            <a:r>
              <a:rPr lang="en-US" sz="2200" dirty="0" smtClean="0"/>
              <a:t>The Year I Assemble a Team</a:t>
            </a:r>
            <a:endParaRPr lang="en-US" sz="2200" dirty="0"/>
          </a:p>
        </p:txBody>
      </p:sp>
      <p:pic>
        <p:nvPicPr>
          <p:cNvPr id="4" name="Picture 3"/>
          <p:cNvPicPr>
            <a:picLocks noChangeAspect="1"/>
          </p:cNvPicPr>
          <p:nvPr/>
        </p:nvPicPr>
        <p:blipFill>
          <a:blip r:embed="rId3"/>
          <a:stretch>
            <a:fillRect/>
          </a:stretch>
        </p:blipFill>
        <p:spPr>
          <a:xfrm>
            <a:off x="6018922" y="257058"/>
            <a:ext cx="2788648" cy="1289351"/>
          </a:xfrm>
          <a:prstGeom prst="rect">
            <a:avLst/>
          </a:prstGeom>
          <a:ln>
            <a:solidFill>
              <a:schemeClr val="accent5">
                <a:lumMod val="60000"/>
                <a:lumOff val="40000"/>
              </a:schemeClr>
            </a:solidFill>
          </a:ln>
        </p:spPr>
      </p:pic>
    </p:spTree>
    <p:extLst>
      <p:ext uri="{BB962C8B-B14F-4D97-AF65-F5344CB8AC3E}">
        <p14:creationId xmlns:p14="http://schemas.microsoft.com/office/powerpoint/2010/main" val="3544280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19419" r="-119419"/>
          <a:stretch>
            <a:fillRect/>
          </a:stretch>
        </p:blipFill>
        <p:spPr>
          <a:xfrm>
            <a:off x="-2106152" y="183138"/>
            <a:ext cx="7816419" cy="2954991"/>
          </a:xfrm>
        </p:spPr>
      </p:pic>
      <p:sp>
        <p:nvSpPr>
          <p:cNvPr id="3" name="Title 2"/>
          <p:cNvSpPr>
            <a:spLocks noGrp="1"/>
          </p:cNvSpPr>
          <p:nvPr>
            <p:ph type="title"/>
          </p:nvPr>
        </p:nvSpPr>
        <p:spPr>
          <a:xfrm>
            <a:off x="570613" y="3321269"/>
            <a:ext cx="3948835" cy="1555485"/>
          </a:xfrm>
          <a:ln>
            <a:solidFill>
              <a:schemeClr val="tx2">
                <a:lumMod val="60000"/>
                <a:lumOff val="40000"/>
              </a:schemeClr>
            </a:solidFill>
          </a:ln>
        </p:spPr>
        <p:txBody>
          <a:bodyPr>
            <a:normAutofit fontScale="90000"/>
          </a:bodyPr>
          <a:lstStyle/>
          <a:p>
            <a:r>
              <a:rPr lang="en-US" sz="3200" dirty="0" smtClean="0"/>
              <a:t>Go to …100DaytoAmazing.com to create your meme.</a:t>
            </a:r>
            <a:br>
              <a:rPr lang="en-US" sz="3200" dirty="0" smtClean="0"/>
            </a:br>
            <a:endParaRPr lang="en-US" sz="3200" dirty="0"/>
          </a:p>
        </p:txBody>
      </p:sp>
      <p:pic>
        <p:nvPicPr>
          <p:cNvPr id="2" name="Picture 1"/>
          <p:cNvPicPr>
            <a:picLocks noChangeAspect="1"/>
          </p:cNvPicPr>
          <p:nvPr/>
        </p:nvPicPr>
        <p:blipFill>
          <a:blip r:embed="rId3"/>
          <a:stretch>
            <a:fillRect/>
          </a:stretch>
        </p:blipFill>
        <p:spPr>
          <a:xfrm>
            <a:off x="3132386" y="183139"/>
            <a:ext cx="2667223" cy="2954991"/>
          </a:xfrm>
          <a:prstGeom prst="rect">
            <a:avLst/>
          </a:prstGeom>
        </p:spPr>
      </p:pic>
      <p:pic>
        <p:nvPicPr>
          <p:cNvPr id="5" name="Picture 4"/>
          <p:cNvPicPr>
            <a:picLocks noChangeAspect="1"/>
          </p:cNvPicPr>
          <p:nvPr/>
        </p:nvPicPr>
        <p:blipFill>
          <a:blip r:embed="rId4"/>
          <a:stretch>
            <a:fillRect/>
          </a:stretch>
        </p:blipFill>
        <p:spPr>
          <a:xfrm>
            <a:off x="5304667" y="2954991"/>
            <a:ext cx="3482824" cy="2032190"/>
          </a:xfrm>
          <a:prstGeom prst="rect">
            <a:avLst/>
          </a:prstGeom>
        </p:spPr>
      </p:pic>
    </p:spTree>
    <p:extLst>
      <p:ext uri="{BB962C8B-B14F-4D97-AF65-F5344CB8AC3E}">
        <p14:creationId xmlns:p14="http://schemas.microsoft.com/office/powerpoint/2010/main" val="144388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223216" y="121514"/>
            <a:ext cx="1753035" cy="2087033"/>
          </a:xfrm>
          <a:prstGeom prst="rect">
            <a:avLst/>
          </a:prstGeom>
          <a:ln>
            <a:solidFill>
              <a:srgbClr val="FF0000"/>
            </a:solidFill>
          </a:ln>
        </p:spPr>
      </p:pic>
      <p:sp>
        <p:nvSpPr>
          <p:cNvPr id="2" name="Content Placeholder 1"/>
          <p:cNvSpPr>
            <a:spLocks noGrp="1"/>
          </p:cNvSpPr>
          <p:nvPr>
            <p:ph idx="1"/>
          </p:nvPr>
        </p:nvSpPr>
        <p:spPr>
          <a:xfrm>
            <a:off x="457200" y="855812"/>
            <a:ext cx="8229600" cy="4085813"/>
          </a:xfrm>
        </p:spPr>
        <p:txBody>
          <a:bodyPr>
            <a:normAutofit/>
          </a:bodyPr>
          <a:lstStyle/>
          <a:p>
            <a:pPr>
              <a:buFont typeface="Arial"/>
              <a:buChar char="•"/>
            </a:pPr>
            <a:r>
              <a:rPr lang="en-US" sz="1800" dirty="0" smtClean="0">
                <a:solidFill>
                  <a:schemeClr val="tx1"/>
                </a:solidFill>
              </a:rPr>
              <a:t>The invitation..  tell them ..  What’s in it for them…. </a:t>
            </a:r>
          </a:p>
          <a:p>
            <a:pPr marL="0" indent="0">
              <a:buNone/>
            </a:pPr>
            <a:r>
              <a:rPr lang="en-US" sz="1800" dirty="0">
                <a:solidFill>
                  <a:schemeClr val="tx1"/>
                </a:solidFill>
              </a:rPr>
              <a:t>	</a:t>
            </a:r>
            <a:r>
              <a:rPr lang="en-US" sz="1800" dirty="0" smtClean="0">
                <a:solidFill>
                  <a:schemeClr val="tx1"/>
                </a:solidFill>
              </a:rPr>
              <a:t>-- saving money on the promotions and discounts						 	( 10% off </a:t>
            </a:r>
            <a:r>
              <a:rPr lang="en-US" sz="1800" dirty="0" err="1" smtClean="0">
                <a:solidFill>
                  <a:schemeClr val="tx1"/>
                </a:solidFill>
              </a:rPr>
              <a:t>autoships</a:t>
            </a:r>
            <a:r>
              <a:rPr lang="en-US" sz="1800" dirty="0" smtClean="0">
                <a:solidFill>
                  <a:schemeClr val="tx1"/>
                </a:solidFill>
              </a:rPr>
              <a:t>, </a:t>
            </a:r>
            <a:r>
              <a:rPr lang="en-US" sz="1800" dirty="0">
                <a:solidFill>
                  <a:schemeClr val="tx1"/>
                </a:solidFill>
              </a:rPr>
              <a:t>$</a:t>
            </a:r>
            <a:r>
              <a:rPr lang="en-US" sz="1800" dirty="0" smtClean="0">
                <a:solidFill>
                  <a:schemeClr val="tx1"/>
                </a:solidFill>
              </a:rPr>
              <a:t>10 	coupons to purchase up to a  $100 product)</a:t>
            </a:r>
          </a:p>
          <a:p>
            <a:pPr marL="0" indent="0">
              <a:buNone/>
            </a:pPr>
            <a:r>
              <a:rPr lang="en-US" sz="1800" dirty="0">
                <a:solidFill>
                  <a:schemeClr val="tx1"/>
                </a:solidFill>
              </a:rPr>
              <a:t>	</a:t>
            </a:r>
            <a:r>
              <a:rPr lang="en-US" sz="1800" dirty="0" smtClean="0">
                <a:solidFill>
                  <a:schemeClr val="tx1"/>
                </a:solidFill>
              </a:rPr>
              <a:t>-- free product</a:t>
            </a:r>
          </a:p>
          <a:p>
            <a:pPr marL="0" indent="0">
              <a:buNone/>
            </a:pPr>
            <a:r>
              <a:rPr lang="en-US" sz="1800" dirty="0">
                <a:solidFill>
                  <a:schemeClr val="tx1"/>
                </a:solidFill>
              </a:rPr>
              <a:t>	</a:t>
            </a:r>
            <a:r>
              <a:rPr lang="en-US" sz="1800" dirty="0" smtClean="0">
                <a:solidFill>
                  <a:schemeClr val="tx1"/>
                </a:solidFill>
              </a:rPr>
              <a:t>--free  shipping </a:t>
            </a:r>
            <a:r>
              <a:rPr lang="en-US" sz="1800" dirty="0" err="1" smtClean="0">
                <a:solidFill>
                  <a:schemeClr val="tx1"/>
                </a:solidFill>
              </a:rPr>
              <a:t>etc</a:t>
            </a:r>
            <a:endParaRPr lang="en-US" sz="1800" dirty="0" smtClean="0">
              <a:solidFill>
                <a:schemeClr val="tx1"/>
              </a:solidFill>
            </a:endParaRPr>
          </a:p>
          <a:p>
            <a:pPr marL="0" indent="0">
              <a:buNone/>
            </a:pPr>
            <a:r>
              <a:rPr lang="en-US" sz="1800" dirty="0" smtClean="0">
                <a:solidFill>
                  <a:schemeClr val="tx1"/>
                </a:solidFill>
              </a:rPr>
              <a:t>“ I am calling all my customers , There are a number of really good new promotions and significant discounts and savings I want to make sure you know about… I’m all about helping people save money ..”</a:t>
            </a:r>
          </a:p>
          <a:p>
            <a:pPr>
              <a:buFont typeface="Arial"/>
              <a:buChar char="•"/>
            </a:pPr>
            <a:r>
              <a:rPr lang="en-US" sz="1800" dirty="0" smtClean="0">
                <a:solidFill>
                  <a:schemeClr val="tx1"/>
                </a:solidFill>
              </a:rPr>
              <a:t>Ask .. “ When you think about your friends… what health issues do you hear them having concerns about? “ </a:t>
            </a:r>
          </a:p>
          <a:p>
            <a:pPr>
              <a:buFont typeface="Arial"/>
              <a:buChar char="•"/>
            </a:pPr>
            <a:r>
              <a:rPr lang="en-US" sz="1800" dirty="0" smtClean="0">
                <a:solidFill>
                  <a:schemeClr val="tx1"/>
                </a:solidFill>
              </a:rPr>
              <a:t>Tell them about Monday Wellness Webinars and Health Chat conference calls .. Explain informative informal non-</a:t>
            </a:r>
            <a:r>
              <a:rPr lang="en-US" sz="1800" dirty="0" err="1" smtClean="0">
                <a:solidFill>
                  <a:schemeClr val="tx1"/>
                </a:solidFill>
              </a:rPr>
              <a:t>salesy</a:t>
            </a:r>
            <a:r>
              <a:rPr lang="en-US" sz="1800" dirty="0" smtClean="0">
                <a:solidFill>
                  <a:schemeClr val="tx1"/>
                </a:solidFill>
              </a:rPr>
              <a:t>.. And receive free stuff for attending  and more free stuff for inviting a friend or 2 . ( free </a:t>
            </a:r>
            <a:r>
              <a:rPr lang="en-US" sz="1800" dirty="0" err="1" smtClean="0">
                <a:solidFill>
                  <a:schemeClr val="tx1"/>
                </a:solidFill>
              </a:rPr>
              <a:t>shippping</a:t>
            </a:r>
            <a:r>
              <a:rPr lang="en-US" sz="1800" dirty="0" smtClean="0">
                <a:solidFill>
                  <a:schemeClr val="tx1"/>
                </a:solidFill>
              </a:rPr>
              <a:t>, free product, </a:t>
            </a:r>
            <a:r>
              <a:rPr lang="en-US" sz="1800" dirty="0" err="1" smtClean="0">
                <a:solidFill>
                  <a:schemeClr val="tx1"/>
                </a:solidFill>
              </a:rPr>
              <a:t>etc</a:t>
            </a:r>
            <a:r>
              <a:rPr lang="en-US" sz="1800" dirty="0" smtClean="0">
                <a:solidFill>
                  <a:schemeClr val="tx1"/>
                </a:solidFill>
              </a:rPr>
              <a:t> ) </a:t>
            </a:r>
            <a:endParaRPr lang="en-US" sz="1800" dirty="0">
              <a:solidFill>
                <a:schemeClr val="tx1"/>
              </a:solidFill>
            </a:endParaRPr>
          </a:p>
          <a:p>
            <a:pPr>
              <a:buFont typeface="Arial"/>
              <a:buChar char="•"/>
            </a:pPr>
            <a:endParaRPr lang="en-US" sz="1800" dirty="0" smtClean="0"/>
          </a:p>
          <a:p>
            <a:pPr marL="0" indent="0">
              <a:buNone/>
            </a:pPr>
            <a:endParaRPr lang="en-US" sz="1800" dirty="0"/>
          </a:p>
          <a:p>
            <a:pPr marL="0" indent="0">
              <a:buNone/>
            </a:pPr>
            <a:endParaRPr lang="en-US" sz="1800" dirty="0"/>
          </a:p>
        </p:txBody>
      </p:sp>
      <p:sp>
        <p:nvSpPr>
          <p:cNvPr id="3" name="Title 2"/>
          <p:cNvSpPr>
            <a:spLocks noGrp="1"/>
          </p:cNvSpPr>
          <p:nvPr>
            <p:ph type="title"/>
          </p:nvPr>
        </p:nvSpPr>
        <p:spPr>
          <a:xfrm>
            <a:off x="457201" y="383779"/>
            <a:ext cx="4636796" cy="472033"/>
          </a:xfrm>
        </p:spPr>
        <p:txBody>
          <a:bodyPr>
            <a:normAutofit fontScale="90000"/>
          </a:bodyPr>
          <a:lstStyle/>
          <a:p>
            <a:r>
              <a:rPr lang="en-US" sz="2400" dirty="0" smtClean="0"/>
              <a:t>Member Update Appointments</a:t>
            </a:r>
            <a:br>
              <a:rPr lang="en-US" sz="2400" dirty="0" smtClean="0"/>
            </a:br>
            <a:endParaRPr lang="en-US" sz="2400" dirty="0"/>
          </a:p>
        </p:txBody>
      </p:sp>
    </p:spTree>
    <p:extLst>
      <p:ext uri="{BB962C8B-B14F-4D97-AF65-F5344CB8AC3E}">
        <p14:creationId xmlns:p14="http://schemas.microsoft.com/office/powerpoint/2010/main" val="10383714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5816" r="-15816"/>
          <a:stretch>
            <a:fillRect/>
          </a:stretch>
        </p:blipFill>
        <p:spPr>
          <a:xfrm>
            <a:off x="1245298" y="857191"/>
            <a:ext cx="8229600" cy="3516722"/>
          </a:xfrm>
        </p:spPr>
      </p:pic>
      <p:sp>
        <p:nvSpPr>
          <p:cNvPr id="3" name="Title 2"/>
          <p:cNvSpPr>
            <a:spLocks noGrp="1"/>
          </p:cNvSpPr>
          <p:nvPr>
            <p:ph type="title"/>
          </p:nvPr>
        </p:nvSpPr>
        <p:spPr>
          <a:xfrm>
            <a:off x="2259724" y="220658"/>
            <a:ext cx="6427076" cy="857250"/>
          </a:xfrm>
        </p:spPr>
        <p:txBody>
          <a:bodyPr>
            <a:normAutofit/>
          </a:bodyPr>
          <a:lstStyle/>
          <a:p>
            <a:r>
              <a:rPr lang="en-US" sz="3200" dirty="0" smtClean="0"/>
              <a:t>Goal Board</a:t>
            </a:r>
            <a:endParaRPr lang="en-US" sz="3200" dirty="0"/>
          </a:p>
        </p:txBody>
      </p:sp>
      <p:sp>
        <p:nvSpPr>
          <p:cNvPr id="2" name="TextBox 1"/>
          <p:cNvSpPr txBox="1"/>
          <p:nvPr/>
        </p:nvSpPr>
        <p:spPr>
          <a:xfrm>
            <a:off x="385058" y="2185415"/>
            <a:ext cx="1720481" cy="1569660"/>
          </a:xfrm>
          <a:prstGeom prst="rect">
            <a:avLst/>
          </a:prstGeom>
          <a:noFill/>
        </p:spPr>
        <p:txBody>
          <a:bodyPr wrap="square" rtlCol="0">
            <a:spAutoFit/>
          </a:bodyPr>
          <a:lstStyle/>
          <a:p>
            <a:r>
              <a:rPr lang="en-US" sz="2000" dirty="0" smtClean="0"/>
              <a:t>Why/Passion</a:t>
            </a:r>
          </a:p>
          <a:p>
            <a:r>
              <a:rPr lang="en-US" sz="2000" dirty="0" smtClean="0"/>
              <a:t>Goals</a:t>
            </a:r>
          </a:p>
          <a:p>
            <a:r>
              <a:rPr lang="en-US" sz="2000" dirty="0" smtClean="0"/>
              <a:t>Dreams</a:t>
            </a:r>
          </a:p>
          <a:p>
            <a:endParaRPr lang="en-US" dirty="0" smtClean="0"/>
          </a:p>
          <a:p>
            <a:endParaRPr lang="en-US" dirty="0"/>
          </a:p>
        </p:txBody>
      </p:sp>
    </p:spTree>
    <p:extLst>
      <p:ext uri="{BB962C8B-B14F-4D97-AF65-F5344CB8AC3E}">
        <p14:creationId xmlns:p14="http://schemas.microsoft.com/office/powerpoint/2010/main" val="4931422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61959"/>
            <a:ext cx="8376392" cy="4332576"/>
          </a:xfrm>
        </p:spPr>
        <p:txBody>
          <a:bodyPr>
            <a:noAutofit/>
          </a:bodyPr>
          <a:lstStyle/>
          <a:p>
            <a:pPr marL="0" indent="0">
              <a:buNone/>
            </a:pPr>
            <a:r>
              <a:rPr lang="en-US" dirty="0" smtClean="0"/>
              <a:t>	</a:t>
            </a:r>
            <a:r>
              <a:rPr lang="en-US" sz="1600" dirty="0" smtClean="0">
                <a:solidFill>
                  <a:schemeClr val="tx1"/>
                </a:solidFill>
              </a:rPr>
              <a:t>We </a:t>
            </a:r>
            <a:r>
              <a:rPr lang="en-US" sz="1600" dirty="0">
                <a:solidFill>
                  <a:schemeClr val="tx1"/>
                </a:solidFill>
              </a:rPr>
              <a:t>sat down to map out our Shaklee goals for this new year. We are looking forward to seeing more growth in our business! But even more than that, we are looking forward to improving the lives of others just like our lives have been improved by these products and this business. </a:t>
            </a:r>
          </a:p>
          <a:p>
            <a:r>
              <a:rPr lang="en-US" sz="1600" dirty="0">
                <a:solidFill>
                  <a:schemeClr val="tx1"/>
                </a:solidFill>
              </a:rPr>
              <a:t>Our goal for the next 100 days is to reach Director level and help our </a:t>
            </a:r>
            <a:r>
              <a:rPr lang="en-US" sz="1600" dirty="0" err="1">
                <a:solidFill>
                  <a:schemeClr val="tx1"/>
                </a:solidFill>
              </a:rPr>
              <a:t>downlines</a:t>
            </a:r>
            <a:r>
              <a:rPr lang="en-US" sz="1600" dirty="0">
                <a:solidFill>
                  <a:schemeClr val="tx1"/>
                </a:solidFill>
              </a:rPr>
              <a:t> reach Associate.</a:t>
            </a:r>
          </a:p>
          <a:p>
            <a:pPr marL="0" indent="0">
              <a:buNone/>
            </a:pPr>
            <a:r>
              <a:rPr lang="en-US" sz="1800" dirty="0" smtClean="0">
                <a:solidFill>
                  <a:schemeClr val="tx1"/>
                </a:solidFill>
              </a:rPr>
              <a:t>How </a:t>
            </a:r>
            <a:r>
              <a:rPr lang="en-US" sz="1800" dirty="0">
                <a:solidFill>
                  <a:schemeClr val="tx1"/>
                </a:solidFill>
              </a:rPr>
              <a:t>we plan to achieve this</a:t>
            </a:r>
            <a:r>
              <a:rPr lang="en-US" sz="1800" dirty="0" smtClean="0">
                <a:solidFill>
                  <a:schemeClr val="tx1"/>
                </a:solidFill>
              </a:rPr>
              <a:t>:</a:t>
            </a:r>
            <a:endParaRPr lang="en-US" sz="1800" dirty="0">
              <a:solidFill>
                <a:schemeClr val="tx1"/>
              </a:solidFill>
            </a:endParaRPr>
          </a:p>
          <a:p>
            <a:r>
              <a:rPr lang="en-US" sz="1800" dirty="0">
                <a:solidFill>
                  <a:schemeClr val="tx1"/>
                </a:solidFill>
              </a:rPr>
              <a:t>    </a:t>
            </a:r>
            <a:r>
              <a:rPr lang="en-US" sz="1600" dirty="0">
                <a:solidFill>
                  <a:schemeClr val="tx1"/>
                </a:solidFill>
              </a:rPr>
              <a:t> -</a:t>
            </a:r>
            <a:r>
              <a:rPr lang="en-US" sz="1600" dirty="0" smtClean="0">
                <a:solidFill>
                  <a:schemeClr val="tx1"/>
                </a:solidFill>
              </a:rPr>
              <a:t>Host </a:t>
            </a:r>
            <a:r>
              <a:rPr lang="en-US" sz="1600" dirty="0">
                <a:solidFill>
                  <a:schemeClr val="tx1"/>
                </a:solidFill>
              </a:rPr>
              <a:t>events (business presentation events, Facebook events, </a:t>
            </a:r>
            <a:r>
              <a:rPr lang="en-US" sz="1600" dirty="0" smtClean="0">
                <a:solidFill>
                  <a:schemeClr val="tx1"/>
                </a:solidFill>
              </a:rPr>
              <a:t>Member 					Appreciation </a:t>
            </a:r>
            <a:r>
              <a:rPr lang="en-US" sz="1600" dirty="0">
                <a:solidFill>
                  <a:schemeClr val="tx1"/>
                </a:solidFill>
              </a:rPr>
              <a:t>lunch, Bring a Buddy event for </a:t>
            </a:r>
            <a:r>
              <a:rPr lang="en-US" sz="1600" dirty="0" smtClean="0">
                <a:solidFill>
                  <a:schemeClr val="tx1"/>
                </a:solidFill>
              </a:rPr>
              <a:t>members</a:t>
            </a:r>
            <a:endParaRPr lang="en-US" sz="1600" dirty="0">
              <a:solidFill>
                <a:schemeClr val="tx1"/>
              </a:solidFill>
            </a:endParaRPr>
          </a:p>
          <a:p>
            <a:r>
              <a:rPr lang="en-US" sz="1600" dirty="0">
                <a:solidFill>
                  <a:schemeClr val="tx1"/>
                </a:solidFill>
              </a:rPr>
              <a:t>     -Focus on member </a:t>
            </a:r>
            <a:r>
              <a:rPr lang="en-US" sz="1600" dirty="0" smtClean="0">
                <a:solidFill>
                  <a:schemeClr val="tx1"/>
                </a:solidFill>
              </a:rPr>
              <a:t>referrals</a:t>
            </a:r>
            <a:endParaRPr lang="en-US" sz="1600" dirty="0">
              <a:solidFill>
                <a:schemeClr val="tx1"/>
              </a:solidFill>
            </a:endParaRPr>
          </a:p>
          <a:p>
            <a:r>
              <a:rPr lang="en-US" sz="1600" dirty="0">
                <a:solidFill>
                  <a:schemeClr val="tx1"/>
                </a:solidFill>
              </a:rPr>
              <a:t>     </a:t>
            </a:r>
            <a:r>
              <a:rPr lang="en-US" sz="1600" dirty="0" smtClean="0">
                <a:solidFill>
                  <a:schemeClr val="tx1"/>
                </a:solidFill>
              </a:rPr>
              <a:t>-Mail </a:t>
            </a:r>
            <a:r>
              <a:rPr lang="en-US" sz="1600" dirty="0">
                <a:solidFill>
                  <a:schemeClr val="tx1"/>
                </a:solidFill>
              </a:rPr>
              <a:t>newsletters </a:t>
            </a:r>
            <a:r>
              <a:rPr lang="en-US" sz="1600" dirty="0" smtClean="0">
                <a:solidFill>
                  <a:schemeClr val="tx1"/>
                </a:solidFill>
              </a:rPr>
              <a:t> </a:t>
            </a:r>
            <a:r>
              <a:rPr lang="en-US" sz="1600" dirty="0">
                <a:solidFill>
                  <a:schemeClr val="tx1"/>
                </a:solidFill>
              </a:rPr>
              <a:t>every 3</a:t>
            </a:r>
            <a:r>
              <a:rPr lang="en-US" sz="1600" dirty="0" smtClean="0">
                <a:solidFill>
                  <a:schemeClr val="tx1"/>
                </a:solidFill>
              </a:rPr>
              <a:t> </a:t>
            </a:r>
            <a:r>
              <a:rPr lang="en-US" sz="1600" dirty="0">
                <a:solidFill>
                  <a:schemeClr val="tx1"/>
                </a:solidFill>
              </a:rPr>
              <a:t>months covering various health </a:t>
            </a:r>
            <a:r>
              <a:rPr lang="en-US" sz="1600" dirty="0" smtClean="0">
                <a:solidFill>
                  <a:schemeClr val="tx1"/>
                </a:solidFill>
              </a:rPr>
              <a:t>topics</a:t>
            </a:r>
            <a:endParaRPr lang="en-US" sz="1600" dirty="0">
              <a:solidFill>
                <a:schemeClr val="tx1"/>
              </a:solidFill>
            </a:endParaRPr>
          </a:p>
          <a:p>
            <a:r>
              <a:rPr lang="en-US" sz="1600" dirty="0">
                <a:solidFill>
                  <a:schemeClr val="tx1"/>
                </a:solidFill>
              </a:rPr>
              <a:t>     -Update our personal </a:t>
            </a:r>
            <a:r>
              <a:rPr lang="en-US" sz="1600" dirty="0" err="1">
                <a:solidFill>
                  <a:schemeClr val="tx1"/>
                </a:solidFill>
              </a:rPr>
              <a:t>facebooks</a:t>
            </a:r>
            <a:r>
              <a:rPr lang="en-US" sz="1600" dirty="0">
                <a:solidFill>
                  <a:schemeClr val="tx1"/>
                </a:solidFill>
              </a:rPr>
              <a:t> and business page with health posts </a:t>
            </a:r>
          </a:p>
          <a:p>
            <a:r>
              <a:rPr lang="en-US" sz="1600" dirty="0">
                <a:solidFill>
                  <a:schemeClr val="tx1"/>
                </a:solidFill>
              </a:rPr>
              <a:t>     -Design and implement new member </a:t>
            </a:r>
            <a:r>
              <a:rPr lang="en-US" sz="1600" dirty="0" smtClean="0">
                <a:solidFill>
                  <a:schemeClr val="tx1"/>
                </a:solidFill>
              </a:rPr>
              <a:t>meetings</a:t>
            </a:r>
            <a:endParaRPr lang="en-US" sz="1600" dirty="0">
              <a:solidFill>
                <a:schemeClr val="tx1"/>
              </a:solidFill>
            </a:endParaRPr>
          </a:p>
          <a:p>
            <a:r>
              <a:rPr lang="en-US" sz="1600" dirty="0"/>
              <a:t>     -Create team business </a:t>
            </a:r>
            <a:r>
              <a:rPr lang="en-US" sz="1600" dirty="0" smtClean="0"/>
              <a:t>page</a:t>
            </a:r>
            <a:endParaRPr lang="en-US" sz="1600" dirty="0"/>
          </a:p>
          <a:p>
            <a:r>
              <a:rPr lang="en-US" sz="1600" dirty="0"/>
              <a:t>     -Find one more business builder</a:t>
            </a:r>
          </a:p>
          <a:p>
            <a:pPr marL="0" indent="0">
              <a:buNone/>
            </a:pPr>
            <a:r>
              <a:rPr lang="en-US" dirty="0" smtClean="0"/>
              <a:t>											Becky</a:t>
            </a:r>
            <a:endParaRPr lang="en-US" dirty="0"/>
          </a:p>
          <a:p>
            <a:endParaRPr lang="en-US" dirty="0"/>
          </a:p>
        </p:txBody>
      </p:sp>
      <p:sp>
        <p:nvSpPr>
          <p:cNvPr id="3" name="Title 2"/>
          <p:cNvSpPr>
            <a:spLocks noGrp="1"/>
          </p:cNvSpPr>
          <p:nvPr>
            <p:ph type="title"/>
          </p:nvPr>
        </p:nvSpPr>
        <p:spPr>
          <a:xfrm>
            <a:off x="305551" y="142067"/>
            <a:ext cx="7327126" cy="530319"/>
          </a:xfrm>
        </p:spPr>
        <p:txBody>
          <a:bodyPr>
            <a:normAutofit/>
          </a:bodyPr>
          <a:lstStyle/>
          <a:p>
            <a:r>
              <a:rPr lang="en-US" sz="2400" dirty="0" smtClean="0"/>
              <a:t>Alyssa and Jason Hemmer  …. 100 Day Plan Jan 2016 </a:t>
            </a:r>
            <a:endParaRPr lang="en-US" sz="2400" dirty="0"/>
          </a:p>
        </p:txBody>
      </p:sp>
      <p:pic>
        <p:nvPicPr>
          <p:cNvPr id="5" name="Picture 4" descr="Alyssa and Jason Hemm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9113" y="3009147"/>
            <a:ext cx="1934572" cy="1885388"/>
          </a:xfrm>
          <a:prstGeom prst="rect">
            <a:avLst/>
          </a:prstGeom>
        </p:spPr>
      </p:pic>
    </p:spTree>
    <p:extLst>
      <p:ext uri="{BB962C8B-B14F-4D97-AF65-F5344CB8AC3E}">
        <p14:creationId xmlns:p14="http://schemas.microsoft.com/office/powerpoint/2010/main" val="25822451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09977"/>
            <a:ext cx="8229600" cy="4080676"/>
          </a:xfrm>
        </p:spPr>
        <p:txBody>
          <a:bodyPr>
            <a:normAutofit/>
          </a:bodyPr>
          <a:lstStyle/>
          <a:p>
            <a:pPr marL="0" indent="0">
              <a:buNone/>
            </a:pPr>
            <a:r>
              <a:rPr lang="en-US" sz="2200" dirty="0"/>
              <a:t>We also revisited our "why" for doing this business...</a:t>
            </a:r>
          </a:p>
          <a:p>
            <a:endParaRPr lang="en-US" sz="2200" dirty="0"/>
          </a:p>
          <a:p>
            <a:r>
              <a:rPr lang="en-US" sz="2200" dirty="0"/>
              <a:t>     </a:t>
            </a:r>
            <a:r>
              <a:rPr lang="en-US" sz="2200" dirty="0" smtClean="0"/>
              <a:t>Improve </a:t>
            </a:r>
            <a:r>
              <a:rPr lang="en-US" sz="2200" dirty="0"/>
              <a:t>the health of our </a:t>
            </a:r>
            <a:r>
              <a:rPr lang="en-US" sz="2200" dirty="0" smtClean="0"/>
              <a:t>family</a:t>
            </a:r>
            <a:endParaRPr lang="en-US" sz="2200" dirty="0"/>
          </a:p>
          <a:p>
            <a:r>
              <a:rPr lang="en-US" sz="2200" dirty="0"/>
              <a:t>     </a:t>
            </a:r>
            <a:r>
              <a:rPr lang="en-US" sz="2200" dirty="0" smtClean="0"/>
              <a:t>Improve </a:t>
            </a:r>
            <a:r>
              <a:rPr lang="en-US" sz="2200" dirty="0"/>
              <a:t>the health of </a:t>
            </a:r>
            <a:r>
              <a:rPr lang="en-US" sz="2200" dirty="0" smtClean="0"/>
              <a:t>others</a:t>
            </a:r>
            <a:endParaRPr lang="en-US" sz="2200" dirty="0"/>
          </a:p>
          <a:p>
            <a:r>
              <a:rPr lang="en-US" sz="2200" dirty="0"/>
              <a:t>     </a:t>
            </a:r>
            <a:r>
              <a:rPr lang="en-US" sz="2200" dirty="0" smtClean="0"/>
              <a:t>Obtain </a:t>
            </a:r>
            <a:r>
              <a:rPr lang="en-US" sz="2200" dirty="0"/>
              <a:t>financial freedom and help others do the </a:t>
            </a:r>
            <a:r>
              <a:rPr lang="en-US" sz="2200" dirty="0" smtClean="0"/>
              <a:t>same</a:t>
            </a:r>
            <a:endParaRPr lang="en-US" sz="2200" dirty="0"/>
          </a:p>
          <a:p>
            <a:r>
              <a:rPr lang="en-US" sz="2200" dirty="0"/>
              <a:t>     </a:t>
            </a:r>
            <a:r>
              <a:rPr lang="en-US" sz="2200" dirty="0" smtClean="0"/>
              <a:t>Retirement income</a:t>
            </a:r>
            <a:endParaRPr lang="en-US" sz="2200" dirty="0"/>
          </a:p>
          <a:p>
            <a:r>
              <a:rPr lang="en-US" sz="2200" dirty="0"/>
              <a:t>     </a:t>
            </a:r>
            <a:r>
              <a:rPr lang="en-US" sz="2200" dirty="0" smtClean="0"/>
              <a:t>Receive </a:t>
            </a:r>
            <a:r>
              <a:rPr lang="en-US" sz="2200" dirty="0"/>
              <a:t>monthly car </a:t>
            </a:r>
            <a:r>
              <a:rPr lang="en-US" sz="2200" dirty="0" smtClean="0"/>
              <a:t>payments</a:t>
            </a:r>
            <a:endParaRPr lang="en-US" sz="2200" dirty="0"/>
          </a:p>
          <a:p>
            <a:r>
              <a:rPr lang="en-US" sz="2200" dirty="0"/>
              <a:t>     </a:t>
            </a:r>
            <a:r>
              <a:rPr lang="en-US" sz="2200" dirty="0" smtClean="0"/>
              <a:t>Afford </a:t>
            </a:r>
            <a:r>
              <a:rPr lang="en-US" sz="2200" dirty="0"/>
              <a:t>new </a:t>
            </a:r>
            <a:r>
              <a:rPr lang="en-US" sz="2200" dirty="0" smtClean="0"/>
              <a:t>home</a:t>
            </a:r>
            <a:endParaRPr lang="en-US" sz="2200" dirty="0"/>
          </a:p>
          <a:p>
            <a:pPr marL="0" indent="0">
              <a:buNone/>
            </a:pPr>
            <a:r>
              <a:rPr lang="en-US" sz="2200" dirty="0" smtClean="0"/>
              <a:t>						Jason </a:t>
            </a:r>
            <a:r>
              <a:rPr lang="en-US" sz="2200" dirty="0"/>
              <a:t>and Alyssa Hemmer</a:t>
            </a:r>
          </a:p>
          <a:p>
            <a:pPr marL="0" indent="0">
              <a:buNone/>
            </a:pPr>
            <a:r>
              <a:rPr lang="en-US" dirty="0" smtClean="0"/>
              <a:t>			Becky</a:t>
            </a:r>
            <a:endParaRPr lang="en-US" dirty="0"/>
          </a:p>
        </p:txBody>
      </p:sp>
      <p:sp>
        <p:nvSpPr>
          <p:cNvPr id="3" name="Title 2"/>
          <p:cNvSpPr>
            <a:spLocks noGrp="1"/>
          </p:cNvSpPr>
          <p:nvPr>
            <p:ph type="title"/>
          </p:nvPr>
        </p:nvSpPr>
        <p:spPr>
          <a:xfrm>
            <a:off x="286595" y="191667"/>
            <a:ext cx="8229600" cy="453032"/>
          </a:xfrm>
        </p:spPr>
        <p:txBody>
          <a:bodyPr>
            <a:noAutofit/>
          </a:bodyPr>
          <a:lstStyle/>
          <a:p>
            <a:r>
              <a:rPr lang="en-US" sz="2400" dirty="0" smtClean="0"/>
              <a:t>100 Day Plan to Director continued</a:t>
            </a:r>
            <a:endParaRPr lang="en-US" sz="2400" dirty="0"/>
          </a:p>
        </p:txBody>
      </p:sp>
      <p:pic>
        <p:nvPicPr>
          <p:cNvPr id="5" name="Picture 4" descr="Alyssa and Jason Hemm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9113" y="191667"/>
            <a:ext cx="1934572" cy="1885388"/>
          </a:xfrm>
          <a:prstGeom prst="rect">
            <a:avLst/>
          </a:prstGeom>
        </p:spPr>
      </p:pic>
    </p:spTree>
    <p:extLst>
      <p:ext uri="{BB962C8B-B14F-4D97-AF65-F5344CB8AC3E}">
        <p14:creationId xmlns:p14="http://schemas.microsoft.com/office/powerpoint/2010/main" val="37235288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30716"/>
            <a:ext cx="8229600" cy="4620974"/>
          </a:xfrm>
        </p:spPr>
        <p:txBody>
          <a:bodyPr>
            <a:normAutofit fontScale="85000" lnSpcReduction="10000"/>
          </a:bodyPr>
          <a:lstStyle/>
          <a:p>
            <a:pPr marL="0" indent="0">
              <a:buNone/>
            </a:pPr>
            <a:r>
              <a:rPr lang="en-US" b="1" dirty="0" smtClean="0"/>
              <a:t>Business </a:t>
            </a:r>
            <a:r>
              <a:rPr lang="en-US" b="1" dirty="0"/>
              <a:t>Goal:	Become a Senior Coordinator by…</a:t>
            </a:r>
            <a:endParaRPr lang="en-US" dirty="0"/>
          </a:p>
          <a:p>
            <a:pPr lvl="0"/>
            <a:r>
              <a:rPr lang="en-US" dirty="0" smtClean="0"/>
              <a:t>Help </a:t>
            </a:r>
            <a:r>
              <a:rPr lang="en-US" dirty="0"/>
              <a:t>2 People </a:t>
            </a:r>
            <a:r>
              <a:rPr lang="en-US" dirty="0" smtClean="0"/>
              <a:t>achieve </a:t>
            </a:r>
            <a:r>
              <a:rPr lang="en-US" dirty="0"/>
              <a:t>Director</a:t>
            </a:r>
          </a:p>
          <a:p>
            <a:pPr lvl="0"/>
            <a:r>
              <a:rPr lang="en-US" dirty="0"/>
              <a:t>Personally s</a:t>
            </a:r>
            <a:r>
              <a:rPr lang="en-US" dirty="0" smtClean="0"/>
              <a:t>ponsor </a:t>
            </a:r>
            <a:r>
              <a:rPr lang="en-US" dirty="0"/>
              <a:t>24</a:t>
            </a:r>
          </a:p>
          <a:p>
            <a:pPr lvl="0"/>
            <a:r>
              <a:rPr lang="en-US" dirty="0" smtClean="0"/>
              <a:t>Recruit </a:t>
            </a:r>
            <a:r>
              <a:rPr lang="en-US" dirty="0"/>
              <a:t>4 </a:t>
            </a:r>
            <a:r>
              <a:rPr lang="en-US" dirty="0" smtClean="0"/>
              <a:t>new </a:t>
            </a:r>
            <a:r>
              <a:rPr lang="en-US" dirty="0"/>
              <a:t>Distributors</a:t>
            </a:r>
          </a:p>
          <a:p>
            <a:pPr lvl="0"/>
            <a:r>
              <a:rPr lang="en-US" dirty="0" smtClean="0"/>
              <a:t> </a:t>
            </a:r>
            <a:r>
              <a:rPr lang="en-US" dirty="0"/>
              <a:t>5500 PGV Each Month</a:t>
            </a:r>
          </a:p>
          <a:p>
            <a:pPr lvl="0"/>
            <a:r>
              <a:rPr lang="en-US" dirty="0" smtClean="0"/>
              <a:t>15,000 </a:t>
            </a:r>
            <a:r>
              <a:rPr lang="en-US" dirty="0"/>
              <a:t>OV Each </a:t>
            </a:r>
            <a:r>
              <a:rPr lang="en-US" dirty="0" smtClean="0"/>
              <a:t>Month</a:t>
            </a:r>
            <a:r>
              <a:rPr lang="en-US" dirty="0"/>
              <a:t> </a:t>
            </a:r>
          </a:p>
          <a:p>
            <a:pPr marL="0" indent="0">
              <a:buNone/>
            </a:pPr>
            <a:r>
              <a:rPr lang="en-US" b="1" dirty="0"/>
              <a:t>Health Goal:	Lose 10 Pounds by…</a:t>
            </a:r>
            <a:endParaRPr lang="en-US" dirty="0"/>
          </a:p>
          <a:p>
            <a:pPr lvl="0"/>
            <a:r>
              <a:rPr lang="en-US" dirty="0"/>
              <a:t>Walking 1,000,000 Steps</a:t>
            </a:r>
          </a:p>
          <a:p>
            <a:pPr lvl="0"/>
            <a:r>
              <a:rPr lang="en-US" dirty="0"/>
              <a:t>Using &lt; 30 units of Insulin Every </a:t>
            </a:r>
            <a:r>
              <a:rPr lang="en-US" dirty="0" smtClean="0"/>
              <a:t>Day</a:t>
            </a:r>
            <a:r>
              <a:rPr lang="en-US" dirty="0"/>
              <a:t> </a:t>
            </a:r>
          </a:p>
          <a:p>
            <a:pPr marL="0" indent="0">
              <a:buNone/>
            </a:pPr>
            <a:r>
              <a:rPr lang="en-US" b="1" dirty="0"/>
              <a:t>Family &amp; Spiritual Goals:</a:t>
            </a:r>
            <a:endParaRPr lang="en-US" dirty="0"/>
          </a:p>
          <a:p>
            <a:pPr lvl="0"/>
            <a:r>
              <a:rPr lang="en-US" dirty="0"/>
              <a:t>Send 24 “ I remember when…” notes to Family and Friends.</a:t>
            </a:r>
          </a:p>
          <a:p>
            <a:pPr lvl="0"/>
            <a:r>
              <a:rPr lang="en-US" dirty="0"/>
              <a:t>Read the whole </a:t>
            </a:r>
            <a:r>
              <a:rPr lang="en-US" dirty="0" smtClean="0"/>
              <a:t>Bible</a:t>
            </a:r>
            <a:r>
              <a:rPr lang="en-US" dirty="0"/>
              <a:t> </a:t>
            </a:r>
          </a:p>
          <a:p>
            <a:pPr marL="0" indent="0">
              <a:buNone/>
            </a:pPr>
            <a:r>
              <a:rPr lang="en-US" b="1" dirty="0"/>
              <a:t>2016 </a:t>
            </a:r>
            <a:r>
              <a:rPr lang="en-US" b="1" dirty="0" smtClean="0"/>
              <a:t>Business Goals</a:t>
            </a:r>
            <a:r>
              <a:rPr lang="en-US" b="1" dirty="0"/>
              <a:t>:	</a:t>
            </a:r>
          </a:p>
          <a:p>
            <a:pPr lvl="0"/>
            <a:r>
              <a:rPr lang="en-US" dirty="0" smtClean="0"/>
              <a:t>Become </a:t>
            </a:r>
            <a:r>
              <a:rPr lang="en-US" dirty="0"/>
              <a:t>Executive Coordinator</a:t>
            </a:r>
          </a:p>
          <a:p>
            <a:pPr lvl="0"/>
            <a:r>
              <a:rPr lang="en-US" dirty="0"/>
              <a:t>Help Jen Earn the New Director’s </a:t>
            </a:r>
            <a:r>
              <a:rPr lang="en-US" dirty="0" smtClean="0"/>
              <a:t>Conference</a:t>
            </a:r>
            <a:r>
              <a:rPr lang="en-US" dirty="0"/>
              <a:t> </a:t>
            </a:r>
          </a:p>
          <a:p>
            <a:r>
              <a:rPr lang="en-US" dirty="0"/>
              <a:t>*See Action Plans for focused activity details. </a:t>
            </a:r>
            <a:r>
              <a:rPr lang="en-US" dirty="0" smtClean="0"/>
              <a:t>			Becky </a:t>
            </a:r>
            <a:endParaRPr lang="en-US" dirty="0"/>
          </a:p>
          <a:p>
            <a:endParaRPr lang="en-US" dirty="0"/>
          </a:p>
        </p:txBody>
      </p:sp>
      <p:sp>
        <p:nvSpPr>
          <p:cNvPr id="3" name="Title 2"/>
          <p:cNvSpPr>
            <a:spLocks noGrp="1"/>
          </p:cNvSpPr>
          <p:nvPr>
            <p:ph type="title"/>
          </p:nvPr>
        </p:nvSpPr>
        <p:spPr>
          <a:xfrm>
            <a:off x="222517" y="158358"/>
            <a:ext cx="8229600" cy="490403"/>
          </a:xfrm>
        </p:spPr>
        <p:txBody>
          <a:bodyPr>
            <a:normAutofit/>
          </a:bodyPr>
          <a:lstStyle/>
          <a:p>
            <a:r>
              <a:rPr lang="en-US" sz="2400" dirty="0" smtClean="0"/>
              <a:t>Crystal Johnson 100 Day Plan Jan 1 to Apr 9</a:t>
            </a:r>
            <a:endParaRPr lang="en-US" sz="2400" dirty="0"/>
          </a:p>
        </p:txBody>
      </p:sp>
      <p:pic>
        <p:nvPicPr>
          <p:cNvPr id="4" name="Picture 3" descr="Crystal Johnson famil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6625" y="919980"/>
            <a:ext cx="3060614" cy="2185789"/>
          </a:xfrm>
          <a:prstGeom prst="rect">
            <a:avLst/>
          </a:prstGeom>
        </p:spPr>
      </p:pic>
    </p:spTree>
    <p:extLst>
      <p:ext uri="{BB962C8B-B14F-4D97-AF65-F5344CB8AC3E}">
        <p14:creationId xmlns:p14="http://schemas.microsoft.com/office/powerpoint/2010/main" val="1092425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070717" y="2652590"/>
            <a:ext cx="1905000" cy="1585059"/>
          </a:xfrm>
          <a:prstGeom prst="rect">
            <a:avLst/>
          </a:prstGeom>
          <a:ln>
            <a:solidFill>
              <a:schemeClr val="tx1">
                <a:lumMod val="50000"/>
                <a:lumOff val="50000"/>
              </a:schemeClr>
            </a:solidFill>
          </a:ln>
        </p:spPr>
      </p:pic>
      <p:sp>
        <p:nvSpPr>
          <p:cNvPr id="2" name="Content Placeholder 1"/>
          <p:cNvSpPr>
            <a:spLocks noGrp="1"/>
          </p:cNvSpPr>
          <p:nvPr>
            <p:ph idx="1"/>
          </p:nvPr>
        </p:nvSpPr>
        <p:spPr>
          <a:xfrm>
            <a:off x="457200" y="1242307"/>
            <a:ext cx="8229600" cy="3928989"/>
          </a:xfrm>
        </p:spPr>
        <p:txBody>
          <a:bodyPr>
            <a:normAutofit/>
          </a:bodyPr>
          <a:lstStyle/>
          <a:p>
            <a:r>
              <a:rPr lang="en-US" sz="1800" dirty="0" smtClean="0"/>
              <a:t>Continue to identify people interested in starting Shaklee businesses.</a:t>
            </a:r>
          </a:p>
          <a:p>
            <a:r>
              <a:rPr lang="en-US" sz="1800" dirty="0"/>
              <a:t>E</a:t>
            </a:r>
            <a:r>
              <a:rPr lang="en-US" sz="1800" dirty="0" smtClean="0"/>
              <a:t>nroll them in Thursday morning 8 Weeks to Director classes beginning Jan 28. ( see archived sessions…Spring 2015, #5, Feb 12 Identifying Business Partners  … and Fall 2014 Teaming Up, #7 Oct 16, Assembling Out Business Teams  …at </a:t>
            </a:r>
            <a:r>
              <a:rPr lang="en-US" sz="1800" dirty="0" smtClean="0">
                <a:hlinkClick r:id="rId3"/>
              </a:rPr>
              <a:t>www.BetterFutureStartsToday.com</a:t>
            </a:r>
            <a:r>
              <a:rPr lang="en-US" sz="1800" dirty="0" smtClean="0"/>
              <a:t> )</a:t>
            </a:r>
          </a:p>
          <a:p>
            <a:pPr marL="0" indent="0">
              <a:buNone/>
            </a:pPr>
            <a:endParaRPr lang="en-US" sz="1800" dirty="0"/>
          </a:p>
          <a:p>
            <a:r>
              <a:rPr lang="en-US" sz="1800" dirty="0" smtClean="0"/>
              <a:t>Last week we set our goals for 2016.. Now ask where would you				 like your business to be by the end of March, 2016?</a:t>
            </a:r>
          </a:p>
          <a:p>
            <a:r>
              <a:rPr lang="en-US" sz="1800" dirty="0" smtClean="0"/>
              <a:t>Create a WRITTEN plan of how you will reach your 100 Day Goal</a:t>
            </a:r>
          </a:p>
          <a:p>
            <a:r>
              <a:rPr lang="en-US" sz="1800" dirty="0" smtClean="0"/>
              <a:t>What would you like to name your year?</a:t>
            </a:r>
          </a:p>
          <a:p>
            <a:pPr marL="0" indent="0">
              <a:buNone/>
            </a:pPr>
            <a:r>
              <a:rPr lang="en-US" sz="1800" dirty="0" smtClean="0"/>
              <a:t>For more on goal setting .. See Skilling Up #8 2-25-14 12-mo Growth </a:t>
            </a:r>
            <a:r>
              <a:rPr lang="en-US" sz="1800" smtClean="0"/>
              <a:t>Plan         Lisa</a:t>
            </a:r>
            <a:endParaRPr lang="en-US" sz="1800" dirty="0" smtClean="0"/>
          </a:p>
          <a:p>
            <a:pPr marL="0" indent="0">
              <a:buNone/>
            </a:pPr>
            <a:endParaRPr lang="en-US" sz="1800" dirty="0" smtClean="0"/>
          </a:p>
          <a:p>
            <a:pPr marL="0" indent="0">
              <a:buNone/>
            </a:pPr>
            <a:endParaRPr lang="en-US" sz="1800" dirty="0"/>
          </a:p>
        </p:txBody>
      </p:sp>
      <p:sp>
        <p:nvSpPr>
          <p:cNvPr id="3" name="Title 2"/>
          <p:cNvSpPr>
            <a:spLocks noGrp="1"/>
          </p:cNvSpPr>
          <p:nvPr>
            <p:ph type="title"/>
          </p:nvPr>
        </p:nvSpPr>
        <p:spPr>
          <a:xfrm>
            <a:off x="2885217" y="151943"/>
            <a:ext cx="5801584" cy="857250"/>
          </a:xfrm>
          <a:ln>
            <a:solidFill>
              <a:schemeClr val="tx1"/>
            </a:solidFill>
          </a:ln>
        </p:spPr>
        <p:txBody>
          <a:bodyPr>
            <a:normAutofit/>
          </a:bodyPr>
          <a:lstStyle/>
          <a:p>
            <a:r>
              <a:rPr lang="en-US" sz="2400" dirty="0" smtClean="0"/>
              <a:t>Action Plan for Jan 21 Session</a:t>
            </a:r>
            <a:br>
              <a:rPr lang="en-US" sz="2400" dirty="0" smtClean="0"/>
            </a:br>
            <a:r>
              <a:rPr lang="en-US" sz="2400" dirty="0" smtClean="0"/>
              <a:t>Producing Something Amazing in 10 Days </a:t>
            </a:r>
            <a:endParaRPr lang="en-US" sz="2400" dirty="0"/>
          </a:p>
        </p:txBody>
      </p:sp>
      <p:pic>
        <p:nvPicPr>
          <p:cNvPr id="5" name="Picture 4"/>
          <p:cNvPicPr>
            <a:picLocks noChangeAspect="1"/>
          </p:cNvPicPr>
          <p:nvPr/>
        </p:nvPicPr>
        <p:blipFill>
          <a:blip r:embed="rId4"/>
          <a:stretch>
            <a:fillRect/>
          </a:stretch>
        </p:blipFill>
        <p:spPr>
          <a:xfrm>
            <a:off x="110439" y="125552"/>
            <a:ext cx="2360640" cy="1101632"/>
          </a:xfrm>
          <a:prstGeom prst="rect">
            <a:avLst/>
          </a:prstGeom>
        </p:spPr>
      </p:pic>
    </p:spTree>
    <p:extLst>
      <p:ext uri="{BB962C8B-B14F-4D97-AF65-F5344CB8AC3E}">
        <p14:creationId xmlns:p14="http://schemas.microsoft.com/office/powerpoint/2010/main" val="7660206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83167" y="1365250"/>
            <a:ext cx="8065754" cy="3048000"/>
          </a:xfrm>
          <a:ln>
            <a:solidFill>
              <a:schemeClr val="accent5">
                <a:lumMod val="50000"/>
              </a:schemeClr>
            </a:solidFill>
          </a:ln>
        </p:spPr>
        <p:txBody>
          <a:bodyPr>
            <a:normAutofit fontScale="92500"/>
          </a:bodyPr>
          <a:lstStyle/>
          <a:p>
            <a:endParaRPr lang="en-US" sz="2800" dirty="0" smtClean="0">
              <a:solidFill>
                <a:schemeClr val="accent5">
                  <a:lumMod val="50000"/>
                </a:schemeClr>
              </a:solidFill>
            </a:endParaRPr>
          </a:p>
          <a:p>
            <a:r>
              <a:rPr lang="en-US" sz="2800" dirty="0" smtClean="0">
                <a:solidFill>
                  <a:schemeClr val="accent5">
                    <a:lumMod val="50000"/>
                  </a:schemeClr>
                </a:solidFill>
              </a:rPr>
              <a:t>Jan 28   to April 7       8 Weeks to Director 2016</a:t>
            </a:r>
          </a:p>
          <a:p>
            <a:endParaRPr lang="en-US" sz="2800" dirty="0">
              <a:solidFill>
                <a:schemeClr val="accent5">
                  <a:lumMod val="50000"/>
                </a:schemeClr>
              </a:solidFill>
            </a:endParaRPr>
          </a:p>
          <a:p>
            <a:r>
              <a:rPr lang="en-US" sz="2800" dirty="0" smtClean="0">
                <a:solidFill>
                  <a:schemeClr val="accent5">
                    <a:lumMod val="50000"/>
                  </a:schemeClr>
                </a:solidFill>
              </a:rPr>
              <a:t>April 21 to June 9       Journey to Executive Coordinator</a:t>
            </a:r>
          </a:p>
          <a:p>
            <a:endParaRPr lang="en-US" sz="2800" dirty="0">
              <a:solidFill>
                <a:schemeClr val="accent5">
                  <a:lumMod val="50000"/>
                </a:schemeClr>
              </a:solidFill>
            </a:endParaRPr>
          </a:p>
          <a:p>
            <a:r>
              <a:rPr lang="en-US" sz="2800" dirty="0" smtClean="0">
                <a:solidFill>
                  <a:schemeClr val="accent5">
                    <a:lumMod val="50000"/>
                  </a:schemeClr>
                </a:solidFill>
              </a:rPr>
              <a:t>June 23 to July 21      Summer School 2016</a:t>
            </a:r>
          </a:p>
          <a:p>
            <a:endParaRPr lang="en-US" sz="2800" dirty="0" smtClean="0">
              <a:solidFill>
                <a:schemeClr val="accent5">
                  <a:lumMod val="50000"/>
                </a:schemeClr>
              </a:solidFill>
            </a:endParaRPr>
          </a:p>
          <a:p>
            <a:endParaRPr lang="en-US" sz="2400" dirty="0">
              <a:solidFill>
                <a:schemeClr val="accent5">
                  <a:lumMod val="50000"/>
                </a:schemeClr>
              </a:solidFill>
            </a:endParaRPr>
          </a:p>
        </p:txBody>
      </p:sp>
      <p:sp>
        <p:nvSpPr>
          <p:cNvPr id="3" name="Title 2"/>
          <p:cNvSpPr>
            <a:spLocks noGrp="1"/>
          </p:cNvSpPr>
          <p:nvPr>
            <p:ph type="title"/>
          </p:nvPr>
        </p:nvSpPr>
        <p:spPr>
          <a:xfrm>
            <a:off x="457200" y="383779"/>
            <a:ext cx="8229600" cy="616346"/>
          </a:xfrm>
        </p:spPr>
        <p:txBody>
          <a:bodyPr>
            <a:normAutofit fontScale="90000"/>
          </a:bodyPr>
          <a:lstStyle/>
          <a:p>
            <a:r>
              <a:rPr lang="en-US" sz="3600" dirty="0" smtClean="0"/>
              <a:t>2016 Training Schedule</a:t>
            </a:r>
            <a:endParaRPr lang="en-US" sz="3600" dirty="0"/>
          </a:p>
        </p:txBody>
      </p:sp>
    </p:spTree>
    <p:extLst>
      <p:ext uri="{BB962C8B-B14F-4D97-AF65-F5344CB8AC3E}">
        <p14:creationId xmlns:p14="http://schemas.microsoft.com/office/powerpoint/2010/main" val="262034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54475"/>
            <a:ext cx="8229600" cy="4029329"/>
          </a:xfrm>
        </p:spPr>
        <p:txBody>
          <a:bodyPr>
            <a:normAutofit/>
          </a:bodyPr>
          <a:lstStyle/>
          <a:p>
            <a:pPr marL="0" indent="0" algn="ctr">
              <a:buNone/>
            </a:pPr>
            <a:r>
              <a:rPr lang="en-US" dirty="0" smtClean="0">
                <a:solidFill>
                  <a:schemeClr val="accent5">
                    <a:lumMod val="50000"/>
                  </a:schemeClr>
                </a:solidFill>
              </a:rPr>
              <a:t>As we begin our journey to becoming a Director .. And developing Directors, we will want to teach our leaders where to find answers to business, nutrition and training questions .</a:t>
            </a:r>
          </a:p>
          <a:p>
            <a:pPr>
              <a:buFont typeface="Arial"/>
              <a:buChar char="•"/>
            </a:pPr>
            <a:r>
              <a:rPr lang="en-US" dirty="0" err="1" smtClean="0">
                <a:solidFill>
                  <a:schemeClr val="accent5">
                    <a:lumMod val="50000"/>
                  </a:schemeClr>
                </a:solidFill>
              </a:rPr>
              <a:t>HealthResource.shaklee.com</a:t>
            </a:r>
            <a:endParaRPr lang="en-US" dirty="0" smtClean="0">
              <a:solidFill>
                <a:schemeClr val="accent5">
                  <a:lumMod val="50000"/>
                </a:schemeClr>
              </a:solidFill>
            </a:endParaRPr>
          </a:p>
          <a:p>
            <a:pPr>
              <a:buFont typeface="Arial"/>
              <a:buChar char="•"/>
            </a:pPr>
            <a:r>
              <a:rPr lang="en-US" dirty="0" smtClean="0">
                <a:solidFill>
                  <a:schemeClr val="accent5">
                    <a:lumMod val="50000"/>
                  </a:schemeClr>
                </a:solidFill>
              </a:rPr>
              <a:t>BetterHealthin31Days.com  ( subscription with webmaster and personalized pages ).. Nutrition information</a:t>
            </a:r>
          </a:p>
          <a:p>
            <a:pPr>
              <a:buFont typeface="Arial"/>
              <a:buChar char="•"/>
            </a:pPr>
            <a:r>
              <a:rPr lang="en-US" dirty="0" err="1" smtClean="0">
                <a:solidFill>
                  <a:schemeClr val="accent5">
                    <a:lumMod val="50000"/>
                  </a:schemeClr>
                </a:solidFill>
              </a:rPr>
              <a:t>BetterFutureStartsToday.com</a:t>
            </a:r>
            <a:r>
              <a:rPr lang="en-US" dirty="0" smtClean="0">
                <a:solidFill>
                  <a:schemeClr val="accent5">
                    <a:lumMod val="50000"/>
                  </a:schemeClr>
                </a:solidFill>
              </a:rPr>
              <a:t> (companion website to above for same price ) .. Business and training information</a:t>
            </a:r>
          </a:p>
          <a:p>
            <a:pPr>
              <a:buFont typeface="Arial"/>
              <a:buChar char="•"/>
            </a:pPr>
            <a:r>
              <a:rPr lang="en-US" dirty="0" smtClean="0">
                <a:solidFill>
                  <a:schemeClr val="accent5">
                    <a:lumMod val="50000"/>
                  </a:schemeClr>
                </a:solidFill>
                <a:hlinkClick r:id="rId2"/>
              </a:rPr>
              <a:t>www.ShakleeUniversity.com</a:t>
            </a:r>
            <a:r>
              <a:rPr lang="en-US" dirty="0" smtClean="0">
                <a:solidFill>
                  <a:schemeClr val="accent5">
                    <a:lumMod val="50000"/>
                  </a:schemeClr>
                </a:solidFill>
              </a:rPr>
              <a:t> … coming soon  in 2016</a:t>
            </a:r>
          </a:p>
          <a:p>
            <a:pPr>
              <a:buFont typeface="Arial"/>
              <a:buChar char="•"/>
            </a:pPr>
            <a:endParaRPr lang="en-US" sz="2400" dirty="0" smtClean="0">
              <a:solidFill>
                <a:schemeClr val="accent5">
                  <a:lumMod val="50000"/>
                </a:schemeClr>
              </a:solidFill>
            </a:endParaRPr>
          </a:p>
          <a:p>
            <a:pPr>
              <a:buFont typeface="Arial"/>
              <a:buChar char="•"/>
            </a:pPr>
            <a:endParaRPr lang="en-US" sz="2400" dirty="0"/>
          </a:p>
          <a:p>
            <a:pPr marL="0" indent="0" algn="ctr">
              <a:buNone/>
            </a:pPr>
            <a:endParaRPr lang="en-US" sz="2400" dirty="0" smtClean="0"/>
          </a:p>
          <a:p>
            <a:pPr marL="0" indent="0" algn="ctr">
              <a:buNone/>
            </a:pPr>
            <a:endParaRPr lang="en-US" sz="2400" dirty="0" smtClean="0"/>
          </a:p>
          <a:p>
            <a:pPr algn="ctr"/>
            <a:endParaRPr lang="en-US" sz="2400" dirty="0"/>
          </a:p>
        </p:txBody>
      </p:sp>
      <p:sp>
        <p:nvSpPr>
          <p:cNvPr id="3" name="Title 2"/>
          <p:cNvSpPr>
            <a:spLocks noGrp="1"/>
          </p:cNvSpPr>
          <p:nvPr>
            <p:ph type="title"/>
          </p:nvPr>
        </p:nvSpPr>
        <p:spPr>
          <a:xfrm>
            <a:off x="457201" y="188418"/>
            <a:ext cx="2759333" cy="666289"/>
          </a:xfrm>
          <a:ln>
            <a:solidFill>
              <a:schemeClr val="accent5">
                <a:lumMod val="75000"/>
              </a:schemeClr>
            </a:solidFill>
          </a:ln>
        </p:spPr>
        <p:txBody>
          <a:bodyPr>
            <a:normAutofit/>
          </a:bodyPr>
          <a:lstStyle/>
          <a:p>
            <a:r>
              <a:rPr lang="en-US" sz="2800" dirty="0" smtClean="0"/>
              <a:t>Resources </a:t>
            </a:r>
            <a:endParaRPr lang="en-US" sz="2800" dirty="0"/>
          </a:p>
        </p:txBody>
      </p:sp>
    </p:spTree>
    <p:extLst>
      <p:ext uri="{BB962C8B-B14F-4D97-AF65-F5344CB8AC3E}">
        <p14:creationId xmlns:p14="http://schemas.microsoft.com/office/powerpoint/2010/main" val="11888191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54819"/>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en-US" sz="3200" b="1" dirty="0" smtClean="0">
                <a:ln/>
                <a:solidFill>
                  <a:schemeClr val="accent3"/>
                </a:solidFill>
              </a:rPr>
              <a:t>Subscriptions Open Now</a:t>
            </a:r>
            <a:endParaRPr lang="en-US" sz="3200" b="1" dirty="0">
              <a:ln/>
              <a:solidFill>
                <a:schemeClr val="accent3"/>
              </a:solidFill>
            </a:endParaRPr>
          </a:p>
        </p:txBody>
      </p:sp>
      <p:pic>
        <p:nvPicPr>
          <p:cNvPr id="4" name="Picture 3"/>
          <p:cNvPicPr>
            <a:picLocks noChangeAspect="1"/>
          </p:cNvPicPr>
          <p:nvPr/>
        </p:nvPicPr>
        <p:blipFill>
          <a:blip r:embed="rId2"/>
          <a:stretch>
            <a:fillRect/>
          </a:stretch>
        </p:blipFill>
        <p:spPr>
          <a:xfrm>
            <a:off x="381000" y="945820"/>
            <a:ext cx="4419600" cy="1784074"/>
          </a:xfrm>
          <a:prstGeom prst="rect">
            <a:avLst/>
          </a:prstGeom>
        </p:spPr>
      </p:pic>
      <p:pic>
        <p:nvPicPr>
          <p:cNvPr id="5" name="Picture 4"/>
          <p:cNvPicPr>
            <a:picLocks noChangeAspect="1"/>
          </p:cNvPicPr>
          <p:nvPr/>
        </p:nvPicPr>
        <p:blipFill>
          <a:blip r:embed="rId3"/>
          <a:stretch>
            <a:fillRect/>
          </a:stretch>
        </p:blipFill>
        <p:spPr>
          <a:xfrm>
            <a:off x="3124200" y="3294359"/>
            <a:ext cx="5562600" cy="1167577"/>
          </a:xfrm>
          <a:prstGeom prst="rect">
            <a:avLst/>
          </a:prstGeom>
        </p:spPr>
      </p:pic>
      <p:sp>
        <p:nvSpPr>
          <p:cNvPr id="7" name="TextBox 6"/>
          <p:cNvSpPr txBox="1"/>
          <p:nvPr/>
        </p:nvSpPr>
        <p:spPr>
          <a:xfrm>
            <a:off x="1954924" y="4639904"/>
            <a:ext cx="6579476"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u="sng" dirty="0" smtClean="0">
                <a:ln w="0"/>
                <a:solidFill>
                  <a:schemeClr val="accent1"/>
                </a:solidFill>
                <a:effectLst>
                  <a:outerShdw blurRad="38100" dist="25400" dir="5400000" algn="ctr" rotWithShape="0">
                    <a:srgbClr val="6E747A">
                      <a:alpha val="43000"/>
                    </a:srgbClr>
                  </a:outerShdw>
                </a:effectLst>
              </a:rPr>
              <a:t>Subscribe NOW here</a:t>
            </a:r>
            <a:r>
              <a:rPr lang="en-US" dirty="0" smtClean="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http://bit.ly/bhsubscribe</a:t>
            </a:r>
          </a:p>
        </p:txBody>
      </p:sp>
      <p:sp>
        <p:nvSpPr>
          <p:cNvPr id="8" name="TextBox 7"/>
          <p:cNvSpPr txBox="1"/>
          <p:nvPr/>
        </p:nvSpPr>
        <p:spPr>
          <a:xfrm>
            <a:off x="5105400" y="883419"/>
            <a:ext cx="3733800" cy="2800766"/>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Largest Shaklee Media Library online</a:t>
            </a:r>
          </a:p>
          <a:p>
            <a:pPr marL="285750" indent="-285750">
              <a:buFont typeface="Arial" panose="020B0604020202020204" pitchFamily="34" charset="0"/>
              <a:buChar char="•"/>
            </a:pPr>
            <a:r>
              <a:rPr lang="en-US" sz="1600" dirty="0" smtClean="0"/>
              <a:t>Over 500 Shaklee audio/video recordings and growing weekly</a:t>
            </a:r>
          </a:p>
          <a:p>
            <a:pPr marL="285750" indent="-285750">
              <a:buFont typeface="Arial" panose="020B0604020202020204" pitchFamily="34" charset="0"/>
              <a:buChar char="•"/>
            </a:pPr>
            <a:r>
              <a:rPr lang="en-US" sz="1600" dirty="0" smtClean="0"/>
              <a:t>Automated Learn &amp; Earn Program</a:t>
            </a:r>
          </a:p>
          <a:p>
            <a:pPr marL="285750" indent="-285750">
              <a:buFont typeface="Arial" panose="020B0604020202020204" pitchFamily="34" charset="0"/>
              <a:buChar char="•"/>
            </a:pPr>
            <a:r>
              <a:rPr lang="en-US" sz="1600" dirty="0" smtClean="0"/>
              <a:t>Dedicated Shaklee Business Resource Website</a:t>
            </a:r>
          </a:p>
          <a:p>
            <a:pPr marL="285750" indent="-285750">
              <a:buFont typeface="Arial" panose="020B0604020202020204" pitchFamily="34" charset="0"/>
              <a:buChar char="•"/>
            </a:pPr>
            <a:r>
              <a:rPr lang="en-US" sz="1600" dirty="0" smtClean="0"/>
              <a:t>Four Shaklee Podcasts</a:t>
            </a:r>
          </a:p>
          <a:p>
            <a:pPr marL="285750" indent="-285750">
              <a:buFont typeface="Arial" panose="020B0604020202020204" pitchFamily="34" charset="0"/>
              <a:buChar char="•"/>
            </a:pPr>
            <a:r>
              <a:rPr lang="en-US" sz="1600" dirty="0" smtClean="0"/>
              <a:t>Video archive of Training webinars the day they are recorded</a:t>
            </a:r>
          </a:p>
          <a:p>
            <a:pPr marL="285750" indent="-285750">
              <a:buFont typeface="Arial" panose="020B0604020202020204" pitchFamily="34" charset="0"/>
              <a:buChar char="•"/>
            </a:pPr>
            <a:r>
              <a:rPr lang="en-US" sz="1600" dirty="0" smtClean="0"/>
              <a:t>And much, much more…</a:t>
            </a:r>
          </a:p>
          <a:p>
            <a:pPr marL="285750" indent="-285750">
              <a:buFont typeface="Arial" panose="020B0604020202020204" pitchFamily="34" charset="0"/>
              <a:buChar char="•"/>
            </a:pPr>
            <a:endParaRPr lang="en-US" sz="1600" dirty="0"/>
          </a:p>
        </p:txBody>
      </p:sp>
      <p:sp>
        <p:nvSpPr>
          <p:cNvPr id="9" name="TextBox 8"/>
          <p:cNvSpPr txBox="1"/>
          <p:nvPr/>
        </p:nvSpPr>
        <p:spPr>
          <a:xfrm>
            <a:off x="381000" y="3287519"/>
            <a:ext cx="2743200" cy="1754327"/>
          </a:xfrm>
          <a:prstGeom prst="rect">
            <a:avLst/>
          </a:prstGeom>
          <a:noFill/>
        </p:spPr>
        <p:txBody>
          <a:bodyPr wrap="square" rtlCol="0">
            <a:spAutoFit/>
          </a:bodyPr>
          <a:lstStyle/>
          <a:p>
            <a:r>
              <a:rPr lang="en-US" b="1" dirty="0" smtClean="0">
                <a:solidFill>
                  <a:srgbClr val="00B050"/>
                </a:solidFill>
              </a:rPr>
              <a:t>The archived video of this presentation goes on the Better Future website </a:t>
            </a:r>
            <a:r>
              <a:rPr lang="en-US" b="1" dirty="0">
                <a:solidFill>
                  <a:srgbClr val="00B050"/>
                </a:solidFill>
              </a:rPr>
              <a:t>and in the </a:t>
            </a:r>
            <a:r>
              <a:rPr lang="en-US" b="1" dirty="0" smtClean="0">
                <a:solidFill>
                  <a:srgbClr val="00B050"/>
                </a:solidFill>
              </a:rPr>
              <a:t>Podcast the day it is recorded, it goes on </a:t>
            </a:r>
            <a:r>
              <a:rPr lang="en-US" b="1" dirty="0" err="1" smtClean="0">
                <a:solidFill>
                  <a:srgbClr val="00B050"/>
                </a:solidFill>
              </a:rPr>
              <a:t>bobsfiles</a:t>
            </a:r>
            <a:r>
              <a:rPr lang="en-US" b="1" dirty="0" smtClean="0">
                <a:solidFill>
                  <a:srgbClr val="00B050"/>
                </a:solidFill>
              </a:rPr>
              <a:t> one week later.</a:t>
            </a:r>
            <a:endParaRPr lang="en-US" b="1" dirty="0">
              <a:solidFill>
                <a:srgbClr val="00B050"/>
              </a:solidFill>
            </a:endParaRPr>
          </a:p>
        </p:txBody>
      </p:sp>
    </p:spTree>
    <p:extLst>
      <p:ext uri="{BB962C8B-B14F-4D97-AF65-F5344CB8AC3E}">
        <p14:creationId xmlns:p14="http://schemas.microsoft.com/office/powerpoint/2010/main" val="33350012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86010" r="-86010"/>
          <a:stretch>
            <a:fillRect/>
          </a:stretch>
        </p:blipFill>
        <p:spPr>
          <a:xfrm>
            <a:off x="-2763740" y="186782"/>
            <a:ext cx="14092590" cy="4807293"/>
          </a:xfrm>
        </p:spPr>
      </p:pic>
    </p:spTree>
    <p:extLst>
      <p:ext uri="{BB962C8B-B14F-4D97-AF65-F5344CB8AC3E}">
        <p14:creationId xmlns:p14="http://schemas.microsoft.com/office/powerpoint/2010/main" val="36662906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14834"/>
            <a:ext cx="3782252" cy="4800815"/>
          </a:xfrm>
        </p:spPr>
        <p:txBody>
          <a:bodyPr>
            <a:noAutofit/>
          </a:bodyPr>
          <a:lstStyle/>
          <a:p>
            <a:pPr marL="0" indent="0">
              <a:buNone/>
            </a:pPr>
            <a:r>
              <a:rPr lang="en-US" sz="1400" b="1" i="1" u="sng" dirty="0">
                <a:solidFill>
                  <a:schemeClr val="tx1"/>
                </a:solidFill>
              </a:rPr>
              <a:t>Recap 2015</a:t>
            </a:r>
            <a:endParaRPr lang="en-US" sz="1400" dirty="0">
              <a:solidFill>
                <a:schemeClr val="tx1"/>
              </a:solidFill>
            </a:endParaRPr>
          </a:p>
          <a:p>
            <a:pPr marL="0" indent="0">
              <a:buNone/>
            </a:pPr>
            <a:r>
              <a:rPr lang="en-US" sz="1400" dirty="0">
                <a:solidFill>
                  <a:schemeClr val="tx1"/>
                </a:solidFill>
              </a:rPr>
              <a:t>Rank:  Senior Coordinator</a:t>
            </a:r>
          </a:p>
          <a:p>
            <a:pPr marL="0" indent="0">
              <a:buNone/>
            </a:pPr>
            <a:r>
              <a:rPr lang="en-US" sz="1400" dirty="0">
                <a:solidFill>
                  <a:schemeClr val="tx1"/>
                </a:solidFill>
              </a:rPr>
              <a:t>Personal Volume:  7000PV</a:t>
            </a:r>
          </a:p>
          <a:p>
            <a:pPr marL="0" indent="0">
              <a:buNone/>
            </a:pPr>
            <a:r>
              <a:rPr lang="en-US" sz="1400" dirty="0">
                <a:solidFill>
                  <a:schemeClr val="tx1"/>
                </a:solidFill>
              </a:rPr>
              <a:t>Associates: 1 : A. </a:t>
            </a:r>
          </a:p>
          <a:p>
            <a:pPr marL="0" indent="0">
              <a:buNone/>
            </a:pPr>
            <a:r>
              <a:rPr lang="en-US" sz="1400" dirty="0">
                <a:solidFill>
                  <a:schemeClr val="tx1"/>
                </a:solidFill>
              </a:rPr>
              <a:t>Directors:  2 :  F. &amp; C.</a:t>
            </a:r>
          </a:p>
          <a:p>
            <a:pPr marL="0" indent="0">
              <a:buNone/>
            </a:pPr>
            <a:r>
              <a:rPr lang="en-US" sz="1400" dirty="0">
                <a:solidFill>
                  <a:schemeClr val="tx1"/>
                </a:solidFill>
              </a:rPr>
              <a:t>Second levels: 0</a:t>
            </a:r>
          </a:p>
          <a:p>
            <a:pPr marL="0" indent="0">
              <a:buNone/>
            </a:pPr>
            <a:r>
              <a:rPr lang="en-US" sz="1400" dirty="0">
                <a:solidFill>
                  <a:schemeClr val="tx1"/>
                </a:solidFill>
              </a:rPr>
              <a:t>Third levels: 0</a:t>
            </a:r>
          </a:p>
          <a:p>
            <a:pPr marL="0" indent="0">
              <a:buNone/>
            </a:pPr>
            <a:r>
              <a:rPr lang="en-US" sz="1400" dirty="0">
                <a:solidFill>
                  <a:schemeClr val="tx1"/>
                </a:solidFill>
              </a:rPr>
              <a:t>OV:  </a:t>
            </a:r>
            <a:r>
              <a:rPr lang="en-US" sz="1400" dirty="0" smtClean="0">
                <a:solidFill>
                  <a:schemeClr val="tx1"/>
                </a:solidFill>
              </a:rPr>
              <a:t>15,000</a:t>
            </a:r>
            <a:endParaRPr lang="en-US" sz="1400" dirty="0">
              <a:solidFill>
                <a:schemeClr val="tx1"/>
              </a:solidFill>
            </a:endParaRPr>
          </a:p>
          <a:p>
            <a:pPr marL="0" indent="0">
              <a:buNone/>
            </a:pPr>
            <a:r>
              <a:rPr lang="en-US" sz="1600" dirty="0">
                <a:solidFill>
                  <a:schemeClr val="tx1"/>
                </a:solidFill>
              </a:rPr>
              <a:t>2016 Goals</a:t>
            </a:r>
          </a:p>
          <a:p>
            <a:pPr marL="0" indent="0">
              <a:buNone/>
            </a:pPr>
            <a:r>
              <a:rPr lang="en-US" sz="1600" dirty="0">
                <a:solidFill>
                  <a:schemeClr val="tx1"/>
                </a:solidFill>
              </a:rPr>
              <a:t>Rank:  Senior Executive Coordinator by Dec, 2016</a:t>
            </a:r>
          </a:p>
          <a:p>
            <a:pPr marL="0" indent="0">
              <a:buNone/>
            </a:pPr>
            <a:r>
              <a:rPr lang="en-US" sz="1600" dirty="0">
                <a:solidFill>
                  <a:schemeClr val="tx1"/>
                </a:solidFill>
              </a:rPr>
              <a:t>Personal Volume:  11,000PV</a:t>
            </a:r>
          </a:p>
          <a:p>
            <a:pPr marL="0" indent="0">
              <a:buNone/>
            </a:pPr>
            <a:r>
              <a:rPr lang="en-US" sz="1400" dirty="0">
                <a:solidFill>
                  <a:schemeClr val="tx1"/>
                </a:solidFill>
              </a:rPr>
              <a:t>Associates: 4: C., L., M., J</a:t>
            </a:r>
          </a:p>
          <a:p>
            <a:pPr marL="0" indent="0">
              <a:buNone/>
            </a:pPr>
            <a:r>
              <a:rPr lang="en-US" sz="1400" dirty="0">
                <a:solidFill>
                  <a:schemeClr val="tx1"/>
                </a:solidFill>
              </a:rPr>
              <a:t>Directors: 5 : F., C., A., L., K.</a:t>
            </a:r>
          </a:p>
          <a:p>
            <a:pPr marL="0" indent="0">
              <a:buNone/>
            </a:pPr>
            <a:r>
              <a:rPr lang="en-US" sz="1400" dirty="0">
                <a:solidFill>
                  <a:schemeClr val="tx1"/>
                </a:solidFill>
              </a:rPr>
              <a:t>Second levels:  4: J., K., E., A.</a:t>
            </a:r>
          </a:p>
          <a:p>
            <a:pPr marL="0" indent="0">
              <a:buNone/>
            </a:pPr>
            <a:r>
              <a:rPr lang="en-US" sz="1400" dirty="0">
                <a:solidFill>
                  <a:schemeClr val="tx1"/>
                </a:solidFill>
              </a:rPr>
              <a:t>Third levels:  2: J., A. </a:t>
            </a:r>
          </a:p>
          <a:p>
            <a:pPr marL="0" indent="0">
              <a:buNone/>
            </a:pPr>
            <a:r>
              <a:rPr lang="en-US" sz="1400" dirty="0">
                <a:solidFill>
                  <a:schemeClr val="tx1"/>
                </a:solidFill>
              </a:rPr>
              <a:t>OV:  45,400</a:t>
            </a:r>
          </a:p>
          <a:p>
            <a:pPr marL="0" indent="0">
              <a:buNone/>
            </a:pPr>
            <a:r>
              <a:rPr lang="en-US" sz="1600" i="1" u="sng" dirty="0">
                <a:solidFill>
                  <a:schemeClr val="tx1"/>
                </a:solidFill>
              </a:rPr>
              <a:t>All Year Long:</a:t>
            </a:r>
            <a:endParaRPr lang="en-US" sz="1600" dirty="0">
              <a:solidFill>
                <a:schemeClr val="tx1"/>
              </a:solidFill>
            </a:endParaRPr>
          </a:p>
          <a:p>
            <a:pPr marL="0" lvl="0" indent="0">
              <a:buNone/>
            </a:pPr>
            <a:r>
              <a:rPr lang="en-US" sz="1600" dirty="0">
                <a:solidFill>
                  <a:schemeClr val="tx1"/>
                </a:solidFill>
              </a:rPr>
              <a:t>Read leadership and inspirational books daily</a:t>
            </a:r>
          </a:p>
          <a:p>
            <a:pPr marL="0" lvl="0" indent="0">
              <a:buNone/>
            </a:pPr>
            <a:r>
              <a:rPr lang="en-US" sz="1600" dirty="0">
                <a:solidFill>
                  <a:schemeClr val="tx1"/>
                </a:solidFill>
              </a:rPr>
              <a:t>Read affirmations daily</a:t>
            </a:r>
          </a:p>
          <a:p>
            <a:pPr marL="0" lvl="0" indent="0">
              <a:buNone/>
            </a:pPr>
            <a:r>
              <a:rPr lang="en-US" sz="1600" dirty="0">
                <a:solidFill>
                  <a:schemeClr val="tx1"/>
                </a:solidFill>
              </a:rPr>
              <a:t>Concentrate on WHO I am being</a:t>
            </a:r>
          </a:p>
          <a:p>
            <a:pPr marL="0" lvl="0" indent="0">
              <a:buNone/>
            </a:pPr>
            <a:r>
              <a:rPr lang="en-US" sz="1600" dirty="0">
                <a:solidFill>
                  <a:schemeClr val="tx1"/>
                </a:solidFill>
              </a:rPr>
              <a:t>Weekly Coaching calls with team members</a:t>
            </a:r>
          </a:p>
          <a:p>
            <a:pPr marL="0" lvl="0" indent="0">
              <a:buNone/>
            </a:pPr>
            <a:r>
              <a:rPr lang="en-US" sz="1600" dirty="0">
                <a:solidFill>
                  <a:schemeClr val="tx1"/>
                </a:solidFill>
              </a:rPr>
              <a:t>Support with Facebook pages</a:t>
            </a:r>
          </a:p>
          <a:p>
            <a:pPr marL="0" lvl="0" indent="0">
              <a:buNone/>
            </a:pPr>
            <a:r>
              <a:rPr lang="en-US" sz="1600" dirty="0">
                <a:solidFill>
                  <a:schemeClr val="tx1"/>
                </a:solidFill>
              </a:rPr>
              <a:t>New Member </a:t>
            </a:r>
            <a:r>
              <a:rPr lang="en-US" sz="1600" dirty="0" err="1">
                <a:solidFill>
                  <a:schemeClr val="tx1"/>
                </a:solidFill>
              </a:rPr>
              <a:t>Appts</a:t>
            </a:r>
            <a:r>
              <a:rPr lang="en-US" sz="1600" dirty="0">
                <a:solidFill>
                  <a:schemeClr val="tx1"/>
                </a:solidFill>
              </a:rPr>
              <a:t>.</a:t>
            </a:r>
          </a:p>
          <a:p>
            <a:pPr marL="0" lvl="0" indent="0">
              <a:buNone/>
            </a:pPr>
            <a:r>
              <a:rPr lang="en-US" sz="1600" dirty="0">
                <a:solidFill>
                  <a:schemeClr val="tx1"/>
                </a:solidFill>
              </a:rPr>
              <a:t>Activities to discover new business partners</a:t>
            </a:r>
          </a:p>
          <a:p>
            <a:pPr marL="0" indent="0">
              <a:buNone/>
            </a:pPr>
            <a:r>
              <a:rPr lang="en-US" sz="1600" dirty="0">
                <a:solidFill>
                  <a:schemeClr val="tx1"/>
                </a:solidFill>
              </a:rPr>
              <a:t> </a:t>
            </a:r>
          </a:p>
        </p:txBody>
      </p:sp>
      <p:sp>
        <p:nvSpPr>
          <p:cNvPr id="3" name="Title 2"/>
          <p:cNvSpPr>
            <a:spLocks noGrp="1"/>
          </p:cNvSpPr>
          <p:nvPr>
            <p:ph type="title"/>
          </p:nvPr>
        </p:nvSpPr>
        <p:spPr>
          <a:xfrm>
            <a:off x="457200" y="14414"/>
            <a:ext cx="3657600" cy="654869"/>
          </a:xfrm>
        </p:spPr>
        <p:txBody>
          <a:bodyPr>
            <a:normAutofit/>
          </a:bodyPr>
          <a:lstStyle/>
          <a:p>
            <a:r>
              <a:rPr lang="en-US" sz="2800" dirty="0" smtClean="0"/>
              <a:t>Becky Choate 2016 Plan </a:t>
            </a:r>
            <a:endParaRPr lang="en-US" sz="2800" dirty="0"/>
          </a:p>
        </p:txBody>
      </p:sp>
      <p:sp>
        <p:nvSpPr>
          <p:cNvPr id="4" name="Rectangle 3"/>
          <p:cNvSpPr/>
          <p:nvPr/>
        </p:nvSpPr>
        <p:spPr>
          <a:xfrm>
            <a:off x="4239452" y="26369"/>
            <a:ext cx="4904548" cy="5293758"/>
          </a:xfrm>
          <a:prstGeom prst="rect">
            <a:avLst/>
          </a:prstGeom>
        </p:spPr>
        <p:txBody>
          <a:bodyPr wrap="square">
            <a:spAutoFit/>
          </a:bodyPr>
          <a:lstStyle/>
          <a:p>
            <a:endParaRPr lang="en-US" dirty="0"/>
          </a:p>
          <a:p>
            <a:r>
              <a:rPr lang="en-US" sz="1600" b="1" i="1" u="sng" dirty="0"/>
              <a:t>January 1 – April 10</a:t>
            </a:r>
            <a:r>
              <a:rPr lang="en-US" sz="1600" b="1" i="1" u="sng" baseline="30000" dirty="0"/>
              <a:t>th</a:t>
            </a:r>
            <a:endParaRPr lang="en-US" sz="1600" dirty="0"/>
          </a:p>
          <a:p>
            <a:pPr lvl="0"/>
            <a:r>
              <a:rPr lang="en-US" sz="1600" dirty="0" smtClean="0"/>
              <a:t>	Break </a:t>
            </a:r>
            <a:r>
              <a:rPr lang="en-US" sz="1600" dirty="0"/>
              <a:t>out 3rd first level Director.</a:t>
            </a:r>
          </a:p>
          <a:p>
            <a:pPr lvl="0"/>
            <a:r>
              <a:rPr lang="en-US" sz="1600" dirty="0" smtClean="0"/>
              <a:t>	Develop </a:t>
            </a:r>
            <a:r>
              <a:rPr lang="en-US" sz="1600" dirty="0"/>
              <a:t>1 new Associate</a:t>
            </a:r>
          </a:p>
          <a:p>
            <a:pPr lvl="0"/>
            <a:r>
              <a:rPr lang="en-US" sz="1600" dirty="0" smtClean="0"/>
              <a:t>	Help </a:t>
            </a:r>
            <a:r>
              <a:rPr lang="en-US" sz="1600" dirty="0"/>
              <a:t>to break out 1</a:t>
            </a:r>
            <a:r>
              <a:rPr lang="en-US" sz="1600" baseline="30000" dirty="0"/>
              <a:t>st</a:t>
            </a:r>
            <a:r>
              <a:rPr lang="en-US" sz="1600" dirty="0"/>
              <a:t> and 2nd second levels.</a:t>
            </a:r>
          </a:p>
          <a:p>
            <a:pPr lvl="0"/>
            <a:r>
              <a:rPr lang="en-US" sz="1600" dirty="0" smtClean="0"/>
              <a:t>	Help </a:t>
            </a:r>
            <a:r>
              <a:rPr lang="en-US" sz="1600" dirty="0"/>
              <a:t>to break out 1 third level</a:t>
            </a:r>
            <a:r>
              <a:rPr lang="en-US" sz="1600" dirty="0" smtClean="0"/>
              <a:t>.</a:t>
            </a:r>
            <a:endParaRPr lang="en-US" dirty="0"/>
          </a:p>
          <a:p>
            <a:r>
              <a:rPr lang="en-US" sz="1600" b="1" i="1" u="sng" dirty="0"/>
              <a:t>April 11</a:t>
            </a:r>
            <a:r>
              <a:rPr lang="en-US" sz="1600" b="1" i="1" u="sng" baseline="30000" dirty="0"/>
              <a:t>th</a:t>
            </a:r>
            <a:r>
              <a:rPr lang="en-US" sz="1600" b="1" i="1" u="sng" dirty="0"/>
              <a:t> – July 20</a:t>
            </a:r>
            <a:r>
              <a:rPr lang="en-US" sz="1600" b="1" i="1" u="sng" baseline="30000" dirty="0"/>
              <a:t>th</a:t>
            </a:r>
            <a:endParaRPr lang="en-US" sz="1600" dirty="0"/>
          </a:p>
          <a:p>
            <a:pPr lvl="0"/>
            <a:r>
              <a:rPr lang="en-US" sz="1600" dirty="0" smtClean="0"/>
              <a:t>	Break </a:t>
            </a:r>
            <a:r>
              <a:rPr lang="en-US" sz="1600" dirty="0"/>
              <a:t>out 4th first level Director.</a:t>
            </a:r>
          </a:p>
          <a:p>
            <a:pPr lvl="0"/>
            <a:r>
              <a:rPr lang="en-US" sz="1600" dirty="0" smtClean="0"/>
              <a:t>	Develop </a:t>
            </a:r>
            <a:r>
              <a:rPr lang="en-US" sz="1600" dirty="0"/>
              <a:t>1 new Associate</a:t>
            </a:r>
          </a:p>
          <a:p>
            <a:pPr lvl="0"/>
            <a:r>
              <a:rPr lang="en-US" sz="1600" dirty="0" smtClean="0"/>
              <a:t>	Help </a:t>
            </a:r>
            <a:r>
              <a:rPr lang="en-US" sz="1600" dirty="0"/>
              <a:t>to break out 3</a:t>
            </a:r>
            <a:r>
              <a:rPr lang="en-US" sz="1600" baseline="30000" dirty="0"/>
              <a:t>rd</a:t>
            </a:r>
            <a:r>
              <a:rPr lang="en-US" sz="1600" dirty="0"/>
              <a:t> and 4</a:t>
            </a:r>
            <a:r>
              <a:rPr lang="en-US" sz="1600" baseline="30000" dirty="0"/>
              <a:t>th</a:t>
            </a:r>
            <a:r>
              <a:rPr lang="en-US" sz="1600" dirty="0"/>
              <a:t> second levels.</a:t>
            </a:r>
          </a:p>
          <a:p>
            <a:pPr lvl="0"/>
            <a:r>
              <a:rPr lang="en-US" sz="1600" dirty="0" smtClean="0"/>
              <a:t>	Help </a:t>
            </a:r>
            <a:r>
              <a:rPr lang="en-US" sz="1600" dirty="0"/>
              <a:t>to break out 2</a:t>
            </a:r>
            <a:r>
              <a:rPr lang="en-US" sz="1600" baseline="30000" dirty="0"/>
              <a:t>nd</a:t>
            </a:r>
            <a:r>
              <a:rPr lang="en-US" sz="1600" dirty="0"/>
              <a:t> third </a:t>
            </a:r>
            <a:r>
              <a:rPr lang="en-US" sz="1600" dirty="0" smtClean="0"/>
              <a:t>level</a:t>
            </a:r>
            <a:endParaRPr lang="en-US" sz="1600" dirty="0"/>
          </a:p>
          <a:p>
            <a:r>
              <a:rPr lang="en-US" sz="1600" b="1" i="1" u="sng" dirty="0"/>
              <a:t>July 21</a:t>
            </a:r>
            <a:r>
              <a:rPr lang="en-US" sz="1600" b="1" i="1" u="sng" baseline="30000" dirty="0"/>
              <a:t>st</a:t>
            </a:r>
            <a:r>
              <a:rPr lang="en-US" sz="1600" b="1" i="1" u="sng" dirty="0"/>
              <a:t> – Oct. 30</a:t>
            </a:r>
            <a:r>
              <a:rPr lang="en-US" sz="1600" b="1" i="1" u="sng" baseline="30000" dirty="0"/>
              <a:t>th</a:t>
            </a:r>
            <a:endParaRPr lang="en-US" sz="1600" dirty="0"/>
          </a:p>
          <a:p>
            <a:pPr lvl="0"/>
            <a:r>
              <a:rPr lang="en-US" sz="1600" dirty="0" smtClean="0"/>
              <a:t>	Break </a:t>
            </a:r>
            <a:r>
              <a:rPr lang="en-US" sz="1600" dirty="0"/>
              <a:t>out 5</a:t>
            </a:r>
            <a:r>
              <a:rPr lang="en-US" sz="1600" baseline="30000" dirty="0"/>
              <a:t>th</a:t>
            </a:r>
            <a:r>
              <a:rPr lang="en-US" sz="1600" dirty="0"/>
              <a:t> first level Director</a:t>
            </a:r>
          </a:p>
          <a:p>
            <a:pPr lvl="0"/>
            <a:r>
              <a:rPr lang="en-US" sz="1600" dirty="0" smtClean="0"/>
              <a:t>	Develop </a:t>
            </a:r>
            <a:r>
              <a:rPr lang="en-US" sz="1600" dirty="0"/>
              <a:t>1 new Associate</a:t>
            </a:r>
          </a:p>
          <a:p>
            <a:pPr lvl="0"/>
            <a:r>
              <a:rPr lang="en-US" sz="1600" dirty="0" smtClean="0"/>
              <a:t>	Help </a:t>
            </a:r>
            <a:r>
              <a:rPr lang="en-US" sz="1600" dirty="0"/>
              <a:t>to break out any new levels that have </a:t>
            </a:r>
            <a:r>
              <a:rPr lang="en-US" sz="1600" dirty="0" smtClean="0"/>
              <a:t>	developed </a:t>
            </a:r>
            <a:endParaRPr lang="en-US" dirty="0"/>
          </a:p>
          <a:p>
            <a:r>
              <a:rPr lang="en-US" sz="1600" b="1" i="1" u="sng" dirty="0"/>
              <a:t>Oct. 31</a:t>
            </a:r>
            <a:r>
              <a:rPr lang="en-US" sz="1600" b="1" i="1" u="sng" baseline="30000" dirty="0"/>
              <a:t>st</a:t>
            </a:r>
            <a:r>
              <a:rPr lang="en-US" sz="1600" b="1" i="1" u="sng" dirty="0"/>
              <a:t> – Dec. 31</a:t>
            </a:r>
            <a:r>
              <a:rPr lang="en-US" sz="1600" b="1" i="1" u="sng" baseline="30000" dirty="0"/>
              <a:t>st</a:t>
            </a:r>
            <a:endParaRPr lang="en-US" sz="1600" dirty="0"/>
          </a:p>
          <a:p>
            <a:pPr lvl="0"/>
            <a:r>
              <a:rPr lang="en-US" sz="1600" dirty="0" smtClean="0"/>
              <a:t>	Develop </a:t>
            </a:r>
            <a:r>
              <a:rPr lang="en-US" sz="1600" dirty="0"/>
              <a:t>1 new Associate</a:t>
            </a:r>
          </a:p>
          <a:p>
            <a:pPr lvl="0"/>
            <a:r>
              <a:rPr lang="en-US" sz="1600" dirty="0" smtClean="0"/>
              <a:t>	Help </a:t>
            </a:r>
            <a:r>
              <a:rPr lang="en-US" sz="1600" dirty="0"/>
              <a:t>to break out any new levels that have </a:t>
            </a:r>
            <a:r>
              <a:rPr lang="en-US" sz="1600" dirty="0" smtClean="0"/>
              <a:t>	developed</a:t>
            </a:r>
            <a:endParaRPr lang="en-US" sz="1600" dirty="0"/>
          </a:p>
          <a:p>
            <a:endParaRPr lang="en-US" sz="1600" dirty="0"/>
          </a:p>
        </p:txBody>
      </p:sp>
    </p:spTree>
    <p:extLst>
      <p:ext uri="{BB962C8B-B14F-4D97-AF65-F5344CB8AC3E}">
        <p14:creationId xmlns:p14="http://schemas.microsoft.com/office/powerpoint/2010/main" val="2919674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2863"/>
            <a:ext cx="8229600" cy="3906369"/>
          </a:xfrm>
        </p:spPr>
        <p:txBody>
          <a:bodyPr>
            <a:normAutofit/>
          </a:bodyPr>
          <a:lstStyle/>
          <a:p>
            <a:r>
              <a:rPr lang="en-US" dirty="0" smtClean="0"/>
              <a:t>Oh by the way .. We are starting business training classes in 2 weeks. Have I ever spoken to you about home businesses .. And the tax and income benefits? </a:t>
            </a:r>
          </a:p>
          <a:p>
            <a:r>
              <a:rPr lang="en-US" dirty="0" smtClean="0"/>
              <a:t>One of the reasons home businesses are so popular today is because we’ve been through one whopper of a recession and there is talk of another in the wings .. And the idea of a financial safety net is appealing to many families.</a:t>
            </a:r>
          </a:p>
          <a:p>
            <a:r>
              <a:rPr lang="en-US" dirty="0" smtClean="0"/>
              <a:t>So want to check in to see if this is something you or someone you know may want to know more about. .. And besides ..  We work with some of the most wonderful people I’ve ever met .. Being part of a community of like-minded people dedicated to wellness and prevention  makes the work really delightful… let alone lucrative.</a:t>
            </a:r>
            <a:endParaRPr lang="en-US" dirty="0"/>
          </a:p>
        </p:txBody>
      </p:sp>
      <p:sp>
        <p:nvSpPr>
          <p:cNvPr id="3" name="Title 2"/>
          <p:cNvSpPr>
            <a:spLocks noGrp="1"/>
          </p:cNvSpPr>
          <p:nvPr>
            <p:ph type="title"/>
          </p:nvPr>
        </p:nvSpPr>
        <p:spPr>
          <a:xfrm>
            <a:off x="457200" y="383779"/>
            <a:ext cx="8229600" cy="679084"/>
          </a:xfrm>
        </p:spPr>
        <p:txBody>
          <a:bodyPr>
            <a:normAutofit/>
          </a:bodyPr>
          <a:lstStyle/>
          <a:p>
            <a:r>
              <a:rPr lang="en-US" sz="2400" dirty="0" smtClean="0"/>
              <a:t>Close to Member Update Appointment or Other </a:t>
            </a:r>
            <a:r>
              <a:rPr lang="en-US" sz="2400" dirty="0"/>
              <a:t>P</a:t>
            </a:r>
            <a:r>
              <a:rPr lang="en-US" sz="2400" dirty="0" smtClean="0"/>
              <a:t>hone </a:t>
            </a:r>
            <a:r>
              <a:rPr lang="en-US" sz="2400" dirty="0"/>
              <a:t>C</a:t>
            </a:r>
            <a:r>
              <a:rPr lang="en-US" sz="2400" dirty="0" smtClean="0"/>
              <a:t>all</a:t>
            </a:r>
            <a:endParaRPr lang="en-US" sz="2400" dirty="0"/>
          </a:p>
        </p:txBody>
      </p:sp>
    </p:spTree>
    <p:extLst>
      <p:ext uri="{BB962C8B-B14F-4D97-AF65-F5344CB8AC3E}">
        <p14:creationId xmlns:p14="http://schemas.microsoft.com/office/powerpoint/2010/main" val="3047755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9688" y="138659"/>
            <a:ext cx="1272576" cy="1019075"/>
          </a:xfrm>
          <a:prstGeom prst="rect">
            <a:avLst/>
          </a:prstGeom>
        </p:spPr>
      </p:pic>
      <p:pic>
        <p:nvPicPr>
          <p:cNvPr id="5" name="Picture 4"/>
          <p:cNvPicPr>
            <a:picLocks noChangeAspect="1"/>
          </p:cNvPicPr>
          <p:nvPr/>
        </p:nvPicPr>
        <p:blipFill>
          <a:blip r:embed="rId3"/>
          <a:stretch>
            <a:fillRect/>
          </a:stretch>
        </p:blipFill>
        <p:spPr>
          <a:xfrm>
            <a:off x="7440824" y="138659"/>
            <a:ext cx="1543645" cy="1157734"/>
          </a:xfrm>
          <a:prstGeom prst="rect">
            <a:avLst/>
          </a:prstGeom>
        </p:spPr>
      </p:pic>
      <p:sp>
        <p:nvSpPr>
          <p:cNvPr id="2" name="Content Placeholder 1"/>
          <p:cNvSpPr>
            <a:spLocks noGrp="1"/>
          </p:cNvSpPr>
          <p:nvPr>
            <p:ph idx="1"/>
          </p:nvPr>
        </p:nvSpPr>
        <p:spPr>
          <a:xfrm>
            <a:off x="457200" y="1157734"/>
            <a:ext cx="8229600" cy="4210042"/>
          </a:xfrm>
        </p:spPr>
        <p:txBody>
          <a:bodyPr/>
          <a:lstStyle/>
          <a:p>
            <a:pPr marL="0" indent="0">
              <a:buNone/>
            </a:pPr>
            <a:r>
              <a:rPr lang="en-US" sz="1800" dirty="0" smtClean="0">
                <a:solidFill>
                  <a:schemeClr val="tx1"/>
                </a:solidFill>
              </a:rPr>
              <a:t>		“Been hearing a lot lately about…</a:t>
            </a:r>
          </a:p>
          <a:p>
            <a:r>
              <a:rPr lang="en-US" sz="1600" dirty="0" smtClean="0">
                <a:solidFill>
                  <a:schemeClr val="tx1"/>
                </a:solidFill>
              </a:rPr>
              <a:t>Baby Boomers and their impending retirement .. (“ Boomers Face a Shocking Retirement Savings  Short-Fall” Fiscal Times, Oct 2015) .. Average portfolio of Boomers contains $136,000 which will provide annual income of $9000 ) </a:t>
            </a:r>
          </a:p>
          <a:p>
            <a:r>
              <a:rPr lang="en-US" sz="1600" dirty="0" smtClean="0">
                <a:solidFill>
                  <a:schemeClr val="tx1"/>
                </a:solidFill>
              </a:rPr>
              <a:t>Social Security  … average monthly payment Jan 2016 is $1341 …the maximum at full retirement age is $2600.. Only payable to those with 35 working years. .. And there is danger in the future it will diminish or disappear. </a:t>
            </a:r>
          </a:p>
          <a:p>
            <a:r>
              <a:rPr lang="en-US" sz="1600" dirty="0" smtClean="0">
                <a:solidFill>
                  <a:schemeClr val="tx1"/>
                </a:solidFill>
              </a:rPr>
              <a:t>Or about the necessity for Emergency Funds… should be enough to cover all living expenses for 6 months to a year ( housing, food, transportation, health care, personal expenses, debt repayment…  adds up to thousands of dollars fast  ) </a:t>
            </a:r>
          </a:p>
          <a:p>
            <a:r>
              <a:rPr lang="en-US" sz="1600" dirty="0" smtClean="0">
                <a:solidFill>
                  <a:schemeClr val="tx1"/>
                </a:solidFill>
              </a:rPr>
              <a:t>Or about the skyrocketing costs of college ( average student loan debt is $35,000 .. Plus the interest added every month.. And it is never excused )</a:t>
            </a:r>
          </a:p>
          <a:p>
            <a:r>
              <a:rPr lang="en-US" sz="1600" dirty="0" smtClean="0">
                <a:solidFill>
                  <a:schemeClr val="tx1"/>
                </a:solidFill>
              </a:rPr>
              <a:t>Or about US credit card debt ( household that carry credit card debt … average a balance of $15,000) “</a:t>
            </a:r>
          </a:p>
          <a:p>
            <a:endParaRPr lang="en-US" dirty="0" smtClean="0"/>
          </a:p>
          <a:p>
            <a:endParaRPr lang="en-US" dirty="0"/>
          </a:p>
        </p:txBody>
      </p:sp>
      <p:sp>
        <p:nvSpPr>
          <p:cNvPr id="3" name="Title 2"/>
          <p:cNvSpPr>
            <a:spLocks noGrp="1"/>
          </p:cNvSpPr>
          <p:nvPr>
            <p:ph type="title"/>
          </p:nvPr>
        </p:nvSpPr>
        <p:spPr>
          <a:xfrm>
            <a:off x="1628975" y="193249"/>
            <a:ext cx="5590970" cy="579744"/>
          </a:xfrm>
          <a:ln>
            <a:solidFill>
              <a:schemeClr val="accent5">
                <a:lumMod val="60000"/>
                <a:lumOff val="40000"/>
              </a:schemeClr>
            </a:solidFill>
          </a:ln>
        </p:spPr>
        <p:txBody>
          <a:bodyPr>
            <a:normAutofit/>
          </a:bodyPr>
          <a:lstStyle/>
          <a:p>
            <a:r>
              <a:rPr lang="en-US" sz="2000" dirty="0" smtClean="0"/>
              <a:t>Conversations to Help </a:t>
            </a:r>
            <a:r>
              <a:rPr lang="en-US" sz="2000" dirty="0"/>
              <a:t>I</a:t>
            </a:r>
            <a:r>
              <a:rPr lang="en-US" sz="2000" dirty="0" smtClean="0"/>
              <a:t>dentify </a:t>
            </a:r>
            <a:r>
              <a:rPr lang="en-US" sz="2000" dirty="0"/>
              <a:t>B</a:t>
            </a:r>
            <a:r>
              <a:rPr lang="en-US" sz="2000" dirty="0" smtClean="0"/>
              <a:t>usiness partners</a:t>
            </a:r>
            <a:endParaRPr lang="en-US" sz="2000" dirty="0"/>
          </a:p>
        </p:txBody>
      </p:sp>
    </p:spTree>
    <p:extLst>
      <p:ext uri="{BB962C8B-B14F-4D97-AF65-F5344CB8AC3E}">
        <p14:creationId xmlns:p14="http://schemas.microsoft.com/office/powerpoint/2010/main" val="521296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86065"/>
            <a:ext cx="8229600" cy="3757435"/>
          </a:xfrm>
        </p:spPr>
        <p:txBody>
          <a:bodyPr>
            <a:normAutofit/>
          </a:bodyPr>
          <a:lstStyle/>
          <a:p>
            <a:r>
              <a:rPr lang="en-US" sz="1800" dirty="0" smtClean="0"/>
              <a:t>Could I ask … Have you heard of any moms who might want to be home		 but still contributing to the family income?</a:t>
            </a:r>
          </a:p>
          <a:p>
            <a:r>
              <a:rPr lang="en-US" sz="1800" dirty="0" smtClean="0"/>
              <a:t>Could I ask .. Does anyone come to mind who might be near retirement and looking for some additional income ..and wanting to be active and productive?</a:t>
            </a:r>
          </a:p>
          <a:p>
            <a:r>
              <a:rPr lang="en-US" sz="1800" dirty="0" smtClean="0"/>
              <a:t>I work with some Empty-nesters who now have more free time and are rather liking creating a business of their own .. With nice income .. But what they say they appreciate most is .. Working in a community of other </a:t>
            </a:r>
          </a:p>
          <a:p>
            <a:pPr marL="0" indent="0">
              <a:buNone/>
            </a:pPr>
            <a:r>
              <a:rPr lang="en-US" sz="1800" dirty="0" smtClean="0"/>
              <a:t>	women in work that is so important and rewarding. Anyone coming to 	mind 	you think would want to know more…</a:t>
            </a:r>
          </a:p>
          <a:p>
            <a:r>
              <a:rPr lang="en-US" sz="1800" dirty="0" smtClean="0"/>
              <a:t>Be careful about asking too directly questions about financial matters that are typically thought of as private.</a:t>
            </a:r>
            <a:endParaRPr lang="en-US" sz="1800" dirty="0"/>
          </a:p>
        </p:txBody>
      </p:sp>
      <p:sp>
        <p:nvSpPr>
          <p:cNvPr id="3" name="Title 2"/>
          <p:cNvSpPr>
            <a:spLocks noGrp="1"/>
          </p:cNvSpPr>
          <p:nvPr>
            <p:ph type="title"/>
          </p:nvPr>
        </p:nvSpPr>
        <p:spPr>
          <a:xfrm>
            <a:off x="181103" y="207052"/>
            <a:ext cx="7066453" cy="1179014"/>
          </a:xfrm>
        </p:spPr>
        <p:txBody>
          <a:bodyPr>
            <a:normAutofit fontScale="90000"/>
          </a:bodyPr>
          <a:lstStyle/>
          <a:p>
            <a:r>
              <a:rPr lang="en-US" sz="2400" dirty="0" smtClean="0"/>
              <a:t>Ask Questions gently and share why you are inquiring…</a:t>
            </a:r>
            <a:br>
              <a:rPr lang="en-US" sz="2400" dirty="0" smtClean="0"/>
            </a:br>
            <a:r>
              <a:rPr lang="en-US" sz="2400" dirty="0" smtClean="0"/>
              <a:t>“I’ve been becoming aware…  I’ve been reading lately...</a:t>
            </a:r>
            <a:br>
              <a:rPr lang="en-US" sz="2400" dirty="0" smtClean="0"/>
            </a:br>
            <a:r>
              <a:rPr lang="en-US" sz="2400" dirty="0" smtClean="0"/>
              <a:t>I heard a story the other day…”</a:t>
            </a:r>
            <a:endParaRPr lang="en-US" sz="2400" dirty="0"/>
          </a:p>
        </p:txBody>
      </p:sp>
      <p:pic>
        <p:nvPicPr>
          <p:cNvPr id="4" name="Picture 3"/>
          <p:cNvPicPr>
            <a:picLocks noChangeAspect="1"/>
          </p:cNvPicPr>
          <p:nvPr/>
        </p:nvPicPr>
        <p:blipFill>
          <a:blip r:embed="rId2"/>
          <a:stretch>
            <a:fillRect/>
          </a:stretch>
        </p:blipFill>
        <p:spPr>
          <a:xfrm>
            <a:off x="7799751" y="207052"/>
            <a:ext cx="1174782" cy="1590763"/>
          </a:xfrm>
          <a:prstGeom prst="rect">
            <a:avLst/>
          </a:prstGeom>
        </p:spPr>
      </p:pic>
    </p:spTree>
    <p:extLst>
      <p:ext uri="{BB962C8B-B14F-4D97-AF65-F5344CB8AC3E}">
        <p14:creationId xmlns:p14="http://schemas.microsoft.com/office/powerpoint/2010/main" val="1819531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2003" y="303675"/>
            <a:ext cx="6497317" cy="1345426"/>
          </a:xfrm>
          <a:ln>
            <a:solidFill>
              <a:srgbClr val="FF0000"/>
            </a:solidFill>
          </a:ln>
        </p:spPr>
        <p:txBody>
          <a:bodyPr/>
          <a:lstStyle/>
          <a:p>
            <a:pPr algn="ctr"/>
            <a:r>
              <a:rPr lang="en-US" sz="3600" b="0" dirty="0" smtClean="0">
                <a:solidFill>
                  <a:schemeClr val="accent5">
                    <a:lumMod val="50000"/>
                  </a:schemeClr>
                </a:solidFill>
              </a:rPr>
              <a:t>100 </a:t>
            </a:r>
            <a:r>
              <a:rPr lang="en-US" sz="3600" b="0" cap="none" dirty="0" smtClean="0">
                <a:solidFill>
                  <a:schemeClr val="accent5">
                    <a:lumMod val="50000"/>
                  </a:schemeClr>
                </a:solidFill>
              </a:rPr>
              <a:t>Days To Amazing</a:t>
            </a:r>
            <a:br>
              <a:rPr lang="en-US" sz="3600" b="0" cap="none" dirty="0" smtClean="0">
                <a:solidFill>
                  <a:schemeClr val="accent5">
                    <a:lumMod val="50000"/>
                  </a:schemeClr>
                </a:solidFill>
              </a:rPr>
            </a:br>
            <a:r>
              <a:rPr lang="en-US" b="0" cap="none" dirty="0" smtClean="0">
                <a:solidFill>
                  <a:schemeClr val="accent5">
                    <a:lumMod val="50000"/>
                  </a:schemeClr>
                </a:solidFill>
              </a:rPr>
              <a:t>Shaklee Business Training 2016  #2</a:t>
            </a:r>
            <a:endParaRPr lang="en-US" b="0" dirty="0">
              <a:solidFill>
                <a:schemeClr val="accent5">
                  <a:lumMod val="50000"/>
                </a:schemeClr>
              </a:solidFill>
            </a:endParaRPr>
          </a:p>
        </p:txBody>
      </p:sp>
      <p:sp>
        <p:nvSpPr>
          <p:cNvPr id="3" name="Text Placeholder 2"/>
          <p:cNvSpPr>
            <a:spLocks noGrp="1"/>
          </p:cNvSpPr>
          <p:nvPr>
            <p:ph type="body" idx="1"/>
          </p:nvPr>
        </p:nvSpPr>
        <p:spPr>
          <a:xfrm>
            <a:off x="1619883" y="1794291"/>
            <a:ext cx="6083779" cy="1411805"/>
          </a:xfrm>
          <a:ln>
            <a:solidFill>
              <a:srgbClr val="FF0000"/>
            </a:solidFill>
          </a:ln>
        </p:spPr>
        <p:txBody>
          <a:bodyPr>
            <a:normAutofit lnSpcReduction="10000"/>
          </a:bodyPr>
          <a:lstStyle/>
          <a:p>
            <a:pPr algn="ctr"/>
            <a:r>
              <a:rPr lang="en-US" sz="3200" dirty="0" smtClean="0">
                <a:solidFill>
                  <a:schemeClr val="tx1"/>
                </a:solidFill>
              </a:rPr>
              <a:t>Producing Something Amazing	</a:t>
            </a:r>
            <a:endParaRPr lang="en-US" sz="3200" dirty="0">
              <a:solidFill>
                <a:schemeClr val="tx1"/>
              </a:solidFill>
            </a:endParaRPr>
          </a:p>
          <a:p>
            <a:pPr algn="ctr"/>
            <a:r>
              <a:rPr lang="en-US" sz="3200" dirty="0" smtClean="0">
                <a:solidFill>
                  <a:schemeClr val="tx1"/>
                </a:solidFill>
              </a:rPr>
              <a:t>in 100 days</a:t>
            </a:r>
            <a:endParaRPr lang="en-US" sz="3200" dirty="0">
              <a:solidFill>
                <a:schemeClr val="tx1"/>
              </a:solidFill>
            </a:endParaRPr>
          </a:p>
          <a:p>
            <a:pPr algn="ctr"/>
            <a:r>
              <a:rPr lang="en-US" sz="2400" dirty="0" smtClean="0">
                <a:solidFill>
                  <a:schemeClr val="tx1"/>
                </a:solidFill>
              </a:rPr>
              <a:t>	</a:t>
            </a:r>
            <a:r>
              <a:rPr lang="en-US" sz="2800" dirty="0" smtClean="0">
                <a:solidFill>
                  <a:schemeClr val="tx1"/>
                </a:solidFill>
              </a:rPr>
              <a:t>January 21, </a:t>
            </a:r>
            <a:r>
              <a:rPr lang="en-US" sz="2800" dirty="0">
                <a:solidFill>
                  <a:schemeClr val="tx1"/>
                </a:solidFill>
              </a:rPr>
              <a:t>2016</a:t>
            </a:r>
          </a:p>
          <a:p>
            <a:endParaRPr lang="en-US" sz="4000" dirty="0">
              <a:solidFill>
                <a:schemeClr val="tx1"/>
              </a:solidFill>
            </a:endParaRPr>
          </a:p>
        </p:txBody>
      </p:sp>
      <p:pic>
        <p:nvPicPr>
          <p:cNvPr id="5" name="Picture 4"/>
          <p:cNvPicPr>
            <a:picLocks noChangeAspect="1"/>
          </p:cNvPicPr>
          <p:nvPr/>
        </p:nvPicPr>
        <p:blipFill>
          <a:blip r:embed="rId3"/>
          <a:stretch>
            <a:fillRect/>
          </a:stretch>
        </p:blipFill>
        <p:spPr>
          <a:xfrm>
            <a:off x="2390903" y="3060700"/>
            <a:ext cx="3810000" cy="2082800"/>
          </a:xfrm>
          <a:prstGeom prst="rect">
            <a:avLst/>
          </a:prstGeom>
        </p:spPr>
      </p:pic>
    </p:spTree>
    <p:custDataLst>
      <p:tags r:id="rId1"/>
    </p:custDataLst>
    <p:extLst>
      <p:ext uri="{BB962C8B-B14F-4D97-AF65-F5344CB8AC3E}">
        <p14:creationId xmlns:p14="http://schemas.microsoft.com/office/powerpoint/2010/main" val="1988472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0573" y="193769"/>
            <a:ext cx="4578706" cy="697568"/>
          </a:xfrm>
          <a:ln>
            <a:solidFill>
              <a:schemeClr val="accent5">
                <a:lumMod val="75000"/>
              </a:schemeClr>
            </a:solidFill>
          </a:ln>
        </p:spPr>
        <p:txBody>
          <a:bodyPr>
            <a:normAutofit fontScale="90000"/>
          </a:bodyPr>
          <a:lstStyle/>
          <a:p>
            <a:r>
              <a:rPr lang="en-US" sz="4000" dirty="0" smtClean="0"/>
              <a:t>Our Training Team </a:t>
            </a:r>
            <a:endParaRPr lang="en-US" sz="4000" dirty="0"/>
          </a:p>
        </p:txBody>
      </p:sp>
      <p:sp>
        <p:nvSpPr>
          <p:cNvPr id="3" name="Content Placeholder 2"/>
          <p:cNvSpPr>
            <a:spLocks noGrp="1"/>
          </p:cNvSpPr>
          <p:nvPr>
            <p:ph idx="1"/>
          </p:nvPr>
        </p:nvSpPr>
        <p:spPr>
          <a:xfrm>
            <a:off x="5406450" y="2521154"/>
            <a:ext cx="1822459" cy="869009"/>
          </a:xfrm>
        </p:spPr>
        <p:txBody>
          <a:bodyPr>
            <a:normAutofit fontScale="92500" lnSpcReduction="10000"/>
          </a:bodyPr>
          <a:lstStyle/>
          <a:p>
            <a:pPr marL="0" indent="0" algn="ctr">
              <a:buNone/>
            </a:pPr>
            <a:r>
              <a:rPr lang="en-US" sz="1800" dirty="0" smtClean="0"/>
              <a:t>Executive Coordinator</a:t>
            </a:r>
          </a:p>
          <a:p>
            <a:pPr marL="0" indent="0">
              <a:buNone/>
            </a:pPr>
            <a:r>
              <a:rPr lang="en-US" sz="1800" dirty="0" smtClean="0"/>
              <a:t>Ashley McDonald</a:t>
            </a:r>
            <a:endParaRPr lang="en-US" sz="1800" dirty="0"/>
          </a:p>
        </p:txBody>
      </p:sp>
      <p:pic>
        <p:nvPicPr>
          <p:cNvPr id="4" name="Shape 158"/>
          <p:cNvPicPr preferRelativeResize="0"/>
          <p:nvPr/>
        </p:nvPicPr>
        <p:blipFill rotWithShape="1">
          <a:blip r:embed="rId2">
            <a:alphaModFix/>
          </a:blip>
          <a:srcRect/>
          <a:stretch/>
        </p:blipFill>
        <p:spPr>
          <a:xfrm>
            <a:off x="5857624" y="3578904"/>
            <a:ext cx="1322442" cy="1127913"/>
          </a:xfrm>
          <a:prstGeom prst="rect">
            <a:avLst/>
          </a:prstGeom>
          <a:noFill/>
          <a:ln>
            <a:noFill/>
          </a:ln>
        </p:spPr>
      </p:pic>
      <p:pic>
        <p:nvPicPr>
          <p:cNvPr id="5" name="Shape 159"/>
          <p:cNvPicPr preferRelativeResize="0"/>
          <p:nvPr/>
        </p:nvPicPr>
        <p:blipFill rotWithShape="1">
          <a:blip r:embed="rId3">
            <a:alphaModFix/>
          </a:blip>
          <a:srcRect/>
          <a:stretch/>
        </p:blipFill>
        <p:spPr>
          <a:xfrm>
            <a:off x="2220159" y="3727804"/>
            <a:ext cx="1394303" cy="1064513"/>
          </a:xfrm>
          <a:prstGeom prst="rect">
            <a:avLst/>
          </a:prstGeom>
          <a:noFill/>
          <a:ln>
            <a:noFill/>
          </a:ln>
        </p:spPr>
      </p:pic>
      <p:pic>
        <p:nvPicPr>
          <p:cNvPr id="6" name="Picture 5" descr="hannah and allan sharapan.jpg"/>
          <p:cNvPicPr>
            <a:picLocks noChangeAspect="1"/>
          </p:cNvPicPr>
          <p:nvPr/>
        </p:nvPicPr>
        <p:blipFill>
          <a:blip r:embed="rId4" cstate="print"/>
          <a:stretch>
            <a:fillRect/>
          </a:stretch>
        </p:blipFill>
        <p:spPr>
          <a:xfrm>
            <a:off x="457200" y="1116056"/>
            <a:ext cx="1248976" cy="1405098"/>
          </a:xfrm>
          <a:prstGeom prst="rect">
            <a:avLst/>
          </a:prstGeom>
        </p:spPr>
      </p:pic>
      <p:pic>
        <p:nvPicPr>
          <p:cNvPr id="8" name="Picture 7"/>
          <p:cNvPicPr>
            <a:picLocks noChangeAspect="1"/>
          </p:cNvPicPr>
          <p:nvPr/>
        </p:nvPicPr>
        <p:blipFill>
          <a:blip r:embed="rId5"/>
          <a:stretch>
            <a:fillRect/>
          </a:stretch>
        </p:blipFill>
        <p:spPr>
          <a:xfrm>
            <a:off x="5779871" y="1048143"/>
            <a:ext cx="1400195" cy="1457926"/>
          </a:xfrm>
          <a:prstGeom prst="rect">
            <a:avLst/>
          </a:prstGeom>
        </p:spPr>
      </p:pic>
      <p:pic>
        <p:nvPicPr>
          <p:cNvPr id="9" name="Picture 8" descr="Lisa Anderson 2013.jpg"/>
          <p:cNvPicPr>
            <a:picLocks noChangeAspect="1"/>
          </p:cNvPicPr>
          <p:nvPr/>
        </p:nvPicPr>
        <p:blipFill>
          <a:blip r:embed="rId6" cstate="print"/>
          <a:stretch>
            <a:fillRect/>
          </a:stretch>
        </p:blipFill>
        <p:spPr>
          <a:xfrm>
            <a:off x="2172099" y="1059664"/>
            <a:ext cx="1312479" cy="1461491"/>
          </a:xfrm>
          <a:prstGeom prst="rect">
            <a:avLst/>
          </a:prstGeom>
        </p:spPr>
      </p:pic>
      <p:pic>
        <p:nvPicPr>
          <p:cNvPr id="10" name="Content Placeholder 3" descr="Becky choate.JPG"/>
          <p:cNvPicPr>
            <a:picLocks noChangeAspect="1"/>
          </p:cNvPicPr>
          <p:nvPr/>
        </p:nvPicPr>
        <p:blipFill>
          <a:blip r:embed="rId7" cstate="print"/>
          <a:stretch>
            <a:fillRect/>
          </a:stretch>
        </p:blipFill>
        <p:spPr>
          <a:xfrm>
            <a:off x="7533442" y="1048143"/>
            <a:ext cx="1372444" cy="1473011"/>
          </a:xfrm>
          <a:prstGeom prst="rect">
            <a:avLst/>
          </a:prstGeom>
        </p:spPr>
      </p:pic>
      <p:pic>
        <p:nvPicPr>
          <p:cNvPr id="11" name="Picture 10" descr="Katie Odom.jpg"/>
          <p:cNvPicPr>
            <a:picLocks noChangeAspect="1"/>
          </p:cNvPicPr>
          <p:nvPr/>
        </p:nvPicPr>
        <p:blipFill>
          <a:blip r:embed="rId8" cstate="print"/>
          <a:stretch>
            <a:fillRect/>
          </a:stretch>
        </p:blipFill>
        <p:spPr>
          <a:xfrm>
            <a:off x="4027378" y="1095307"/>
            <a:ext cx="1221472" cy="1425848"/>
          </a:xfrm>
          <a:prstGeom prst="rect">
            <a:avLst/>
          </a:prstGeom>
        </p:spPr>
      </p:pic>
      <p:sp>
        <p:nvSpPr>
          <p:cNvPr id="12" name="Rectangle 11"/>
          <p:cNvSpPr/>
          <p:nvPr/>
        </p:nvSpPr>
        <p:spPr>
          <a:xfrm>
            <a:off x="3540726" y="4539185"/>
            <a:ext cx="2910335" cy="646331"/>
          </a:xfrm>
          <a:prstGeom prst="rect">
            <a:avLst/>
          </a:prstGeom>
        </p:spPr>
        <p:txBody>
          <a:bodyPr wrap="square">
            <a:spAutoFit/>
          </a:bodyPr>
          <a:lstStyle/>
          <a:p>
            <a:r>
              <a:rPr lang="en-US" dirty="0"/>
              <a:t> </a:t>
            </a:r>
            <a:r>
              <a:rPr lang="en-US" dirty="0" smtClean="0"/>
              <a:t>  Master Coordinators            Jo </a:t>
            </a:r>
            <a:r>
              <a:rPr lang="en-US" dirty="0" err="1" smtClean="0"/>
              <a:t>Coogan</a:t>
            </a:r>
            <a:r>
              <a:rPr lang="en-US" dirty="0" smtClean="0"/>
              <a:t>  &amp; Barb Lagoni</a:t>
            </a:r>
            <a:endParaRPr lang="en-US" dirty="0"/>
          </a:p>
        </p:txBody>
      </p:sp>
      <p:sp>
        <p:nvSpPr>
          <p:cNvPr id="13" name="Rectangle 12"/>
          <p:cNvSpPr/>
          <p:nvPr/>
        </p:nvSpPr>
        <p:spPr>
          <a:xfrm>
            <a:off x="7180065" y="2589352"/>
            <a:ext cx="1955730" cy="646331"/>
          </a:xfrm>
          <a:prstGeom prst="rect">
            <a:avLst/>
          </a:prstGeom>
        </p:spPr>
        <p:txBody>
          <a:bodyPr wrap="square">
            <a:spAutoFit/>
          </a:bodyPr>
          <a:lstStyle/>
          <a:p>
            <a:r>
              <a:rPr lang="en-US" dirty="0" smtClean="0"/>
              <a:t>Senior Coordinator</a:t>
            </a:r>
          </a:p>
          <a:p>
            <a:r>
              <a:rPr lang="en-US" dirty="0" smtClean="0"/>
              <a:t>Becky Choate</a:t>
            </a:r>
            <a:endParaRPr lang="en-US" dirty="0"/>
          </a:p>
        </p:txBody>
      </p:sp>
      <p:sp>
        <p:nvSpPr>
          <p:cNvPr id="14" name="Rectangle 13"/>
          <p:cNvSpPr/>
          <p:nvPr/>
        </p:nvSpPr>
        <p:spPr>
          <a:xfrm>
            <a:off x="3582941" y="2642620"/>
            <a:ext cx="1823508" cy="923330"/>
          </a:xfrm>
          <a:prstGeom prst="rect">
            <a:avLst/>
          </a:prstGeom>
        </p:spPr>
        <p:txBody>
          <a:bodyPr wrap="square">
            <a:spAutoFit/>
          </a:bodyPr>
          <a:lstStyle/>
          <a:p>
            <a:pPr algn="ctr"/>
            <a:r>
              <a:rPr lang="en-US" dirty="0" smtClean="0"/>
              <a:t> Senior Executive Coordinator   Katie Odom</a:t>
            </a:r>
            <a:endParaRPr lang="en-US" dirty="0"/>
          </a:p>
        </p:txBody>
      </p:sp>
      <p:sp>
        <p:nvSpPr>
          <p:cNvPr id="15" name="Rectangle 14"/>
          <p:cNvSpPr/>
          <p:nvPr/>
        </p:nvSpPr>
        <p:spPr>
          <a:xfrm>
            <a:off x="1872354" y="2453241"/>
            <a:ext cx="1612224" cy="1200329"/>
          </a:xfrm>
          <a:prstGeom prst="rect">
            <a:avLst/>
          </a:prstGeom>
        </p:spPr>
        <p:txBody>
          <a:bodyPr wrap="square">
            <a:spAutoFit/>
          </a:bodyPr>
          <a:lstStyle/>
          <a:p>
            <a:pPr algn="ctr"/>
            <a:r>
              <a:rPr lang="en-US" dirty="0" smtClean="0"/>
              <a:t>Senior Executive Coordinator Lisa Anderson</a:t>
            </a:r>
            <a:endParaRPr lang="en-US" dirty="0"/>
          </a:p>
        </p:txBody>
      </p:sp>
      <p:sp>
        <p:nvSpPr>
          <p:cNvPr id="16" name="TextBox 15"/>
          <p:cNvSpPr txBox="1"/>
          <p:nvPr/>
        </p:nvSpPr>
        <p:spPr>
          <a:xfrm>
            <a:off x="195376" y="2593791"/>
            <a:ext cx="1676978" cy="1200329"/>
          </a:xfrm>
          <a:prstGeom prst="rect">
            <a:avLst/>
          </a:prstGeom>
          <a:noFill/>
        </p:spPr>
        <p:txBody>
          <a:bodyPr wrap="square" rtlCol="0">
            <a:spAutoFit/>
          </a:bodyPr>
          <a:lstStyle/>
          <a:p>
            <a:pPr algn="ctr"/>
            <a:r>
              <a:rPr lang="en-US" dirty="0" smtClean="0"/>
              <a:t>Senior Executive Coordinator Harper Guerra</a:t>
            </a:r>
            <a:endParaRPr lang="en-US" dirty="0"/>
          </a:p>
        </p:txBody>
      </p:sp>
    </p:spTree>
    <p:extLst>
      <p:ext uri="{BB962C8B-B14F-4D97-AF65-F5344CB8AC3E}">
        <p14:creationId xmlns:p14="http://schemas.microsoft.com/office/powerpoint/2010/main" val="2098078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30014"/>
            <a:ext cx="8229600" cy="3983420"/>
          </a:xfrm>
        </p:spPr>
        <p:txBody>
          <a:bodyPr>
            <a:normAutofit lnSpcReduction="10000"/>
          </a:bodyPr>
          <a:lstStyle/>
          <a:p>
            <a:r>
              <a:rPr lang="en-US" dirty="0" smtClean="0">
                <a:solidFill>
                  <a:schemeClr val="accent5">
                    <a:lumMod val="50000"/>
                  </a:schemeClr>
                </a:solidFill>
              </a:rPr>
              <a:t>To hear reports from several leaders who produced remarkable results from Shaklee’s 100 Days to Amazing Challenge   August to December 2015</a:t>
            </a:r>
          </a:p>
          <a:p>
            <a:r>
              <a:rPr lang="en-US" dirty="0" smtClean="0">
                <a:solidFill>
                  <a:schemeClr val="accent5">
                    <a:lumMod val="50000"/>
                  </a:schemeClr>
                </a:solidFill>
              </a:rPr>
              <a:t>To implement the lessons these leaders will share with us today that enabled them to set and reach bold ambitious hairy audacious goals</a:t>
            </a:r>
          </a:p>
          <a:p>
            <a:r>
              <a:rPr lang="en-US" dirty="0" smtClean="0">
                <a:solidFill>
                  <a:schemeClr val="accent5">
                    <a:lumMod val="50000"/>
                  </a:schemeClr>
                </a:solidFill>
              </a:rPr>
              <a:t>To understand that every one of us is capable of producing something amazing in the next  100 day challenge … 	January to April 2016</a:t>
            </a:r>
          </a:p>
          <a:p>
            <a:r>
              <a:rPr lang="en-US" dirty="0" smtClean="0">
                <a:solidFill>
                  <a:schemeClr val="accent5">
                    <a:lumMod val="50000"/>
                  </a:schemeClr>
                </a:solidFill>
              </a:rPr>
              <a:t>To understand the importance of setting goals and writing them down.</a:t>
            </a:r>
          </a:p>
          <a:p>
            <a:r>
              <a:rPr lang="en-US" dirty="0" smtClean="0">
                <a:solidFill>
                  <a:schemeClr val="accent5">
                    <a:lumMod val="50000"/>
                  </a:schemeClr>
                </a:solidFill>
              </a:rPr>
              <a:t>To understand the powerful effect a written plan can have on keeping us focused and on track in reaching our goals.</a:t>
            </a:r>
          </a:p>
          <a:p>
            <a:r>
              <a:rPr lang="en-US" dirty="0" smtClean="0">
                <a:solidFill>
                  <a:schemeClr val="accent5">
                    <a:lumMod val="50000"/>
                  </a:schemeClr>
                </a:solidFill>
              </a:rPr>
              <a:t>To learn  how to create a plan </a:t>
            </a:r>
          </a:p>
          <a:p>
            <a:endParaRPr lang="en-US" dirty="0">
              <a:solidFill>
                <a:schemeClr val="accent5">
                  <a:lumMod val="50000"/>
                </a:schemeClr>
              </a:solidFill>
            </a:endParaRPr>
          </a:p>
          <a:p>
            <a:pPr marL="0" indent="0">
              <a:buNone/>
            </a:pPr>
            <a:r>
              <a:rPr lang="en-US" dirty="0" smtClean="0">
                <a:solidFill>
                  <a:schemeClr val="accent5">
                    <a:lumMod val="50000"/>
                  </a:schemeClr>
                </a:solidFill>
              </a:rPr>
              <a:t>Lisa</a:t>
            </a:r>
            <a:endParaRPr lang="en-US" dirty="0">
              <a:solidFill>
                <a:schemeClr val="accent5">
                  <a:lumMod val="50000"/>
                </a:schemeClr>
              </a:solidFill>
            </a:endParaRPr>
          </a:p>
        </p:txBody>
      </p:sp>
      <p:sp>
        <p:nvSpPr>
          <p:cNvPr id="3" name="Title 2"/>
          <p:cNvSpPr>
            <a:spLocks noGrp="1"/>
          </p:cNvSpPr>
          <p:nvPr>
            <p:ph type="title"/>
          </p:nvPr>
        </p:nvSpPr>
        <p:spPr>
          <a:xfrm>
            <a:off x="457199" y="383779"/>
            <a:ext cx="8391721" cy="499640"/>
          </a:xfrm>
          <a:ln>
            <a:solidFill>
              <a:schemeClr val="accent5">
                <a:lumMod val="75000"/>
              </a:schemeClr>
            </a:solidFill>
          </a:ln>
        </p:spPr>
        <p:txBody>
          <a:bodyPr>
            <a:normAutofit/>
          </a:bodyPr>
          <a:lstStyle/>
          <a:p>
            <a:r>
              <a:rPr lang="en-US" sz="2400" dirty="0" smtClean="0"/>
              <a:t>Objectives for Session #2             Training 2016</a:t>
            </a:r>
            <a:endParaRPr lang="en-US" sz="2400" dirty="0"/>
          </a:p>
        </p:txBody>
      </p:sp>
    </p:spTree>
    <p:extLst>
      <p:ext uri="{BB962C8B-B14F-4D97-AF65-F5344CB8AC3E}">
        <p14:creationId xmlns:p14="http://schemas.microsoft.com/office/powerpoint/2010/main" val="2822637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57151"/>
            <a:ext cx="6248400" cy="853876"/>
          </a:xfrm>
        </p:spPr>
        <p:txBody>
          <a:bodyPr>
            <a:normAutofit/>
          </a:bodyPr>
          <a:lstStyle/>
          <a:p>
            <a:r>
              <a:rPr lang="en-US" sz="2400" dirty="0" smtClean="0">
                <a:latin typeface="Bradley Hand ITC" pitchFamily="66" charset="0"/>
              </a:rPr>
              <a:t>100 Days to Amazing    </a:t>
            </a:r>
            <a:r>
              <a:rPr lang="en-US" sz="2400" dirty="0" smtClean="0">
                <a:effectLst>
                  <a:outerShdw blurRad="38100" dist="38100" dir="2700000" algn="tl">
                    <a:srgbClr val="000000">
                      <a:alpha val="43137"/>
                    </a:srgbClr>
                  </a:outerShdw>
                </a:effectLst>
                <a:latin typeface="Bradley Hand ITC" pitchFamily="66" charset="0"/>
              </a:rPr>
              <a:t>Rachel Tabor  </a:t>
            </a:r>
            <a:endParaRPr lang="en-US" sz="2400" dirty="0">
              <a:effectLst>
                <a:outerShdw blurRad="38100" dist="38100" dir="2700000" algn="tl">
                  <a:srgbClr val="000000">
                    <a:alpha val="43137"/>
                  </a:srgbClr>
                </a:outerShdw>
              </a:effectLst>
              <a:latin typeface="Bradley Hand ITC" pitchFamily="66" charset="0"/>
            </a:endParaRPr>
          </a:p>
        </p:txBody>
      </p:sp>
      <p:sp>
        <p:nvSpPr>
          <p:cNvPr id="3" name="Subtitle 2"/>
          <p:cNvSpPr>
            <a:spLocks noGrp="1"/>
          </p:cNvSpPr>
          <p:nvPr>
            <p:ph type="subTitle" idx="1"/>
          </p:nvPr>
        </p:nvSpPr>
        <p:spPr>
          <a:xfrm>
            <a:off x="345959" y="911028"/>
            <a:ext cx="6283441" cy="3955712"/>
          </a:xfrm>
        </p:spPr>
        <p:txBody>
          <a:bodyPr>
            <a:normAutofit fontScale="92500" lnSpcReduction="20000"/>
          </a:bodyPr>
          <a:lstStyle/>
          <a:p>
            <a:pPr algn="l"/>
            <a:r>
              <a:rPr lang="en-US" sz="2600" dirty="0" smtClean="0">
                <a:solidFill>
                  <a:schemeClr val="tx1"/>
                </a:solidFill>
              </a:rPr>
              <a:t>Attended </a:t>
            </a:r>
            <a:r>
              <a:rPr lang="en-US" sz="2600" dirty="0">
                <a:solidFill>
                  <a:schemeClr val="tx1"/>
                </a:solidFill>
              </a:rPr>
              <a:t>C</a:t>
            </a:r>
            <a:r>
              <a:rPr lang="en-US" sz="2600" dirty="0" smtClean="0">
                <a:solidFill>
                  <a:schemeClr val="tx1"/>
                </a:solidFill>
              </a:rPr>
              <a:t>leveland Global Conference as a                     	Senior Director </a:t>
            </a:r>
          </a:p>
          <a:p>
            <a:pPr marL="914400" lvl="1" indent="-457200" algn="l">
              <a:buFont typeface="Arial" pitchFamily="34" charset="0"/>
              <a:buChar char="•"/>
            </a:pPr>
            <a:r>
              <a:rPr lang="en-US" sz="2400" dirty="0" smtClean="0">
                <a:solidFill>
                  <a:schemeClr val="tx1"/>
                </a:solidFill>
              </a:rPr>
              <a:t>Learned to “bless the bumps” </a:t>
            </a:r>
          </a:p>
          <a:p>
            <a:pPr marL="914400" lvl="1" indent="-457200" algn="l">
              <a:buFont typeface="Arial" pitchFamily="34" charset="0"/>
              <a:buChar char="•"/>
            </a:pPr>
            <a:r>
              <a:rPr lang="en-US" sz="2400" dirty="0" smtClean="0">
                <a:solidFill>
                  <a:schemeClr val="tx1"/>
                </a:solidFill>
              </a:rPr>
              <a:t>Regained BELIEF</a:t>
            </a:r>
          </a:p>
          <a:p>
            <a:pPr marL="457200" indent="-457200" algn="l">
              <a:buFont typeface="Arial" pitchFamily="34" charset="0"/>
              <a:buChar char="•"/>
            </a:pPr>
            <a:r>
              <a:rPr lang="en-US" sz="2600" dirty="0" smtClean="0">
                <a:solidFill>
                  <a:schemeClr val="tx1"/>
                </a:solidFill>
              </a:rPr>
              <a:t>100 Day Goal </a:t>
            </a:r>
          </a:p>
          <a:p>
            <a:pPr marL="914400" lvl="1" indent="-457200" algn="l">
              <a:buFont typeface="Arial" pitchFamily="34" charset="0"/>
              <a:buChar char="•"/>
            </a:pPr>
            <a:r>
              <a:rPr lang="en-US" sz="2400" dirty="0" smtClean="0">
                <a:solidFill>
                  <a:schemeClr val="tx1"/>
                </a:solidFill>
              </a:rPr>
              <a:t>Senior Coordinator </a:t>
            </a:r>
          </a:p>
          <a:p>
            <a:pPr marL="914400" lvl="1" indent="-457200" algn="l">
              <a:buFont typeface="Arial" pitchFamily="34" charset="0"/>
              <a:buChar char="•"/>
            </a:pPr>
            <a:r>
              <a:rPr lang="en-US" sz="2400" dirty="0" err="1" smtClean="0">
                <a:solidFill>
                  <a:schemeClr val="tx1"/>
                </a:solidFill>
              </a:rPr>
              <a:t>Cabo</a:t>
            </a:r>
            <a:r>
              <a:rPr lang="en-US" sz="2400" dirty="0" smtClean="0">
                <a:solidFill>
                  <a:schemeClr val="tx1"/>
                </a:solidFill>
              </a:rPr>
              <a:t> Trip </a:t>
            </a:r>
          </a:p>
          <a:p>
            <a:pPr marL="457200" indent="-457200" algn="l">
              <a:buFont typeface="Arial" pitchFamily="34" charset="0"/>
              <a:buChar char="•"/>
            </a:pPr>
            <a:r>
              <a:rPr lang="en-US" sz="2600" dirty="0" smtClean="0">
                <a:solidFill>
                  <a:schemeClr val="tx1"/>
                </a:solidFill>
              </a:rPr>
              <a:t>Outcome </a:t>
            </a:r>
          </a:p>
          <a:p>
            <a:pPr marL="914400" lvl="1" indent="-457200" algn="l">
              <a:buFont typeface="Arial" pitchFamily="34" charset="0"/>
              <a:buChar char="•"/>
            </a:pPr>
            <a:r>
              <a:rPr lang="en-US" sz="2400" dirty="0" smtClean="0">
                <a:solidFill>
                  <a:schemeClr val="tx1"/>
                </a:solidFill>
              </a:rPr>
              <a:t>Reached Senior Coordinator in October </a:t>
            </a:r>
          </a:p>
          <a:p>
            <a:pPr marL="914400" lvl="1" indent="-457200" algn="l">
              <a:buFont typeface="Arial" pitchFamily="34" charset="0"/>
              <a:buChar char="•"/>
            </a:pPr>
            <a:r>
              <a:rPr lang="en-US" sz="2400" dirty="0" smtClean="0">
                <a:solidFill>
                  <a:schemeClr val="tx1"/>
                </a:solidFill>
              </a:rPr>
              <a:t>Qualified for </a:t>
            </a:r>
            <a:r>
              <a:rPr lang="en-US" sz="2400" dirty="0" err="1" smtClean="0">
                <a:solidFill>
                  <a:schemeClr val="tx1"/>
                </a:solidFill>
              </a:rPr>
              <a:t>Cabo</a:t>
            </a:r>
            <a:r>
              <a:rPr lang="en-US" sz="2400" dirty="0" smtClean="0">
                <a:solidFill>
                  <a:schemeClr val="tx1"/>
                </a:solidFill>
              </a:rPr>
              <a:t> </a:t>
            </a:r>
          </a:p>
          <a:p>
            <a:pPr marL="914400" lvl="1" indent="-457200" algn="l">
              <a:buFont typeface="Arial" pitchFamily="34" charset="0"/>
              <a:buChar char="•"/>
            </a:pPr>
            <a:r>
              <a:rPr lang="en-US" sz="2400" dirty="0" smtClean="0">
                <a:solidFill>
                  <a:schemeClr val="tx1"/>
                </a:solidFill>
              </a:rPr>
              <a:t>Qualified for Chairman’s Retreat </a:t>
            </a:r>
            <a:endParaRPr lang="en-US" sz="2400" dirty="0">
              <a:solidFill>
                <a:schemeClr val="tx1"/>
              </a:solidFill>
            </a:endParaRPr>
          </a:p>
          <a:p>
            <a:pPr marL="457200" indent="-457200" algn="l">
              <a:buFont typeface="Arial" pitchFamily="34" charset="0"/>
              <a:buChar char="•"/>
            </a:pPr>
            <a:endParaRPr lang="en-US" dirty="0" smtClean="0">
              <a:solidFill>
                <a:schemeClr val="tx1"/>
              </a:solidFill>
            </a:endParaRPr>
          </a:p>
          <a:p>
            <a:pPr marL="914400" lvl="1" indent="-457200" algn="l">
              <a:buFont typeface="Arial" pitchFamily="34" charset="0"/>
              <a:buChar char="•"/>
            </a:pPr>
            <a:endParaRPr lang="en-US" dirty="0" smtClean="0"/>
          </a:p>
          <a:p>
            <a:pPr marL="457200" indent="-457200" algn="l">
              <a:buFont typeface="Arial" pitchFamily="34" charset="0"/>
              <a:buChar char="•"/>
            </a:pPr>
            <a:endParaRPr lang="en-US" dirty="0" smtClean="0"/>
          </a:p>
          <a:p>
            <a:pPr marL="914400" lvl="1" indent="-457200" algn="l">
              <a:buFont typeface="Arial" pitchFamily="34" charset="0"/>
              <a:buChar char="•"/>
            </a:pPr>
            <a:endParaRPr lang="en-US" sz="2000" dirty="0" smtClean="0"/>
          </a:p>
          <a:p>
            <a:pPr marL="914400" lvl="1" indent="-457200" algn="l">
              <a:buFont typeface="Arial" pitchFamily="34" charset="0"/>
              <a:buChar char="•"/>
            </a:pPr>
            <a:endParaRPr lang="en-US"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73947">
            <a:off x="6839820" y="123078"/>
            <a:ext cx="1756521" cy="2561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0142" y="2618183"/>
            <a:ext cx="3107757" cy="23431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534023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25696</TotalTime>
  <Words>1268</Words>
  <Application>Microsoft Office PowerPoint</Application>
  <PresentationFormat>On-screen Show (16:9)</PresentationFormat>
  <Paragraphs>280</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Arial Narrow</vt:lpstr>
      <vt:lpstr>Bradley Hand ITC</vt:lpstr>
      <vt:lpstr>Calibri</vt:lpstr>
      <vt:lpstr>Office Theme</vt:lpstr>
      <vt:lpstr>Monday Wellness Webinars and Product Education </vt:lpstr>
      <vt:lpstr>Member Update Appointments </vt:lpstr>
      <vt:lpstr>Close to Member Update Appointment or Other Phone Call</vt:lpstr>
      <vt:lpstr>Conversations to Help Identify Business partners</vt:lpstr>
      <vt:lpstr>Ask Questions gently and share why you are inquiring… “I’ve been becoming aware…  I’ve been reading lately... I heard a story the other day…”</vt:lpstr>
      <vt:lpstr>100 Days To Amazing Shaklee Business Training 2016  #2</vt:lpstr>
      <vt:lpstr>Our Training Team </vt:lpstr>
      <vt:lpstr>Objectives for Session #2             Training 2016</vt:lpstr>
      <vt:lpstr>100 Days to Amazing    Rachel Tabor  </vt:lpstr>
      <vt:lpstr>Next 100 Days to Amazing Rachel Tabor  </vt:lpstr>
      <vt:lpstr>Jenny Utrie    --   Chairman’s Retreat Qualifier </vt:lpstr>
      <vt:lpstr>Affirmations “ You can’t listen to the voices in your head.”</vt:lpstr>
      <vt:lpstr>Journal Entries: </vt:lpstr>
      <vt:lpstr>Angie Thomas “Year of Joyful Imperfect Growth” </vt:lpstr>
      <vt:lpstr>Angie’s 100 Day to Amazing Results</vt:lpstr>
      <vt:lpstr>Each of these leaders shared similar steps that helped them create something amazing .. beyond what they ever thought possible for them in the past .. And what they learned from the experience </vt:lpstr>
      <vt:lpstr>The reason goal setting is so effective is ..     because of how our brains work.</vt:lpstr>
      <vt:lpstr>Name Your Year – The Year I step Outside my Comfort Zone… The Year I Qualify for a Shaklee Trip The Year I Assemble a Team</vt:lpstr>
      <vt:lpstr>Go to …100DaytoAmazing.com to create your meme. </vt:lpstr>
      <vt:lpstr>Goal Board</vt:lpstr>
      <vt:lpstr>Alyssa and Jason Hemmer  …. 100 Day Plan Jan 2016 </vt:lpstr>
      <vt:lpstr>100 Day Plan to Director continued</vt:lpstr>
      <vt:lpstr>Crystal Johnson 100 Day Plan Jan 1 to Apr 9</vt:lpstr>
      <vt:lpstr>Action Plan for Jan 21 Session Producing Something Amazing in 10 Days </vt:lpstr>
      <vt:lpstr>2016 Training Schedule</vt:lpstr>
      <vt:lpstr>Resources </vt:lpstr>
      <vt:lpstr>Subscriptions Open Now</vt:lpstr>
      <vt:lpstr>PowerPoint Presentation</vt:lpstr>
      <vt:lpstr>Becky Choate 2016 Plan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Business Leader Training 2016</dc:title>
  <dc:creator>Barbara Lagoni</dc:creator>
  <cp:lastModifiedBy>LISA ANDERSON</cp:lastModifiedBy>
  <cp:revision>163</cp:revision>
  <dcterms:created xsi:type="dcterms:W3CDTF">2015-12-26T18:46:41Z</dcterms:created>
  <dcterms:modified xsi:type="dcterms:W3CDTF">2016-01-24T04:46:44Z</dcterms:modified>
</cp:coreProperties>
</file>