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42"/>
  </p:handoutMasterIdLst>
  <p:sldIdLst>
    <p:sldId id="260" r:id="rId2"/>
    <p:sldId id="309" r:id="rId3"/>
    <p:sldId id="258" r:id="rId4"/>
    <p:sldId id="257" r:id="rId5"/>
    <p:sldId id="311" r:id="rId6"/>
    <p:sldId id="307" r:id="rId7"/>
    <p:sldId id="268" r:id="rId8"/>
    <p:sldId id="269" r:id="rId9"/>
    <p:sldId id="267" r:id="rId10"/>
    <p:sldId id="270" r:id="rId11"/>
    <p:sldId id="271" r:id="rId12"/>
    <p:sldId id="272" r:id="rId13"/>
    <p:sldId id="273" r:id="rId14"/>
    <p:sldId id="265" r:id="rId15"/>
    <p:sldId id="308" r:id="rId16"/>
    <p:sldId id="274" r:id="rId17"/>
    <p:sldId id="275" r:id="rId18"/>
    <p:sldId id="276" r:id="rId19"/>
    <p:sldId id="277" r:id="rId20"/>
    <p:sldId id="278" r:id="rId21"/>
    <p:sldId id="280" r:id="rId22"/>
    <p:sldId id="281" r:id="rId23"/>
    <p:sldId id="282" r:id="rId24"/>
    <p:sldId id="283" r:id="rId25"/>
    <p:sldId id="284" r:id="rId26"/>
    <p:sldId id="288" r:id="rId27"/>
    <p:sldId id="289" r:id="rId28"/>
    <p:sldId id="291" r:id="rId29"/>
    <p:sldId id="292" r:id="rId30"/>
    <p:sldId id="293" r:id="rId31"/>
    <p:sldId id="294" r:id="rId32"/>
    <p:sldId id="295" r:id="rId33"/>
    <p:sldId id="298" r:id="rId34"/>
    <p:sldId id="302" r:id="rId35"/>
    <p:sldId id="303" r:id="rId36"/>
    <p:sldId id="304" r:id="rId37"/>
    <p:sldId id="261" r:id="rId38"/>
    <p:sldId id="306" r:id="rId39"/>
    <p:sldId id="266" r:id="rId40"/>
    <p:sldId id="312" r:id="rId4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0" d="100"/>
          <a:sy n="70" d="100"/>
        </p:scale>
        <p:origin x="-488" y="-104"/>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heme" Target="theme/theme1.xml"/><Relationship Id="rId47"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handoutMaster" Target="handoutMasters/handoutMaster1.xml"/><Relationship Id="rId43" Type="http://schemas.openxmlformats.org/officeDocument/2006/relationships/printerSettings" Target="printerSettings/printerSettings1.bin"/><Relationship Id="rId44" Type="http://schemas.openxmlformats.org/officeDocument/2006/relationships/presProps" Target="presProps.xml"/><Relationship Id="rId4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76EE7A1-81C2-FF46-9E25-97797E33297B}" type="datetimeFigureOut">
              <a:rPr lang="en-US" smtClean="0"/>
              <a:t>1/14/16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5CB3B83-BE3E-B14D-956B-0A6762939809}" type="slidenum">
              <a:rPr lang="en-US" smtClean="0"/>
              <a:t>‹#›</a:t>
            </a:fld>
            <a:endParaRPr lang="en-US"/>
          </a:p>
        </p:txBody>
      </p:sp>
    </p:spTree>
    <p:extLst>
      <p:ext uri="{BB962C8B-B14F-4D97-AF65-F5344CB8AC3E}">
        <p14:creationId xmlns:p14="http://schemas.microsoft.com/office/powerpoint/2010/main" val="376468412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1/14/16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274083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1/14/16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402068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1/14/16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63527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2" name="Title 1"/>
          <p:cNvSpPr>
            <a:spLocks noGrp="1"/>
          </p:cNvSpPr>
          <p:nvPr>
            <p:ph type="title"/>
          </p:nvPr>
        </p:nvSpPr>
        <p:spPr>
          <a:xfrm>
            <a:off x="722313" y="1849213"/>
            <a:ext cx="4455168" cy="1021556"/>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870770"/>
            <a:ext cx="7772400" cy="1125140"/>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1589719"/>
            <a:ext cx="2779712" cy="2781300"/>
          </a:xfrm>
          <a:prstGeom prst="ellipse">
            <a:avLst/>
          </a:prstGeom>
        </p:spPr>
        <p:txBody>
          <a:bodyPr/>
          <a:lstStyle/>
          <a:p>
            <a:endParaRPr lang="en-US"/>
          </a:p>
        </p:txBody>
      </p:sp>
    </p:spTree>
    <p:extLst>
      <p:ext uri="{BB962C8B-B14F-4D97-AF65-F5344CB8AC3E}">
        <p14:creationId xmlns:p14="http://schemas.microsoft.com/office/powerpoint/2010/main" val="684230343"/>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 name="Content Placeholder 2"/>
          <p:cNvSpPr>
            <a:spLocks noGrp="1"/>
          </p:cNvSpPr>
          <p:nvPr>
            <p:ph idx="1"/>
          </p:nvPr>
        </p:nvSpPr>
        <p:spPr>
          <a:xfrm>
            <a:off x="457200" y="1860558"/>
            <a:ext cx="8229600" cy="2734073"/>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812404"/>
            <a:ext cx="8229600" cy="85725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370693649"/>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492C31-403D-554D-BF2F-950F5C105E63}" type="datetimeFigureOut">
              <a:rPr lang="en-US" smtClean="0"/>
              <a:t>1/14/16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883489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492C31-403D-554D-BF2F-950F5C105E63}" type="datetimeFigureOut">
              <a:rPr lang="en-US" smtClean="0"/>
              <a:t>1/14/16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532280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4492C31-403D-554D-BF2F-950F5C105E63}" type="datetimeFigureOut">
              <a:rPr lang="en-US" smtClean="0"/>
              <a:t>1/14/16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23680807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4492C31-403D-554D-BF2F-950F5C105E63}" type="datetimeFigureOut">
              <a:rPr lang="en-US" smtClean="0"/>
              <a:t>1/14/16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74345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4492C31-403D-554D-BF2F-950F5C105E63}" type="datetimeFigureOut">
              <a:rPr lang="en-US" smtClean="0"/>
              <a:t>1/14/16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337846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492C31-403D-554D-BF2F-950F5C105E63}" type="datetimeFigureOut">
              <a:rPr lang="en-US" smtClean="0"/>
              <a:t>1/14/16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28371638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92C31-403D-554D-BF2F-950F5C105E63}" type="datetimeFigureOut">
              <a:rPr lang="en-US" smtClean="0"/>
              <a:t>1/14/16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3125260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492C31-403D-554D-BF2F-950F5C105E63}" type="datetimeFigureOut">
              <a:rPr lang="en-US" smtClean="0"/>
              <a:t>1/14/16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72C276-68A0-AC44-BAD3-80B4B4A0C1BE}" type="slidenum">
              <a:rPr lang="en-US" smtClean="0"/>
              <a:t>‹#›</a:t>
            </a:fld>
            <a:endParaRPr lang="en-US"/>
          </a:p>
        </p:txBody>
      </p:sp>
    </p:spTree>
    <p:extLst>
      <p:ext uri="{BB962C8B-B14F-4D97-AF65-F5344CB8AC3E}">
        <p14:creationId xmlns:p14="http://schemas.microsoft.com/office/powerpoint/2010/main" val="15745999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4492C31-403D-554D-BF2F-950F5C105E63}" type="datetimeFigureOut">
              <a:rPr lang="en-US" smtClean="0"/>
              <a:t>1/14/16</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B72C276-68A0-AC44-BAD3-80B4B4A0C1BE}" type="slidenum">
              <a:rPr lang="en-US" smtClean="0"/>
              <a:t>‹#›</a:t>
            </a:fld>
            <a:endParaRPr lang="en-US"/>
          </a:p>
        </p:txBody>
      </p:sp>
    </p:spTree>
    <p:extLst>
      <p:ext uri="{BB962C8B-B14F-4D97-AF65-F5344CB8AC3E}">
        <p14:creationId xmlns:p14="http://schemas.microsoft.com/office/powerpoint/2010/main" val="24299580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4.png"/><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5" Type="http://schemas.openxmlformats.org/officeDocument/2006/relationships/image" Target="../media/image22.jpg"/><Relationship Id="rId1" Type="http://schemas.openxmlformats.org/officeDocument/2006/relationships/slideLayout" Target="../slideLayouts/slideLayout1.xml"/><Relationship Id="rId2"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4" Type="http://schemas.openxmlformats.org/officeDocument/2006/relationships/image" Target="../media/image25.JPG"/><Relationship Id="rId5" Type="http://schemas.openxmlformats.org/officeDocument/2006/relationships/image" Target="../media/image26.jpg"/><Relationship Id="rId1" Type="http://schemas.openxmlformats.org/officeDocument/2006/relationships/slideLayout" Target="../slideLayouts/slideLayout1.xml"/><Relationship Id="rId2"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7.jpeg"/><Relationship Id="rId3" Type="http://schemas.openxmlformats.org/officeDocument/2006/relationships/image" Target="../media/image2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jpeg"/></Relationships>
</file>

<file path=ppt/slides/_rels/slide29.xml.rels><?xml version="1.0" encoding="UTF-8" standalone="yes"?>
<Relationships xmlns="http://schemas.openxmlformats.org/package/2006/relationships"><Relationship Id="rId3" Type="http://schemas.openxmlformats.org/officeDocument/2006/relationships/image" Target="../media/image38.jpg"/><Relationship Id="rId4" Type="http://schemas.openxmlformats.org/officeDocument/2006/relationships/image" Target="../media/image39.jpg"/><Relationship Id="rId5" Type="http://schemas.openxmlformats.org/officeDocument/2006/relationships/image" Target="../media/image40.JPG"/><Relationship Id="rId6" Type="http://schemas.openxmlformats.org/officeDocument/2006/relationships/image" Target="../media/image41.jpg"/><Relationship Id="rId7" Type="http://schemas.openxmlformats.org/officeDocument/2006/relationships/image" Target="../media/image42.jpg"/><Relationship Id="rId1" Type="http://schemas.openxmlformats.org/officeDocument/2006/relationships/slideLayout" Target="../slideLayouts/slideLayout1.xml"/><Relationship Id="rId2" Type="http://schemas.openxmlformats.org/officeDocument/2006/relationships/image" Target="../media/image37.jpeg"/></Relationships>
</file>

<file path=ppt/slides/_rels/slide3.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g"/><Relationship Id="rId4" Type="http://schemas.openxmlformats.org/officeDocument/2006/relationships/image" Target="../media/image45.jpg"/><Relationship Id="rId5" Type="http://schemas.openxmlformats.org/officeDocument/2006/relationships/image" Target="../media/image46.jpg"/><Relationship Id="rId6" Type="http://schemas.openxmlformats.org/officeDocument/2006/relationships/image" Target="../media/image47.jpg"/><Relationship Id="rId7" Type="http://schemas.openxmlformats.org/officeDocument/2006/relationships/image" Target="../media/image48.JPG"/><Relationship Id="rId1" Type="http://schemas.openxmlformats.org/officeDocument/2006/relationships/slideLayout" Target="../slideLayouts/slideLayout1.xml"/><Relationship Id="rId2" Type="http://schemas.openxmlformats.org/officeDocument/2006/relationships/image" Target="../media/image43.jpeg"/></Relationships>
</file>

<file path=ppt/slides/_rels/slide31.xml.rels><?xml version="1.0" encoding="UTF-8" standalone="yes"?>
<Relationships xmlns="http://schemas.openxmlformats.org/package/2006/relationships"><Relationship Id="rId3" Type="http://schemas.openxmlformats.org/officeDocument/2006/relationships/image" Target="../media/image50.jpg"/><Relationship Id="rId4" Type="http://schemas.openxmlformats.org/officeDocument/2006/relationships/image" Target="../media/image51.jpg"/><Relationship Id="rId5" Type="http://schemas.openxmlformats.org/officeDocument/2006/relationships/image" Target="../media/image52.jpg"/><Relationship Id="rId1" Type="http://schemas.openxmlformats.org/officeDocument/2006/relationships/slideLayout" Target="../slideLayouts/slideLayout1.xml"/><Relationship Id="rId2" Type="http://schemas.openxmlformats.org/officeDocument/2006/relationships/image" Target="../media/image49.jpeg"/></Relationships>
</file>

<file path=ppt/slides/_rels/slide32.xml.rels><?xml version="1.0" encoding="UTF-8" standalone="yes"?>
<Relationships xmlns="http://schemas.openxmlformats.org/package/2006/relationships"><Relationship Id="rId3" Type="http://schemas.openxmlformats.org/officeDocument/2006/relationships/image" Target="../media/image54.jpg"/><Relationship Id="rId4" Type="http://schemas.openxmlformats.org/officeDocument/2006/relationships/image" Target="../media/image55.JPG"/><Relationship Id="rId5" Type="http://schemas.openxmlformats.org/officeDocument/2006/relationships/image" Target="../media/image56.JPG"/><Relationship Id="rId1" Type="http://schemas.openxmlformats.org/officeDocument/2006/relationships/slideLayout" Target="../slideLayouts/slideLayout1.xml"/><Relationship Id="rId2" Type="http://schemas.openxmlformats.org/officeDocument/2006/relationships/image" Target="../media/image53.jpeg"/></Relationships>
</file>

<file path=ppt/slides/_rels/slide33.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G"/><Relationship Id="rId5" Type="http://schemas.openxmlformats.org/officeDocument/2006/relationships/image" Target="../media/image60.JPG"/><Relationship Id="rId6" Type="http://schemas.openxmlformats.org/officeDocument/2006/relationships/image" Target="../media/image61.png"/><Relationship Id="rId7" Type="http://schemas.openxmlformats.org/officeDocument/2006/relationships/image" Target="../media/image62.JPG"/><Relationship Id="rId8" Type="http://schemas.openxmlformats.org/officeDocument/2006/relationships/image" Target="../media/image63.jpg"/><Relationship Id="rId9" Type="http://schemas.openxmlformats.org/officeDocument/2006/relationships/image" Target="../media/image64.JPG"/><Relationship Id="rId1" Type="http://schemas.openxmlformats.org/officeDocument/2006/relationships/slideLayout" Target="../slideLayouts/slideLayout1.xml"/><Relationship Id="rId2" Type="http://schemas.openxmlformats.org/officeDocument/2006/relationships/image" Target="../media/image5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5.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6.jpeg"/><Relationship Id="rId3" Type="http://schemas.openxmlformats.org/officeDocument/2006/relationships/image" Target="../media/image67.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gif"/><Relationship Id="rId3" Type="http://schemas.openxmlformats.org/officeDocument/2006/relationships/image" Target="../media/image69.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www.BetterFutureStartsToday.com"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hyperlink" Target="http://www.ShakleeUniversity.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5.jpeg"/><Relationship Id="rId5" Type="http://schemas.openxmlformats.org/officeDocument/2006/relationships/image" Target="../media/image6.png"/><Relationship Id="rId6" Type="http://schemas.openxmlformats.org/officeDocument/2006/relationships/image" Target="../media/image7.jpeg"/><Relationship Id="rId7" Type="http://schemas.openxmlformats.org/officeDocument/2006/relationships/image" Target="../media/image8.jpeg"/><Relationship Id="rId8" Type="http://schemas.openxmlformats.org/officeDocument/2006/relationships/image" Target="../media/image9.jpeg"/><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 Id="rId3" Type="http://schemas.openxmlformats.org/officeDocument/2006/relationships/image" Target="../media/image7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5693" y="923193"/>
            <a:ext cx="8071108" cy="4518626"/>
          </a:xfrm>
        </p:spPr>
        <p:txBody>
          <a:bodyPr>
            <a:normAutofit fontScale="92500" lnSpcReduction="10000"/>
          </a:bodyPr>
          <a:lstStyle/>
          <a:p>
            <a:pPr marL="0" indent="0">
              <a:buNone/>
            </a:pPr>
            <a:endParaRPr lang="en-US" dirty="0" smtClean="0"/>
          </a:p>
          <a:p>
            <a:pPr marL="0" indent="0">
              <a:buNone/>
            </a:pPr>
            <a:r>
              <a:rPr lang="en-US" dirty="0" smtClean="0"/>
              <a:t>Jan 11 – Rheumatoid Conditions and Natural Approaches to Inflammation – 			Rusty </a:t>
            </a:r>
            <a:r>
              <a:rPr lang="en-US" dirty="0" err="1" smtClean="0"/>
              <a:t>Ost</a:t>
            </a:r>
            <a:r>
              <a:rPr lang="en-US" dirty="0" smtClean="0"/>
              <a:t>, Pharmacist</a:t>
            </a:r>
          </a:p>
          <a:p>
            <a:pPr marL="0" indent="0">
              <a:buNone/>
            </a:pPr>
            <a:r>
              <a:rPr lang="en-US" dirty="0" smtClean="0"/>
              <a:t>Jan 18 – Cancer Prevention    with </a:t>
            </a:r>
            <a:r>
              <a:rPr lang="en-US" dirty="0" err="1" smtClean="0"/>
              <a:t>Dr</a:t>
            </a:r>
            <a:r>
              <a:rPr lang="en-US" dirty="0" smtClean="0"/>
              <a:t> Steve Chaney</a:t>
            </a:r>
          </a:p>
          <a:p>
            <a:pPr marL="0" indent="0">
              <a:buNone/>
            </a:pPr>
            <a:r>
              <a:rPr lang="en-US" dirty="0" smtClean="0"/>
              <a:t>Jan 25 – The Power of our Profession for Social Workers  -- Francine </a:t>
            </a:r>
            <a:r>
              <a:rPr lang="en-US" dirty="0" err="1" smtClean="0"/>
              <a:t>Roling</a:t>
            </a:r>
            <a:endParaRPr lang="en-US" dirty="0" smtClean="0"/>
          </a:p>
          <a:p>
            <a:pPr marL="0" indent="0">
              <a:buNone/>
            </a:pPr>
            <a:endParaRPr lang="en-US" sz="1000" dirty="0"/>
          </a:p>
          <a:p>
            <a:pPr marL="0" indent="0">
              <a:buNone/>
            </a:pPr>
            <a:r>
              <a:rPr lang="en-US" dirty="0" smtClean="0"/>
              <a:t>Feb 1   -- Gary Burke, Presidential Master  </a:t>
            </a:r>
            <a:r>
              <a:rPr lang="en-US" dirty="0"/>
              <a:t>and </a:t>
            </a:r>
            <a:r>
              <a:rPr lang="en-US" dirty="0" smtClean="0"/>
              <a:t>master teacher</a:t>
            </a:r>
            <a:r>
              <a:rPr lang="en-US" dirty="0"/>
              <a:t>, </a:t>
            </a:r>
            <a:r>
              <a:rPr lang="en-US" dirty="0" smtClean="0"/>
              <a:t> </a:t>
            </a:r>
            <a:r>
              <a:rPr lang="en-US" dirty="0"/>
              <a:t>will  review </a:t>
            </a:r>
            <a:r>
              <a:rPr lang="en-US" dirty="0" smtClean="0"/>
              <a:t>			the </a:t>
            </a:r>
            <a:r>
              <a:rPr lang="en-US" dirty="0"/>
              <a:t>key benefits of a Shaklee Home business </a:t>
            </a:r>
            <a:r>
              <a:rPr lang="en-US" dirty="0" smtClean="0"/>
              <a:t>that </a:t>
            </a:r>
            <a:r>
              <a:rPr lang="en-US" dirty="0"/>
              <a:t>has helped 	him 	</a:t>
            </a:r>
            <a:r>
              <a:rPr lang="en-US" dirty="0" smtClean="0"/>
              <a:t>	        	and 	his </a:t>
            </a:r>
            <a:r>
              <a:rPr lang="en-US" dirty="0"/>
              <a:t>wife, Faye, generate a $400,000 income .. and the </a:t>
            </a:r>
            <a:r>
              <a:rPr lang="en-US" dirty="0" smtClean="0"/>
              <a:t>story </a:t>
            </a:r>
            <a:r>
              <a:rPr lang="en-US" dirty="0"/>
              <a:t>of </a:t>
            </a:r>
            <a:r>
              <a:rPr lang="en-US" dirty="0" smtClean="0"/>
              <a:t>	       	</a:t>
            </a:r>
            <a:r>
              <a:rPr lang="en-US" dirty="0" smtClean="0"/>
              <a:t>	what </a:t>
            </a:r>
            <a:r>
              <a:rPr lang="en-US" dirty="0"/>
              <a:t>he </a:t>
            </a:r>
            <a:r>
              <a:rPr lang="en-US" dirty="0" smtClean="0"/>
              <a:t>has</a:t>
            </a:r>
            <a:r>
              <a:rPr lang="en-US" dirty="0"/>
              <a:t> </a:t>
            </a:r>
            <a:r>
              <a:rPr lang="en-US" dirty="0" smtClean="0"/>
              <a:t>learned </a:t>
            </a:r>
            <a:r>
              <a:rPr lang="en-US" dirty="0"/>
              <a:t>along the </a:t>
            </a:r>
            <a:r>
              <a:rPr lang="en-US" dirty="0" smtClean="0"/>
              <a:t>way</a:t>
            </a:r>
          </a:p>
          <a:p>
            <a:pPr marL="0" indent="0">
              <a:buNone/>
            </a:pPr>
            <a:r>
              <a:rPr lang="en-US" dirty="0" smtClean="0"/>
              <a:t>Feb 8 –Essential Nutrients for a Healthy  Heart  -- Rusty </a:t>
            </a:r>
            <a:r>
              <a:rPr lang="en-US" dirty="0" err="1" smtClean="0"/>
              <a:t>Ost</a:t>
            </a:r>
            <a:endParaRPr lang="en-US" dirty="0" smtClean="0"/>
          </a:p>
          <a:p>
            <a:pPr marL="0" indent="0">
              <a:buNone/>
            </a:pPr>
            <a:r>
              <a:rPr lang="en-US" dirty="0" smtClean="0"/>
              <a:t>Feb 15 --  Adulteration of Vitamin Supplements in the Marketplace 				</a:t>
            </a:r>
            <a:r>
              <a:rPr lang="en-US" dirty="0" smtClean="0"/>
              <a:t>	 </a:t>
            </a:r>
            <a:r>
              <a:rPr lang="en-US" dirty="0" err="1" smtClean="0"/>
              <a:t>Dr</a:t>
            </a:r>
            <a:r>
              <a:rPr lang="en-US" dirty="0" smtClean="0"/>
              <a:t> David Colby</a:t>
            </a:r>
          </a:p>
          <a:p>
            <a:pPr marL="0" indent="0">
              <a:buNone/>
            </a:pPr>
            <a:r>
              <a:rPr lang="en-US" dirty="0" smtClean="0"/>
              <a:t>Feb 22 – Stress and Adrenal Fatigue </a:t>
            </a:r>
          </a:p>
          <a:p>
            <a:pPr marL="0" indent="0">
              <a:buNone/>
            </a:pPr>
            <a:r>
              <a:rPr lang="en-US" dirty="0" smtClean="0"/>
              <a:t>Feb 29 – A Walk Through The Product Guide                </a:t>
            </a:r>
            <a:r>
              <a:rPr lang="en-US" dirty="0" err="1" smtClean="0"/>
              <a:t>becky</a:t>
            </a:r>
            <a:endParaRPr lang="en-US" dirty="0"/>
          </a:p>
          <a:p>
            <a:pPr marL="0" indent="0">
              <a:buNone/>
            </a:pPr>
            <a:endParaRPr lang="en-US" dirty="0"/>
          </a:p>
          <a:p>
            <a:pPr marL="0" indent="0">
              <a:buNone/>
            </a:pPr>
            <a:endParaRPr lang="en-US" dirty="0"/>
          </a:p>
        </p:txBody>
      </p:sp>
      <p:sp>
        <p:nvSpPr>
          <p:cNvPr id="3" name="Title 2"/>
          <p:cNvSpPr>
            <a:spLocks noGrp="1"/>
          </p:cNvSpPr>
          <p:nvPr>
            <p:ph type="title"/>
          </p:nvPr>
        </p:nvSpPr>
        <p:spPr>
          <a:xfrm>
            <a:off x="457200" y="142691"/>
            <a:ext cx="8229600" cy="780502"/>
          </a:xfrm>
        </p:spPr>
        <p:txBody>
          <a:bodyPr>
            <a:normAutofit fontScale="90000"/>
          </a:bodyPr>
          <a:lstStyle/>
          <a:p>
            <a:r>
              <a:rPr lang="en-US" sz="3600" dirty="0" smtClean="0"/>
              <a:t>Monday Wellness Webinars 							and Product Education  </a:t>
            </a:r>
            <a:endParaRPr lang="en-US" sz="3600" dirty="0"/>
          </a:p>
        </p:txBody>
      </p:sp>
    </p:spTree>
    <p:extLst>
      <p:ext uri="{BB962C8B-B14F-4D97-AF65-F5344CB8AC3E}">
        <p14:creationId xmlns:p14="http://schemas.microsoft.com/office/powerpoint/2010/main" val="203413255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11246" b="11246"/>
          <a:stretch>
            <a:fillRect/>
          </a:stretch>
        </p:blipFill>
        <p:spPr>
          <a:xfrm>
            <a:off x="457200" y="1241031"/>
            <a:ext cx="8229600" cy="3223543"/>
          </a:xfrm>
        </p:spPr>
      </p:pic>
      <p:sp>
        <p:nvSpPr>
          <p:cNvPr id="3" name="Title 2"/>
          <p:cNvSpPr>
            <a:spLocks noGrp="1"/>
          </p:cNvSpPr>
          <p:nvPr>
            <p:ph type="title"/>
          </p:nvPr>
        </p:nvSpPr>
        <p:spPr>
          <a:xfrm>
            <a:off x="457201" y="383779"/>
            <a:ext cx="4149158" cy="857250"/>
          </a:xfrm>
          <a:ln>
            <a:solidFill>
              <a:schemeClr val="accent5">
                <a:lumMod val="75000"/>
              </a:schemeClr>
            </a:solidFill>
          </a:ln>
        </p:spPr>
        <p:txBody>
          <a:bodyPr>
            <a:normAutofit fontScale="90000"/>
          </a:bodyPr>
          <a:lstStyle/>
          <a:p>
            <a:r>
              <a:rPr lang="en-US" sz="3600" dirty="0" smtClean="0"/>
              <a:t>Top Achievers Trip</a:t>
            </a:r>
            <a:br>
              <a:rPr lang="en-US" sz="3600" dirty="0" smtClean="0"/>
            </a:br>
            <a:r>
              <a:rPr lang="en-US" sz="3600" dirty="0" smtClean="0"/>
              <a:t>Machu Picchu !!!</a:t>
            </a:r>
            <a:endParaRPr lang="en-US" sz="3600" dirty="0"/>
          </a:p>
        </p:txBody>
      </p:sp>
      <p:sp>
        <p:nvSpPr>
          <p:cNvPr id="5" name="Rectangle 4"/>
          <p:cNvSpPr/>
          <p:nvPr/>
        </p:nvSpPr>
        <p:spPr>
          <a:xfrm>
            <a:off x="491559" y="4161783"/>
            <a:ext cx="8229599" cy="923330"/>
          </a:xfrm>
          <a:prstGeom prst="rect">
            <a:avLst/>
          </a:prstGeom>
          <a:solidFill>
            <a:schemeClr val="bg1"/>
          </a:solidFill>
          <a:ln>
            <a:solidFill>
              <a:schemeClr val="accent5">
                <a:lumMod val="60000"/>
                <a:lumOff val="40000"/>
              </a:schemeClr>
            </a:solidFill>
          </a:ln>
        </p:spPr>
        <p:txBody>
          <a:bodyPr wrap="square">
            <a:spAutoFit/>
          </a:bodyPr>
          <a:lstStyle/>
          <a:p>
            <a:r>
              <a:rPr lang="en-US" dirty="0" smtClean="0"/>
              <a:t>Magic </a:t>
            </a:r>
            <a:r>
              <a:rPr lang="en-US" dirty="0"/>
              <a:t>and mystery </a:t>
            </a:r>
            <a:r>
              <a:rPr lang="en-US" dirty="0" smtClean="0"/>
              <a:t>…Built </a:t>
            </a:r>
            <a:r>
              <a:rPr lang="en-US" dirty="0"/>
              <a:t>in the 15th century </a:t>
            </a:r>
            <a:r>
              <a:rPr lang="en-US" dirty="0" smtClean="0"/>
              <a:t>…famed </a:t>
            </a:r>
            <a:r>
              <a:rPr lang="en-US" dirty="0"/>
              <a:t>for its sophisticated dry-stone walls that fuse huge blocks without the use of mortar, intriguing buildings that play on astronomical alignments, and panoramic views.</a:t>
            </a:r>
          </a:p>
        </p:txBody>
      </p:sp>
      <p:sp>
        <p:nvSpPr>
          <p:cNvPr id="2" name="TextBox 1"/>
          <p:cNvSpPr txBox="1"/>
          <p:nvPr/>
        </p:nvSpPr>
        <p:spPr>
          <a:xfrm>
            <a:off x="3477846" y="3839308"/>
            <a:ext cx="1621692"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3941745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72223" y="999435"/>
            <a:ext cx="6655959" cy="4020248"/>
          </a:xfrm>
        </p:spPr>
        <p:txBody>
          <a:bodyPr>
            <a:normAutofit fontScale="92500"/>
          </a:bodyPr>
          <a:lstStyle/>
          <a:p>
            <a:r>
              <a:rPr lang="en-US" sz="2400" dirty="0"/>
              <a:t>850 points | Two people on the Top Achiever Trip and Two People on the Dream Trip</a:t>
            </a:r>
            <a:br>
              <a:rPr lang="en-US" sz="2400" dirty="0"/>
            </a:br>
            <a:r>
              <a:rPr lang="en-US" sz="2400" dirty="0"/>
              <a:t/>
            </a:r>
            <a:br>
              <a:rPr lang="en-US" sz="2400" dirty="0"/>
            </a:br>
            <a:r>
              <a:rPr lang="en-US" sz="2400" b="1" dirty="0"/>
              <a:t>Qualification Requirements Overview</a:t>
            </a:r>
            <a:r>
              <a:rPr lang="en-US" sz="2400" dirty="0"/>
              <a:t>:</a:t>
            </a:r>
          </a:p>
          <a:p>
            <a:r>
              <a:rPr lang="en-US" sz="2400" dirty="0"/>
              <a:t>You must have at least 50 points in the Sponsoring Category, at least 10 of which are for Personal Sponsoring</a:t>
            </a:r>
          </a:p>
          <a:p>
            <a:r>
              <a:rPr lang="en-US" sz="2400" dirty="0"/>
              <a:t>To be eligible to attend the Top Achievers Trip, you MUST be a Paid As </a:t>
            </a:r>
            <a:r>
              <a:rPr lang="en-US" sz="2800" b="1" dirty="0"/>
              <a:t>Executive Coordinator </a:t>
            </a:r>
            <a:r>
              <a:rPr lang="en-US" sz="2400" dirty="0"/>
              <a:t>or higher for at least four consecutive months during the Qualification Period. </a:t>
            </a:r>
            <a:r>
              <a:rPr lang="en-US" sz="2400" dirty="0" smtClean="0"/>
              <a:t>					</a:t>
            </a:r>
            <a:r>
              <a:rPr lang="en-US" sz="2400" dirty="0" err="1" smtClean="0"/>
              <a:t>becky</a:t>
            </a:r>
            <a:endParaRPr lang="en-US" sz="2400" dirty="0"/>
          </a:p>
          <a:p>
            <a:endParaRPr lang="en-US" sz="2400" dirty="0"/>
          </a:p>
        </p:txBody>
      </p:sp>
      <p:sp>
        <p:nvSpPr>
          <p:cNvPr id="3" name="Title 2"/>
          <p:cNvSpPr>
            <a:spLocks noGrp="1"/>
          </p:cNvSpPr>
          <p:nvPr>
            <p:ph type="title"/>
          </p:nvPr>
        </p:nvSpPr>
        <p:spPr>
          <a:xfrm>
            <a:off x="272223" y="142184"/>
            <a:ext cx="6655959" cy="857250"/>
          </a:xfrm>
        </p:spPr>
        <p:txBody>
          <a:bodyPr>
            <a:normAutofit fontScale="90000"/>
          </a:bodyPr>
          <a:lstStyle/>
          <a:p>
            <a:r>
              <a:rPr lang="en-US" sz="3600" dirty="0" smtClean="0"/>
              <a:t>Qualifications for Top Achievers Trip</a:t>
            </a:r>
            <a:endParaRPr lang="en-US" sz="3600" dirty="0"/>
          </a:p>
        </p:txBody>
      </p:sp>
      <p:pic>
        <p:nvPicPr>
          <p:cNvPr id="4" name="Picture 3"/>
          <p:cNvPicPr>
            <a:picLocks noChangeAspect="1"/>
          </p:cNvPicPr>
          <p:nvPr/>
        </p:nvPicPr>
        <p:blipFill>
          <a:blip r:embed="rId2"/>
          <a:stretch>
            <a:fillRect/>
          </a:stretch>
        </p:blipFill>
        <p:spPr>
          <a:xfrm>
            <a:off x="6928179" y="440770"/>
            <a:ext cx="4383076" cy="4222860"/>
          </a:xfrm>
          <a:prstGeom prst="rect">
            <a:avLst/>
          </a:prstGeom>
        </p:spPr>
      </p:pic>
    </p:spTree>
    <p:extLst>
      <p:ext uri="{BB962C8B-B14F-4D97-AF65-F5344CB8AC3E}">
        <p14:creationId xmlns:p14="http://schemas.microsoft.com/office/powerpoint/2010/main" val="2697024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18065" b="18065"/>
          <a:stretch>
            <a:fillRect/>
          </a:stretch>
        </p:blipFill>
        <p:spPr>
          <a:xfrm>
            <a:off x="1405897" y="2696240"/>
            <a:ext cx="6802728" cy="2068493"/>
          </a:xfrm>
        </p:spPr>
      </p:pic>
      <p:sp>
        <p:nvSpPr>
          <p:cNvPr id="3" name="Title 2"/>
          <p:cNvSpPr>
            <a:spLocks noGrp="1"/>
          </p:cNvSpPr>
          <p:nvPr>
            <p:ph type="title"/>
          </p:nvPr>
        </p:nvSpPr>
        <p:spPr>
          <a:xfrm>
            <a:off x="457200" y="1530930"/>
            <a:ext cx="8229600" cy="1044364"/>
          </a:xfrm>
        </p:spPr>
        <p:txBody>
          <a:bodyPr>
            <a:normAutofit fontScale="90000"/>
          </a:bodyPr>
          <a:lstStyle/>
          <a:p>
            <a:r>
              <a:rPr lang="en-US" sz="3600" dirty="0" smtClean="0"/>
              <a:t>Must Register for Orlando</a:t>
            </a:r>
            <a:br>
              <a:rPr lang="en-US" sz="3600" dirty="0" smtClean="0"/>
            </a:br>
            <a:r>
              <a:rPr lang="en-US" sz="3600" dirty="0" smtClean="0"/>
              <a:t>in order to qualify for Dream Trips </a:t>
            </a:r>
            <a:endParaRPr lang="en-US" sz="3600" dirty="0"/>
          </a:p>
        </p:txBody>
      </p:sp>
      <p:pic>
        <p:nvPicPr>
          <p:cNvPr id="5" name="Picture 4"/>
          <p:cNvPicPr>
            <a:picLocks noChangeAspect="1"/>
          </p:cNvPicPr>
          <p:nvPr/>
        </p:nvPicPr>
        <p:blipFill>
          <a:blip r:embed="rId3"/>
          <a:stretch>
            <a:fillRect/>
          </a:stretch>
        </p:blipFill>
        <p:spPr>
          <a:xfrm>
            <a:off x="2667000" y="347739"/>
            <a:ext cx="3810000" cy="1183192"/>
          </a:xfrm>
          <a:prstGeom prst="rect">
            <a:avLst/>
          </a:prstGeom>
        </p:spPr>
      </p:pic>
      <p:sp>
        <p:nvSpPr>
          <p:cNvPr id="2" name="TextBox 1"/>
          <p:cNvSpPr txBox="1"/>
          <p:nvPr/>
        </p:nvSpPr>
        <p:spPr>
          <a:xfrm>
            <a:off x="8208625" y="4191000"/>
            <a:ext cx="1658298" cy="369332"/>
          </a:xfrm>
          <a:prstGeom prst="rect">
            <a:avLst/>
          </a:prstGeom>
          <a:noFill/>
        </p:spPr>
        <p:txBody>
          <a:bodyPr wrap="square" rtlCol="0">
            <a:spAutoFit/>
          </a:bodyPr>
          <a:lstStyle/>
          <a:p>
            <a:r>
              <a:rPr lang="en-US" dirty="0" err="1" smtClean="0"/>
              <a:t>lisa</a:t>
            </a:r>
            <a:endParaRPr lang="en-US" dirty="0"/>
          </a:p>
        </p:txBody>
      </p:sp>
    </p:spTree>
    <p:extLst>
      <p:ext uri="{BB962C8B-B14F-4D97-AF65-F5344CB8AC3E}">
        <p14:creationId xmlns:p14="http://schemas.microsoft.com/office/powerpoint/2010/main" val="1445238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56652"/>
            <a:ext cx="8229600" cy="3554964"/>
          </a:xfrm>
        </p:spPr>
        <p:txBody>
          <a:bodyPr>
            <a:normAutofit fontScale="92500" lnSpcReduction="10000"/>
          </a:bodyPr>
          <a:lstStyle/>
          <a:p>
            <a:r>
              <a:rPr lang="en-US" sz="2400" dirty="0" smtClean="0">
                <a:solidFill>
                  <a:schemeClr val="tx1"/>
                </a:solidFill>
              </a:rPr>
              <a:t>45 Special additional  kicker points available to jump start our qualification for the dream trips …</a:t>
            </a:r>
          </a:p>
          <a:p>
            <a:r>
              <a:rPr lang="en-US" sz="2400" dirty="0" smtClean="0">
                <a:solidFill>
                  <a:schemeClr val="tx1"/>
                </a:solidFill>
              </a:rPr>
              <a:t>For increasing our PGV ( personal group volume ) PLUS the volume of our first generation business leaders … by any amount …. We will receive additional 15 trip points in each month of first 100 days … </a:t>
            </a:r>
          </a:p>
          <a:p>
            <a:pPr marL="0" indent="0" algn="ctr">
              <a:buNone/>
            </a:pPr>
            <a:r>
              <a:rPr lang="en-US" sz="2400" dirty="0" smtClean="0">
                <a:solidFill>
                  <a:schemeClr val="tx1"/>
                </a:solidFill>
              </a:rPr>
              <a:t>15 trip points in January, </a:t>
            </a:r>
          </a:p>
          <a:p>
            <a:pPr marL="0" indent="0" algn="ctr">
              <a:buNone/>
            </a:pPr>
            <a:r>
              <a:rPr lang="en-US" sz="2400" dirty="0" smtClean="0">
                <a:solidFill>
                  <a:schemeClr val="tx1"/>
                </a:solidFill>
              </a:rPr>
              <a:t>	15 </a:t>
            </a:r>
            <a:r>
              <a:rPr lang="en-US" sz="2400" dirty="0" smtClean="0">
                <a:solidFill>
                  <a:schemeClr val="tx1"/>
                </a:solidFill>
              </a:rPr>
              <a:t>points in February   and </a:t>
            </a:r>
          </a:p>
          <a:p>
            <a:pPr marL="0" indent="0" algn="ctr">
              <a:buNone/>
            </a:pPr>
            <a:r>
              <a:rPr lang="en-US" sz="2400" dirty="0" smtClean="0">
                <a:solidFill>
                  <a:schemeClr val="tx1"/>
                </a:solidFill>
              </a:rPr>
              <a:t>					15 </a:t>
            </a:r>
            <a:r>
              <a:rPr lang="en-US" sz="2400" dirty="0" smtClean="0">
                <a:solidFill>
                  <a:schemeClr val="tx1"/>
                </a:solidFill>
              </a:rPr>
              <a:t>points in March !                 Lisa </a:t>
            </a:r>
          </a:p>
          <a:p>
            <a:pPr marL="0" indent="0" algn="ctr">
              <a:buNone/>
            </a:pPr>
            <a:endParaRPr lang="en-US" sz="900" dirty="0" smtClean="0">
              <a:solidFill>
                <a:schemeClr val="tx1"/>
              </a:solidFill>
            </a:endParaRPr>
          </a:p>
          <a:p>
            <a:pPr marL="914400" lvl="2" indent="0" algn="ctr">
              <a:buNone/>
            </a:pPr>
            <a:r>
              <a:rPr lang="en-US" sz="2000" dirty="0" smtClean="0">
                <a:solidFill>
                  <a:schemeClr val="tx1"/>
                </a:solidFill>
              </a:rPr>
              <a:t>Kicker Points are generated by increasing monthly base PV by even one PV  point</a:t>
            </a:r>
            <a:r>
              <a:rPr lang="en-US" sz="2000" dirty="0">
                <a:solidFill>
                  <a:schemeClr val="tx1"/>
                </a:solidFill>
              </a:rPr>
              <a:t>	</a:t>
            </a:r>
            <a:r>
              <a:rPr lang="en-US" sz="2000" dirty="0" smtClean="0">
                <a:solidFill>
                  <a:schemeClr val="tx1"/>
                </a:solidFill>
              </a:rPr>
              <a:t>( base announced Jan 17 )			</a:t>
            </a:r>
            <a:endParaRPr lang="en-US" sz="2000" dirty="0">
              <a:solidFill>
                <a:schemeClr val="tx1"/>
              </a:solidFill>
            </a:endParaRPr>
          </a:p>
        </p:txBody>
      </p:sp>
      <p:sp>
        <p:nvSpPr>
          <p:cNvPr id="3" name="Title 2"/>
          <p:cNvSpPr>
            <a:spLocks noGrp="1"/>
          </p:cNvSpPr>
          <p:nvPr>
            <p:ph type="title"/>
          </p:nvPr>
        </p:nvSpPr>
        <p:spPr>
          <a:xfrm>
            <a:off x="457200" y="574259"/>
            <a:ext cx="8229600" cy="857250"/>
          </a:xfrm>
        </p:spPr>
        <p:txBody>
          <a:bodyPr>
            <a:normAutofit fontScale="90000"/>
          </a:bodyPr>
          <a:lstStyle/>
          <a:p>
            <a:r>
              <a:rPr lang="en-US" sz="3600" dirty="0" smtClean="0"/>
              <a:t>Announcing Next 100 Days to Amazing</a:t>
            </a:r>
            <a:br>
              <a:rPr lang="en-US" sz="3600" dirty="0" smtClean="0"/>
            </a:br>
            <a:r>
              <a:rPr lang="en-US" sz="3600" dirty="0" smtClean="0"/>
              <a:t>Jan 1 to April 9, 2016</a:t>
            </a:r>
            <a:endParaRPr lang="en-US" sz="3600" dirty="0"/>
          </a:p>
        </p:txBody>
      </p:sp>
    </p:spTree>
    <p:extLst>
      <p:ext uri="{BB962C8B-B14F-4D97-AF65-F5344CB8AC3E}">
        <p14:creationId xmlns:p14="http://schemas.microsoft.com/office/powerpoint/2010/main" val="5660170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54034" r="-54034"/>
          <a:stretch>
            <a:fillRect/>
          </a:stretch>
        </p:blipFill>
        <p:spPr>
          <a:xfrm>
            <a:off x="6894285" y="196109"/>
            <a:ext cx="2249717" cy="1492512"/>
          </a:xfrm>
        </p:spPr>
      </p:pic>
      <p:sp>
        <p:nvSpPr>
          <p:cNvPr id="3" name="Title 2"/>
          <p:cNvSpPr>
            <a:spLocks noGrp="1"/>
          </p:cNvSpPr>
          <p:nvPr>
            <p:ph type="title"/>
          </p:nvPr>
        </p:nvSpPr>
        <p:spPr>
          <a:xfrm>
            <a:off x="455880" y="196109"/>
            <a:ext cx="6202551" cy="1037605"/>
          </a:xfrm>
          <a:ln>
            <a:solidFill>
              <a:schemeClr val="accent5">
                <a:lumMod val="75000"/>
              </a:schemeClr>
            </a:solidFill>
          </a:ln>
        </p:spPr>
        <p:txBody>
          <a:bodyPr>
            <a:normAutofit fontScale="90000"/>
          </a:bodyPr>
          <a:lstStyle/>
          <a:p>
            <a:r>
              <a:rPr lang="en-US" sz="3600" dirty="0" smtClean="0"/>
              <a:t>Vision for </a:t>
            </a:r>
            <a:r>
              <a:rPr lang="en-US" sz="3600" dirty="0" smtClean="0"/>
              <a:t>2016…Heather </a:t>
            </a:r>
            <a:r>
              <a:rPr lang="en-US" sz="3600" dirty="0" smtClean="0"/>
              <a:t>Chastain, </a:t>
            </a:r>
            <a:br>
              <a:rPr lang="en-US" sz="3600" dirty="0" smtClean="0"/>
            </a:br>
            <a:r>
              <a:rPr lang="en-US" sz="2700" dirty="0" smtClean="0"/>
              <a:t>President Shaklee North America </a:t>
            </a:r>
            <a:endParaRPr lang="en-US" sz="2700" dirty="0"/>
          </a:p>
        </p:txBody>
      </p:sp>
      <p:sp>
        <p:nvSpPr>
          <p:cNvPr id="5" name="Rectangle 4"/>
          <p:cNvSpPr/>
          <p:nvPr/>
        </p:nvSpPr>
        <p:spPr>
          <a:xfrm>
            <a:off x="455880" y="1233714"/>
            <a:ext cx="8612821" cy="3693319"/>
          </a:xfrm>
          <a:prstGeom prst="rect">
            <a:avLst/>
          </a:prstGeom>
        </p:spPr>
        <p:txBody>
          <a:bodyPr wrap="square">
            <a:spAutoFit/>
          </a:bodyPr>
          <a:lstStyle/>
          <a:p>
            <a:r>
              <a:rPr lang="en-US" dirty="0" smtClean="0"/>
              <a:t>	The </a:t>
            </a:r>
            <a:r>
              <a:rPr lang="en-US" dirty="0" smtClean="0"/>
              <a:t>wonderful thing about this time of year is that there is such hope just beyond the bend.  The New Year stretches before us…filled with possibilities.  Our visions of sugarplums morph to visions of transformation and renewal.  All the wrongs from the previous year are erased and we have a fresh start to make of it whatever we want.  </a:t>
            </a:r>
          </a:p>
          <a:p>
            <a:r>
              <a:rPr lang="en-US" dirty="0" smtClean="0"/>
              <a:t> </a:t>
            </a:r>
            <a:r>
              <a:rPr lang="en-US" dirty="0" smtClean="0"/>
              <a:t>	There </a:t>
            </a:r>
            <a:r>
              <a:rPr lang="en-US" dirty="0" smtClean="0"/>
              <a:t>is  greatness  in store for the Shaklee Family in 2016.  As we enter our 60th year of changing lives, families and communities, it is more important than ever that we band together with one voice, one mission and one goal. . .to share the Shaklee Effect™ with absolutely as many people as possible.  Not for our benefit. . .but for theirs.  </a:t>
            </a:r>
          </a:p>
          <a:p>
            <a:r>
              <a:rPr lang="en-US" dirty="0" smtClean="0"/>
              <a:t>	But </a:t>
            </a:r>
            <a:r>
              <a:rPr lang="en-US" dirty="0" smtClean="0"/>
              <a:t>great things don’t just happen.  They require hard work and a plan, not necessarily in that order!  So first - the plan!  To have a great year, we must have a great January.  To have a great January, we must personally see, touch, talk to and connect with every single person on our team, every Shaklee Member and every person in our current network just as soon as possible in January.     barb</a:t>
            </a:r>
            <a:endParaRPr lang="en-US" dirty="0"/>
          </a:p>
        </p:txBody>
      </p:sp>
    </p:spTree>
    <p:extLst>
      <p:ext uri="{BB962C8B-B14F-4D97-AF65-F5344CB8AC3E}">
        <p14:creationId xmlns:p14="http://schemas.microsoft.com/office/powerpoint/2010/main" val="2660120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11116"/>
            <a:ext cx="8229600" cy="3897923"/>
          </a:xfrm>
        </p:spPr>
        <p:txBody>
          <a:bodyPr>
            <a:normAutofit fontScale="92500" lnSpcReduction="20000"/>
          </a:bodyPr>
          <a:lstStyle/>
          <a:p>
            <a:pPr marL="0" indent="0">
              <a:buNone/>
            </a:pPr>
            <a:r>
              <a:rPr lang="en-US" sz="2400" dirty="0" smtClean="0"/>
              <a:t> </a:t>
            </a:r>
            <a:r>
              <a:rPr lang="en-US" sz="2400" dirty="0" smtClean="0">
                <a:solidFill>
                  <a:schemeClr val="tx1"/>
                </a:solidFill>
              </a:rPr>
              <a:t>Contact every member and distributor.</a:t>
            </a:r>
          </a:p>
          <a:p>
            <a:r>
              <a:rPr lang="en-US" sz="2400" dirty="0">
                <a:solidFill>
                  <a:schemeClr val="tx1"/>
                </a:solidFill>
              </a:rPr>
              <a:t>Invite them to events and conference calls </a:t>
            </a:r>
            <a:endParaRPr lang="en-US" sz="2400" dirty="0" smtClean="0">
              <a:solidFill>
                <a:schemeClr val="tx1"/>
              </a:solidFill>
            </a:endParaRPr>
          </a:p>
          <a:p>
            <a:r>
              <a:rPr lang="en-US" sz="2400" dirty="0" smtClean="0">
                <a:solidFill>
                  <a:schemeClr val="tx1"/>
                </a:solidFill>
              </a:rPr>
              <a:t>Begin assembling our business team </a:t>
            </a:r>
          </a:p>
          <a:p>
            <a:r>
              <a:rPr lang="en-US" sz="2400" dirty="0" smtClean="0">
                <a:solidFill>
                  <a:schemeClr val="tx1"/>
                </a:solidFill>
              </a:rPr>
              <a:t>Decide how many conversations we  will have this week regarding benefits of our business</a:t>
            </a:r>
          </a:p>
          <a:p>
            <a:pPr marL="0" indent="0">
              <a:buNone/>
            </a:pPr>
            <a:r>
              <a:rPr lang="en-US" sz="2400" dirty="0" smtClean="0">
                <a:solidFill>
                  <a:schemeClr val="tx1"/>
                </a:solidFill>
              </a:rPr>
              <a:t>	ex --Ask them .. “ Tell me about where you are in your life..	 	About what you have in mind for 2016 …</a:t>
            </a:r>
          </a:p>
          <a:p>
            <a:pPr marL="0" indent="0">
              <a:buNone/>
            </a:pPr>
            <a:r>
              <a:rPr lang="en-US" sz="2400" dirty="0" smtClean="0">
                <a:solidFill>
                  <a:schemeClr val="tx1"/>
                </a:solidFill>
              </a:rPr>
              <a:t>	ex -- Tell </a:t>
            </a:r>
            <a:r>
              <a:rPr lang="en-US" sz="2400" dirty="0">
                <a:solidFill>
                  <a:schemeClr val="tx1"/>
                </a:solidFill>
              </a:rPr>
              <a:t>them how you feel about your work and your vision </a:t>
            </a:r>
            <a:r>
              <a:rPr lang="en-US" sz="2400" dirty="0" smtClean="0">
                <a:solidFill>
                  <a:schemeClr val="tx1"/>
                </a:solidFill>
              </a:rPr>
              <a:t>	for </a:t>
            </a:r>
            <a:r>
              <a:rPr lang="en-US" sz="2400" dirty="0">
                <a:solidFill>
                  <a:schemeClr val="tx1"/>
                </a:solidFill>
              </a:rPr>
              <a:t>	</a:t>
            </a:r>
            <a:r>
              <a:rPr lang="en-US" sz="2400" dirty="0" smtClean="0">
                <a:solidFill>
                  <a:schemeClr val="tx1"/>
                </a:solidFill>
              </a:rPr>
              <a:t>your business </a:t>
            </a:r>
            <a:r>
              <a:rPr lang="en-US" sz="2400" dirty="0">
                <a:solidFill>
                  <a:schemeClr val="tx1"/>
                </a:solidFill>
              </a:rPr>
              <a:t>in the coming year .. Invite them to learn 	more</a:t>
            </a:r>
            <a:r>
              <a:rPr lang="en-US" sz="2400" dirty="0" smtClean="0">
                <a:solidFill>
                  <a:schemeClr val="tx1"/>
                </a:solidFill>
              </a:rPr>
              <a:t>.								</a:t>
            </a:r>
            <a:r>
              <a:rPr lang="en-US" sz="2400" dirty="0" err="1" smtClean="0">
                <a:solidFill>
                  <a:schemeClr val="tx1"/>
                </a:solidFill>
              </a:rPr>
              <a:t>lisa</a:t>
            </a:r>
            <a:endParaRPr lang="en-US" sz="2400" dirty="0">
              <a:solidFill>
                <a:schemeClr val="tx1"/>
              </a:solidFill>
            </a:endParaRPr>
          </a:p>
          <a:p>
            <a:r>
              <a:rPr lang="en-US" sz="2400" dirty="0" smtClean="0">
                <a:solidFill>
                  <a:schemeClr val="tx1"/>
                </a:solidFill>
              </a:rPr>
              <a:t>Decide how many new members  you will sponsor in January   Remember .. There may be business partners there, too</a:t>
            </a:r>
          </a:p>
          <a:p>
            <a:endParaRPr lang="en-US" sz="2400" dirty="0" smtClean="0"/>
          </a:p>
          <a:p>
            <a:endParaRPr lang="en-US" sz="2400" dirty="0" smtClean="0"/>
          </a:p>
          <a:p>
            <a:endParaRPr lang="en-US" sz="2400" dirty="0" smtClean="0"/>
          </a:p>
          <a:p>
            <a:pPr marL="0" indent="0">
              <a:buNone/>
            </a:pPr>
            <a:endParaRPr lang="en-US" sz="2400" dirty="0" smtClean="0"/>
          </a:p>
          <a:p>
            <a:pPr marL="0" indent="0">
              <a:buNone/>
            </a:pPr>
            <a:endParaRPr lang="en-US" sz="2400" dirty="0" smtClean="0"/>
          </a:p>
        </p:txBody>
      </p:sp>
      <p:sp>
        <p:nvSpPr>
          <p:cNvPr id="3" name="Title 2"/>
          <p:cNvSpPr>
            <a:spLocks noGrp="1"/>
          </p:cNvSpPr>
          <p:nvPr>
            <p:ph type="title"/>
          </p:nvPr>
        </p:nvSpPr>
        <p:spPr>
          <a:xfrm>
            <a:off x="457200" y="383779"/>
            <a:ext cx="8229600" cy="627337"/>
          </a:xfrm>
        </p:spPr>
        <p:txBody>
          <a:bodyPr>
            <a:normAutofit/>
          </a:bodyPr>
          <a:lstStyle/>
          <a:p>
            <a:r>
              <a:rPr lang="en-US" sz="3200" dirty="0" smtClean="0"/>
              <a:t>Strategy for January</a:t>
            </a:r>
            <a:endParaRPr lang="en-US" sz="3200" dirty="0"/>
          </a:p>
        </p:txBody>
      </p:sp>
    </p:spTree>
    <p:extLst>
      <p:ext uri="{BB962C8B-B14F-4D97-AF65-F5344CB8AC3E}">
        <p14:creationId xmlns:p14="http://schemas.microsoft.com/office/powerpoint/2010/main" val="1344120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3" descr="15-416_2015_OppPres_p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958103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bwMode="auto">
          <a:xfrm>
            <a:off x="1585913" y="147761"/>
            <a:ext cx="4641850" cy="69560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prstTxWarp prst="textNoShape">
              <a:avLst/>
            </a:prstTxWarp>
            <a:normAutofit fontScale="90000"/>
          </a:bodyPr>
          <a:lstStyle/>
          <a:p>
            <a:pPr algn="ctr" eaLnBrk="1" hangingPunct="1"/>
            <a:r>
              <a:rPr lang="en-US" sz="2400" dirty="0">
                <a:latin typeface="Arial" charset="0"/>
                <a:ea typeface="ＭＳ Ｐゴシック" charset="0"/>
                <a:cs typeface="Arial" charset="0"/>
              </a:rPr>
              <a:t>Jake &amp; Ashley McDonald: Executive Coordinators </a:t>
            </a:r>
          </a:p>
        </p:txBody>
      </p:sp>
      <p:pic>
        <p:nvPicPr>
          <p:cNvPr id="15362" name="Picture Placeholder 1"/>
          <p:cNvPicPr>
            <a:picLocks noGrp="1" noChangeAspect="1"/>
          </p:cNvPicPr>
          <p:nvPr>
            <p:ph type="pic" idx="1"/>
          </p:nvPr>
        </p:nvPicPr>
        <p:blipFill>
          <a:blip r:embed="rId2">
            <a:extLst>
              <a:ext uri="{28A0092B-C50C-407E-A947-70E740481C1C}">
                <a14:useLocalDpi xmlns:a14="http://schemas.microsoft.com/office/drawing/2010/main" val="0"/>
              </a:ext>
            </a:extLst>
          </a:blip>
          <a:srcRect t="2762" b="2762"/>
          <a:stretch>
            <a:fillRect/>
          </a:stretch>
        </p:blipFill>
        <p:spPr bwMode="auto">
          <a:xfrm rot="21449960">
            <a:off x="535480" y="1052880"/>
            <a:ext cx="3074987" cy="290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sp>
        <p:nvSpPr>
          <p:cNvPr id="4099" name="Text Placeholder 3"/>
          <p:cNvSpPr>
            <a:spLocks noGrp="1"/>
          </p:cNvSpPr>
          <p:nvPr>
            <p:ph type="body" sz="half" idx="2"/>
          </p:nvPr>
        </p:nvSpPr>
        <p:spPr bwMode="auto">
          <a:xfrm>
            <a:off x="3906838" y="1004562"/>
            <a:ext cx="2755900" cy="401828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normAutofit fontScale="70000" lnSpcReduction="20000"/>
          </a:bodyPr>
          <a:lstStyle/>
          <a:p>
            <a:pPr algn="ctr" eaLnBrk="1" hangingPunct="1"/>
            <a:r>
              <a:rPr lang="en-US" sz="2100" b="1" u="sng" dirty="0">
                <a:latin typeface="Arial" charset="0"/>
                <a:ea typeface="MS PGothic" charset="0"/>
                <a:cs typeface="Arial" charset="0"/>
              </a:rPr>
              <a:t>Ashley </a:t>
            </a:r>
          </a:p>
          <a:p>
            <a:pPr algn="ctr" eaLnBrk="1" hangingPunct="1"/>
            <a:r>
              <a:rPr lang="en-US" sz="2100" dirty="0">
                <a:latin typeface="Arial" charset="0"/>
                <a:ea typeface="MS PGothic" charset="0"/>
                <a:cs typeface="Arial" charset="0"/>
              </a:rPr>
              <a:t>Former Couple &amp; Family Therapist</a:t>
            </a:r>
          </a:p>
          <a:p>
            <a:pPr algn="ctr" eaLnBrk="1" hangingPunct="1"/>
            <a:r>
              <a:rPr lang="en-US" sz="1600" dirty="0">
                <a:latin typeface="Arial" charset="0"/>
                <a:ea typeface="MS PGothic" charset="0"/>
                <a:cs typeface="Arial" charset="0"/>
              </a:rPr>
              <a:t>Counseled through a nutritional lens </a:t>
            </a:r>
          </a:p>
          <a:p>
            <a:pPr algn="ctr" eaLnBrk="1" hangingPunct="1"/>
            <a:r>
              <a:rPr lang="en-US" sz="1600" dirty="0">
                <a:latin typeface="Arial" charset="0"/>
                <a:ea typeface="MS PGothic" charset="0"/>
                <a:cs typeface="Arial" charset="0"/>
              </a:rPr>
              <a:t>Sought a nutrition company with values</a:t>
            </a:r>
          </a:p>
          <a:p>
            <a:pPr algn="ctr" eaLnBrk="1" hangingPunct="1"/>
            <a:r>
              <a:rPr lang="en-US" sz="1600" dirty="0">
                <a:latin typeface="Arial" charset="0"/>
                <a:ea typeface="MS PGothic" charset="0"/>
                <a:cs typeface="Arial" charset="0"/>
              </a:rPr>
              <a:t>Partnered with Shaklee for the Dream </a:t>
            </a:r>
          </a:p>
          <a:p>
            <a:pPr algn="ctr" eaLnBrk="1" hangingPunct="1"/>
            <a:r>
              <a:rPr lang="en-US" sz="1600" dirty="0">
                <a:latin typeface="Arial" charset="0"/>
                <a:ea typeface="MS PGothic" charset="0"/>
                <a:cs typeface="Arial" charset="0"/>
              </a:rPr>
              <a:t>Always imagined it being a side to therapy</a:t>
            </a:r>
          </a:p>
          <a:p>
            <a:pPr algn="ctr" eaLnBrk="1" hangingPunct="1"/>
            <a:r>
              <a:rPr lang="en-US" sz="1600" dirty="0">
                <a:latin typeface="Arial" charset="0"/>
                <a:ea typeface="MS PGothic" charset="0"/>
                <a:cs typeface="Arial" charset="0"/>
              </a:rPr>
              <a:t>Diagnosed with cervical cancer in Jan. 2013 </a:t>
            </a:r>
          </a:p>
          <a:p>
            <a:pPr algn="ctr" eaLnBrk="1" hangingPunct="1"/>
            <a:r>
              <a:rPr lang="en-US" sz="1600" dirty="0">
                <a:latin typeface="Arial" charset="0"/>
                <a:ea typeface="MS PGothic" charset="0"/>
                <a:cs typeface="Arial" charset="0"/>
              </a:rPr>
              <a:t>Utilized Shaklee 180 to regain health &amp; confidence </a:t>
            </a:r>
          </a:p>
          <a:p>
            <a:pPr algn="ctr" eaLnBrk="1" hangingPunct="1"/>
            <a:r>
              <a:rPr lang="en-US" sz="1600" dirty="0">
                <a:latin typeface="Arial" charset="0"/>
                <a:ea typeface="MS PGothic" charset="0"/>
                <a:cs typeface="Arial" charset="0"/>
              </a:rPr>
              <a:t>Won Healthy Competition in Sept. 2013 </a:t>
            </a:r>
          </a:p>
          <a:p>
            <a:pPr algn="ctr" eaLnBrk="1" hangingPunct="1"/>
            <a:r>
              <a:rPr lang="en-US" sz="1600" dirty="0">
                <a:latin typeface="Arial" charset="0"/>
                <a:ea typeface="MS PGothic" charset="0"/>
                <a:cs typeface="Arial" charset="0"/>
              </a:rPr>
              <a:t>Found out we were pregnant in Sept. 2013 </a:t>
            </a:r>
          </a:p>
          <a:p>
            <a:pPr algn="ctr" eaLnBrk="1" hangingPunct="1"/>
            <a:r>
              <a:rPr lang="en-US" sz="1600" dirty="0">
                <a:latin typeface="Arial" charset="0"/>
                <a:ea typeface="MS PGothic" charset="0"/>
                <a:cs typeface="Arial" charset="0"/>
              </a:rPr>
              <a:t>Felt obliged to share our effect even louder</a:t>
            </a:r>
          </a:p>
          <a:p>
            <a:pPr algn="ctr" eaLnBrk="1" hangingPunct="1"/>
            <a:r>
              <a:rPr lang="en-US" sz="1600" dirty="0">
                <a:latin typeface="Arial" charset="0"/>
                <a:ea typeface="MS PGothic" charset="0"/>
                <a:cs typeface="Arial" charset="0"/>
              </a:rPr>
              <a:t>Went back to work full-time in January 2015</a:t>
            </a:r>
          </a:p>
          <a:p>
            <a:pPr algn="ctr" eaLnBrk="1" hangingPunct="1"/>
            <a:r>
              <a:rPr lang="en-US" sz="1600" dirty="0">
                <a:latin typeface="Arial" charset="0"/>
                <a:ea typeface="MS PGothic" charset="0"/>
                <a:cs typeface="Arial" charset="0"/>
              </a:rPr>
              <a:t>Declaration to come home with Shaklee as my vehicle</a:t>
            </a:r>
          </a:p>
          <a:p>
            <a:pPr algn="ctr" eaLnBrk="1" hangingPunct="1"/>
            <a:r>
              <a:rPr lang="en-US" sz="1600" dirty="0">
                <a:latin typeface="Arial" charset="0"/>
                <a:ea typeface="MS PGothic" charset="0"/>
                <a:cs typeface="Arial" charset="0"/>
              </a:rPr>
              <a:t>Quit my job in April 2015 </a:t>
            </a:r>
          </a:p>
          <a:p>
            <a:pPr algn="ctr" eaLnBrk="1" hangingPunct="1"/>
            <a:r>
              <a:rPr lang="en-US" sz="1600" dirty="0">
                <a:latin typeface="Arial" charset="0"/>
                <a:ea typeface="MS PGothic" charset="0"/>
                <a:cs typeface="Arial" charset="0"/>
              </a:rPr>
              <a:t>Chose life – left for our journey July 2015 </a:t>
            </a:r>
          </a:p>
          <a:p>
            <a:pPr eaLnBrk="1" hangingPunct="1"/>
            <a:endParaRPr lang="en-US" sz="1600" dirty="0">
              <a:latin typeface="Arial" charset="0"/>
              <a:ea typeface="MS PGothic" charset="0"/>
              <a:cs typeface="Arial" charset="0"/>
            </a:endParaRPr>
          </a:p>
        </p:txBody>
      </p:sp>
      <p:sp>
        <p:nvSpPr>
          <p:cNvPr id="2" name="TextBox 1"/>
          <p:cNvSpPr txBox="1"/>
          <p:nvPr/>
        </p:nvSpPr>
        <p:spPr>
          <a:xfrm>
            <a:off x="6662739" y="369157"/>
            <a:ext cx="2320925" cy="4401204"/>
          </a:xfrm>
          <a:prstGeom prst="rect">
            <a:avLst/>
          </a:prstGeom>
          <a:noFill/>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algn="ctr" eaLnBrk="1" hangingPunct="1"/>
            <a:r>
              <a:rPr lang="en-US" sz="2000" b="1" u="sng" dirty="0" smtClean="0">
                <a:latin typeface="Arial" charset="0"/>
                <a:ea typeface="MS PGothic" charset="0"/>
                <a:cs typeface="MS PGothic" charset="0"/>
              </a:rPr>
              <a:t>Jake</a:t>
            </a:r>
          </a:p>
          <a:p>
            <a:pPr algn="ctr" eaLnBrk="1" hangingPunct="1"/>
            <a:endParaRPr lang="en-US" sz="2000" b="1" u="sng" dirty="0">
              <a:latin typeface="Arial" charset="0"/>
              <a:ea typeface="MS PGothic" charset="0"/>
              <a:cs typeface="MS PGothic" charset="0"/>
            </a:endParaRPr>
          </a:p>
          <a:p>
            <a:pPr algn="ctr" eaLnBrk="1" hangingPunct="1"/>
            <a:r>
              <a:rPr lang="en-US" sz="1200" dirty="0">
                <a:latin typeface="Arial" charset="0"/>
                <a:ea typeface="MS PGothic" charset="0"/>
                <a:cs typeface="MS PGothic" charset="0"/>
              </a:rPr>
              <a:t>Certified Personal Trainer </a:t>
            </a:r>
          </a:p>
          <a:p>
            <a:pPr algn="ctr" eaLnBrk="1" hangingPunct="1"/>
            <a:r>
              <a:rPr lang="en-US" sz="1200" dirty="0">
                <a:latin typeface="Arial" charset="0"/>
                <a:ea typeface="MS PGothic" charset="0"/>
                <a:cs typeface="MS PGothic" charset="0"/>
              </a:rPr>
              <a:t>Degree in Nutrition</a:t>
            </a:r>
          </a:p>
          <a:p>
            <a:pPr algn="ctr" eaLnBrk="1" hangingPunct="1"/>
            <a:r>
              <a:rPr lang="en-US" sz="1200" dirty="0">
                <a:latin typeface="Arial" charset="0"/>
                <a:ea typeface="MS PGothic" charset="0"/>
                <a:cs typeface="MS PGothic" charset="0"/>
              </a:rPr>
              <a:t>Sought nutrition company of purity and value</a:t>
            </a:r>
          </a:p>
          <a:p>
            <a:pPr algn="ctr" eaLnBrk="1" hangingPunct="1"/>
            <a:r>
              <a:rPr lang="en-US" sz="1200" dirty="0">
                <a:latin typeface="Arial" charset="0"/>
                <a:ea typeface="MS PGothic" charset="0"/>
                <a:cs typeface="MS PGothic" charset="0"/>
              </a:rPr>
              <a:t> Partnered with Shaklee to help others and compliment training</a:t>
            </a:r>
          </a:p>
          <a:p>
            <a:pPr algn="ctr" eaLnBrk="1" hangingPunct="1"/>
            <a:r>
              <a:rPr lang="en-US" sz="1200" dirty="0">
                <a:latin typeface="Arial" charset="0"/>
                <a:ea typeface="MS PGothic" charset="0"/>
                <a:cs typeface="MS PGothic" charset="0"/>
              </a:rPr>
              <a:t>In severe car accident Jan. 2013</a:t>
            </a:r>
          </a:p>
          <a:p>
            <a:pPr algn="ctr" eaLnBrk="1" hangingPunct="1"/>
            <a:r>
              <a:rPr lang="en-US" sz="1200" dirty="0">
                <a:latin typeface="Arial" charset="0"/>
                <a:ea typeface="MS PGothic" charset="0"/>
                <a:cs typeface="MS PGothic" charset="0"/>
              </a:rPr>
              <a:t>Used Shaklee 180 and </a:t>
            </a:r>
            <a:r>
              <a:rPr lang="en-US" sz="1200" dirty="0" err="1">
                <a:latin typeface="Arial" charset="0"/>
                <a:ea typeface="MS PGothic" charset="0"/>
                <a:cs typeface="MS PGothic" charset="0"/>
              </a:rPr>
              <a:t>Vivix</a:t>
            </a:r>
            <a:r>
              <a:rPr lang="en-US" sz="1200" dirty="0">
                <a:latin typeface="Arial" charset="0"/>
                <a:ea typeface="MS PGothic" charset="0"/>
                <a:cs typeface="MS PGothic" charset="0"/>
              </a:rPr>
              <a:t> to regenerate nerves and regain muscle (20 lbs.)</a:t>
            </a:r>
          </a:p>
          <a:p>
            <a:pPr algn="ctr" eaLnBrk="1" hangingPunct="1"/>
            <a:r>
              <a:rPr lang="en-US" sz="1200" dirty="0">
                <a:latin typeface="Arial" charset="0"/>
                <a:ea typeface="MS PGothic" charset="0"/>
                <a:cs typeface="MS PGothic" charset="0"/>
              </a:rPr>
              <a:t>Blessed with baby June 2014</a:t>
            </a:r>
          </a:p>
          <a:p>
            <a:pPr algn="ctr" eaLnBrk="1" hangingPunct="1"/>
            <a:r>
              <a:rPr lang="en-US" sz="1200" dirty="0">
                <a:latin typeface="Arial" charset="0"/>
                <a:ea typeface="MS PGothic" charset="0"/>
                <a:cs typeface="MS PGothic" charset="0"/>
              </a:rPr>
              <a:t>Health transformations, along with baby, cemented belief</a:t>
            </a:r>
          </a:p>
          <a:p>
            <a:pPr algn="ctr" eaLnBrk="1" hangingPunct="1"/>
            <a:r>
              <a:rPr lang="en-US" sz="1200" dirty="0">
                <a:latin typeface="Arial" charset="0"/>
                <a:ea typeface="MS PGothic" charset="0"/>
                <a:cs typeface="MS PGothic" charset="0"/>
              </a:rPr>
              <a:t>Living our Shaklee dream since July 2015</a:t>
            </a:r>
          </a:p>
          <a:p>
            <a:pPr algn="ctr" eaLnBrk="1" hangingPunct="1"/>
            <a:r>
              <a:rPr lang="en-US" sz="1200" dirty="0">
                <a:latin typeface="Arial" charset="0"/>
                <a:ea typeface="MS PGothic" charset="0"/>
                <a:cs typeface="MS PGothic" charset="0"/>
              </a:rPr>
              <a:t>In progress of gaining 15 lbs. of natural muscle to display healthy transformation</a:t>
            </a:r>
          </a:p>
          <a:p>
            <a:pPr algn="ctr" eaLnBrk="1" hangingPunct="1"/>
            <a:endParaRPr lang="en-US" sz="1200" dirty="0">
              <a:latin typeface="Arial" charset="0"/>
              <a:ea typeface="MS PGothic" charset="0"/>
              <a:cs typeface="MS PGothic" charset="0"/>
            </a:endParaRPr>
          </a:p>
        </p:txBody>
      </p:sp>
    </p:spTree>
    <p:extLst>
      <p:ext uri="{BB962C8B-B14F-4D97-AF65-F5344CB8AC3E}">
        <p14:creationId xmlns:p14="http://schemas.microsoft.com/office/powerpoint/2010/main" val="1258298876"/>
      </p:ext>
    </p:extLst>
  </p:cSld>
  <p:clrMapOvr>
    <a:masterClrMapping/>
  </p:clrMapOvr>
  <p:transition xmlns:p14="http://schemas.microsoft.com/office/powerpoint/2010/main" spd="slow" advTm="1680"/>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descr="15-416_2015_OppPres_p3.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29713"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68221">
            <a:off x="298894" y="1938475"/>
            <a:ext cx="2854697" cy="21242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730">
            <a:off x="6301187" y="1938602"/>
            <a:ext cx="2277328" cy="22773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2446" y="1040788"/>
            <a:ext cx="2137543" cy="24545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0640852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descr="15-416_2015_OppPres_p4.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29713"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4829" t="21697" r="18657"/>
          <a:stretch/>
        </p:blipFill>
        <p:spPr>
          <a:xfrm rot="21395444">
            <a:off x="399807" y="1139962"/>
            <a:ext cx="2436474" cy="21512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22568" t="8506" r="17151" b="12090"/>
          <a:stretch/>
        </p:blipFill>
        <p:spPr>
          <a:xfrm rot="5618411" flipV="1">
            <a:off x="6251303" y="841571"/>
            <a:ext cx="2319709" cy="22916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t="25459" r="9016" b="6062"/>
          <a:stretch/>
        </p:blipFill>
        <p:spPr>
          <a:xfrm>
            <a:off x="3236090" y="2080449"/>
            <a:ext cx="2598511" cy="25625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8378195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0894" y="172308"/>
            <a:ext cx="5072184" cy="857250"/>
          </a:xfrm>
        </p:spPr>
        <p:txBody>
          <a:bodyPr>
            <a:normAutofit/>
          </a:bodyPr>
          <a:lstStyle/>
          <a:p>
            <a:r>
              <a:rPr lang="en-US" sz="3200" dirty="0" smtClean="0"/>
              <a:t>January Growth Ideas</a:t>
            </a:r>
            <a:endParaRPr lang="en-US" sz="3200" dirty="0"/>
          </a:p>
        </p:txBody>
      </p:sp>
      <p:sp>
        <p:nvSpPr>
          <p:cNvPr id="4" name="Rectangle 3"/>
          <p:cNvSpPr/>
          <p:nvPr/>
        </p:nvSpPr>
        <p:spPr>
          <a:xfrm>
            <a:off x="488462" y="879232"/>
            <a:ext cx="8421076" cy="4893647"/>
          </a:xfrm>
          <a:prstGeom prst="rect">
            <a:avLst/>
          </a:prstGeom>
        </p:spPr>
        <p:txBody>
          <a:bodyPr wrap="square">
            <a:spAutoFit/>
          </a:bodyPr>
          <a:lstStyle/>
          <a:p>
            <a:r>
              <a:rPr lang="en-US" sz="2000" dirty="0" smtClean="0"/>
              <a:t>-</a:t>
            </a:r>
            <a:r>
              <a:rPr lang="en-US" sz="2400" b="1" dirty="0"/>
              <a:t>S</a:t>
            </a:r>
            <a:r>
              <a:rPr lang="en-US" sz="2400" b="1" dirty="0" smtClean="0"/>
              <a:t>moothie </a:t>
            </a:r>
            <a:r>
              <a:rPr lang="en-US" sz="2400" b="1" dirty="0"/>
              <a:t>W</a:t>
            </a:r>
            <a:r>
              <a:rPr lang="en-US" sz="2400" b="1" dirty="0" smtClean="0"/>
              <a:t>orkshops </a:t>
            </a:r>
            <a:r>
              <a:rPr lang="en-US" sz="2400" dirty="0"/>
              <a:t>(these have been very successful and are </a:t>
            </a:r>
            <a:r>
              <a:rPr lang="en-US" sz="2400" dirty="0" smtClean="0"/>
              <a:t>							very </a:t>
            </a:r>
            <a:r>
              <a:rPr lang="en-US" sz="2400" dirty="0"/>
              <a:t>popular this time of year) </a:t>
            </a:r>
          </a:p>
          <a:p>
            <a:r>
              <a:rPr lang="en-US" sz="2400" dirty="0" smtClean="0"/>
              <a:t>-</a:t>
            </a:r>
            <a:r>
              <a:rPr lang="en-US" sz="2400" b="1" dirty="0"/>
              <a:t>T</a:t>
            </a:r>
            <a:r>
              <a:rPr lang="en-US" sz="2400" b="1" dirty="0" smtClean="0"/>
              <a:t>eachers </a:t>
            </a:r>
            <a:r>
              <a:rPr lang="en-US" sz="2400" b="1" dirty="0"/>
              <a:t>F</a:t>
            </a:r>
            <a:r>
              <a:rPr lang="en-US" sz="2400" b="1" dirty="0" smtClean="0"/>
              <a:t>acebook </a:t>
            </a:r>
            <a:r>
              <a:rPr lang="en-US" sz="2400" b="1" dirty="0"/>
              <a:t>event </a:t>
            </a:r>
            <a:r>
              <a:rPr lang="en-US" sz="2400" dirty="0" err="1"/>
              <a:t>tues</a:t>
            </a:r>
            <a:r>
              <a:rPr lang="en-US" sz="2400" dirty="0"/>
              <a:t> </a:t>
            </a:r>
          </a:p>
          <a:p>
            <a:r>
              <a:rPr lang="en-US" sz="2400" dirty="0" smtClean="0"/>
              <a:t>-</a:t>
            </a:r>
            <a:r>
              <a:rPr lang="en-US" sz="2400" b="1" dirty="0"/>
              <a:t>N</a:t>
            </a:r>
            <a:r>
              <a:rPr lang="en-US" sz="2400" b="1" dirty="0" smtClean="0"/>
              <a:t>ew </a:t>
            </a:r>
            <a:r>
              <a:rPr lang="en-US" sz="2400" b="1" dirty="0"/>
              <a:t>M</a:t>
            </a:r>
            <a:r>
              <a:rPr lang="en-US" sz="2400" b="1" dirty="0" smtClean="0"/>
              <a:t>ember Appointments</a:t>
            </a:r>
            <a:r>
              <a:rPr lang="en-US" sz="2400" b="1" dirty="0"/>
              <a:t>/ </a:t>
            </a:r>
            <a:r>
              <a:rPr lang="en-US" sz="2400" b="1" dirty="0" smtClean="0"/>
              <a:t> </a:t>
            </a:r>
            <a:r>
              <a:rPr lang="en-US" sz="2400" b="1" dirty="0"/>
              <a:t>M</a:t>
            </a:r>
            <a:r>
              <a:rPr lang="en-US" sz="2400" b="1" dirty="0" smtClean="0"/>
              <a:t>ember </a:t>
            </a:r>
            <a:r>
              <a:rPr lang="en-US" sz="2400" b="1" dirty="0"/>
              <a:t>U</a:t>
            </a:r>
            <a:r>
              <a:rPr lang="en-US" sz="2400" b="1" dirty="0" smtClean="0"/>
              <a:t>pdates </a:t>
            </a:r>
            <a:endParaRPr lang="en-US" sz="2400" b="1" dirty="0"/>
          </a:p>
          <a:p>
            <a:r>
              <a:rPr lang="en-US" sz="2400" dirty="0" smtClean="0"/>
              <a:t>-</a:t>
            </a:r>
            <a:r>
              <a:rPr lang="en-US" sz="2400" b="1" dirty="0"/>
              <a:t>H</a:t>
            </a:r>
            <a:r>
              <a:rPr lang="en-US" sz="2400" b="1" dirty="0" smtClean="0"/>
              <a:t>ealth </a:t>
            </a:r>
            <a:r>
              <a:rPr lang="en-US" sz="2400" b="1" dirty="0"/>
              <a:t>C</a:t>
            </a:r>
            <a:r>
              <a:rPr lang="en-US" sz="2400" b="1" dirty="0" smtClean="0"/>
              <a:t>hats </a:t>
            </a:r>
            <a:endParaRPr lang="en-US" sz="2400" b="1" dirty="0"/>
          </a:p>
          <a:p>
            <a:r>
              <a:rPr lang="en-US" sz="2400" dirty="0" smtClean="0"/>
              <a:t>-</a:t>
            </a:r>
            <a:r>
              <a:rPr lang="en-US" sz="2400" b="1" dirty="0"/>
              <a:t>T</a:t>
            </a:r>
            <a:r>
              <a:rPr lang="en-US" sz="2400" b="1" dirty="0" smtClean="0"/>
              <a:t>urnaround Kit 10% off promo</a:t>
            </a:r>
            <a:r>
              <a:rPr lang="en-US" sz="2400" b="1" dirty="0"/>
              <a:t>-</a:t>
            </a:r>
            <a:r>
              <a:rPr lang="en-US" sz="2400" dirty="0"/>
              <a:t> </a:t>
            </a:r>
            <a:r>
              <a:rPr lang="en-US" sz="2400" dirty="0" smtClean="0"/>
              <a:t>calling </a:t>
            </a:r>
            <a:r>
              <a:rPr lang="en-US" sz="2400" dirty="0"/>
              <a:t>people </a:t>
            </a:r>
            <a:r>
              <a:rPr lang="en-US" sz="2400" dirty="0" smtClean="0"/>
              <a:t>interested </a:t>
            </a:r>
            <a:r>
              <a:rPr lang="en-US" sz="2400" dirty="0"/>
              <a:t>in weight loss to let them know about coupon and extra 10% off </a:t>
            </a:r>
          </a:p>
          <a:p>
            <a:r>
              <a:rPr lang="en-US" sz="2400" dirty="0" smtClean="0"/>
              <a:t>-</a:t>
            </a:r>
            <a:r>
              <a:rPr lang="en-US" sz="2400" b="1" dirty="0"/>
              <a:t>E</a:t>
            </a:r>
            <a:r>
              <a:rPr lang="en-US" sz="2400" b="1" dirty="0" smtClean="0"/>
              <a:t>arn </a:t>
            </a:r>
            <a:r>
              <a:rPr lang="en-US" sz="2400" b="1" dirty="0"/>
              <a:t>while u learn </a:t>
            </a:r>
            <a:r>
              <a:rPr lang="en-US" sz="2400" dirty="0"/>
              <a:t>from </a:t>
            </a:r>
            <a:r>
              <a:rPr lang="en-US" sz="2400" dirty="0" smtClean="0"/>
              <a:t>webinars, </a:t>
            </a:r>
            <a:r>
              <a:rPr lang="en-US" sz="2400" dirty="0" err="1"/>
              <a:t>cds</a:t>
            </a:r>
            <a:r>
              <a:rPr lang="en-US" sz="2400" dirty="0"/>
              <a:t> or </a:t>
            </a:r>
            <a:r>
              <a:rPr lang="en-US" sz="2400" dirty="0" err="1"/>
              <a:t>shaklee</a:t>
            </a:r>
            <a:r>
              <a:rPr lang="en-US" sz="2400" dirty="0"/>
              <a:t> </a:t>
            </a:r>
            <a:r>
              <a:rPr lang="en-US" sz="2400" dirty="0" err="1"/>
              <a:t>tv</a:t>
            </a:r>
            <a:r>
              <a:rPr lang="en-US" sz="2400" dirty="0"/>
              <a:t> </a:t>
            </a:r>
          </a:p>
          <a:p>
            <a:r>
              <a:rPr lang="en-US" sz="2400" dirty="0"/>
              <a:t>-social media posts (my sleep post got lots of interest and deodorant) </a:t>
            </a:r>
          </a:p>
          <a:p>
            <a:r>
              <a:rPr lang="en-US" sz="2400" dirty="0" smtClean="0"/>
              <a:t>-</a:t>
            </a:r>
            <a:r>
              <a:rPr lang="en-US" sz="2400" b="1" dirty="0"/>
              <a:t>B</a:t>
            </a:r>
            <a:r>
              <a:rPr lang="en-US" sz="2400" b="1" dirty="0" smtClean="0"/>
              <a:t>usiness</a:t>
            </a:r>
            <a:r>
              <a:rPr lang="en-US" sz="2400" dirty="0"/>
              <a:t>- J</a:t>
            </a:r>
            <a:r>
              <a:rPr lang="en-US" sz="2400" dirty="0" smtClean="0"/>
              <a:t>an </a:t>
            </a:r>
            <a:r>
              <a:rPr lang="en-US" sz="2400" dirty="0"/>
              <a:t>is the time of year many start new businesses set up 3 way or send </a:t>
            </a:r>
            <a:r>
              <a:rPr lang="en-US" sz="2400" dirty="0" err="1"/>
              <a:t>shaklee</a:t>
            </a:r>
            <a:r>
              <a:rPr lang="en-US" sz="2400" dirty="0"/>
              <a:t> </a:t>
            </a:r>
            <a:r>
              <a:rPr lang="en-US" sz="2400" dirty="0" err="1"/>
              <a:t>tv</a:t>
            </a:r>
            <a:r>
              <a:rPr lang="en-US" sz="2400" dirty="0"/>
              <a:t> videos to those interested in business </a:t>
            </a:r>
          </a:p>
          <a:p>
            <a:r>
              <a:rPr lang="en-US" sz="2400" dirty="0" smtClean="0"/>
              <a:t>-</a:t>
            </a:r>
            <a:r>
              <a:rPr lang="en-US" sz="2400" b="1" dirty="0"/>
              <a:t>F</a:t>
            </a:r>
            <a:r>
              <a:rPr lang="en-US" sz="2400" b="1" dirty="0" smtClean="0"/>
              <a:t>acebook </a:t>
            </a:r>
            <a:r>
              <a:rPr lang="en-US" sz="2400" b="1" dirty="0"/>
              <a:t>groups for </a:t>
            </a:r>
            <a:r>
              <a:rPr lang="en-US" sz="2400" b="1" dirty="0" smtClean="0"/>
              <a:t>members                       </a:t>
            </a:r>
            <a:r>
              <a:rPr lang="en-US" sz="2400" b="1" dirty="0" err="1" smtClean="0"/>
              <a:t>katie</a:t>
            </a:r>
            <a:endParaRPr lang="en-US" sz="2400" dirty="0"/>
          </a:p>
        </p:txBody>
      </p:sp>
    </p:spTree>
    <p:extLst>
      <p:ext uri="{BB962C8B-B14F-4D97-AF65-F5344CB8AC3E}">
        <p14:creationId xmlns:p14="http://schemas.microsoft.com/office/powerpoint/2010/main" val="11487154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descr="15-416_2015_OppPres_p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56889">
            <a:off x="5183897" y="647745"/>
            <a:ext cx="3593034" cy="35930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6438738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1" descr="15-416_2015_OppPres_p7.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07309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descr="15-416_2015_OppPres_p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714922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descr="15-416_2015_OppPres_p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571829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descr="15-416_2015_OppPres_p10.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99394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descr="15-416_2015_OppPres_p1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933947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 descr="15-416_2015_OppPres_p1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29713"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535794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1" descr="15-416_2015_OppPres_p1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104466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descr="15-416_2015_OppPres_p1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117379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descr="15-416_2015_OppPres_p1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0658" t="17777" r="18231" b="7160"/>
          <a:stretch/>
        </p:blipFill>
        <p:spPr>
          <a:xfrm>
            <a:off x="4267202" y="147760"/>
            <a:ext cx="2681409" cy="21227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893752">
            <a:off x="3223992" y="1661406"/>
            <a:ext cx="2914416" cy="21858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9835" t="25240" r="13952" b="2633"/>
          <a:stretch/>
        </p:blipFill>
        <p:spPr>
          <a:xfrm>
            <a:off x="509833" y="2191809"/>
            <a:ext cx="3007599" cy="21347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l="1935" t="23485" r="52140" b="12786"/>
          <a:stretch/>
        </p:blipFill>
        <p:spPr>
          <a:xfrm rot="716299">
            <a:off x="6926158" y="376764"/>
            <a:ext cx="1941586" cy="20207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2462" y="2191809"/>
            <a:ext cx="2518126" cy="18885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4822562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2005" y="666601"/>
            <a:ext cx="6497317" cy="1021556"/>
          </a:xfrm>
          <a:ln>
            <a:solidFill>
              <a:schemeClr val="accent5">
                <a:lumMod val="75000"/>
              </a:schemeClr>
            </a:solidFill>
          </a:ln>
        </p:spPr>
        <p:txBody>
          <a:bodyPr/>
          <a:lstStyle/>
          <a:p>
            <a:pPr algn="ctr"/>
            <a:r>
              <a:rPr lang="en-US" sz="4400" dirty="0" smtClean="0">
                <a:solidFill>
                  <a:schemeClr val="accent5">
                    <a:lumMod val="50000"/>
                  </a:schemeClr>
                </a:solidFill>
              </a:rPr>
              <a:t>100 </a:t>
            </a:r>
            <a:r>
              <a:rPr lang="en-US" sz="4400" cap="none" dirty="0" smtClean="0">
                <a:solidFill>
                  <a:schemeClr val="accent5">
                    <a:lumMod val="50000"/>
                  </a:schemeClr>
                </a:solidFill>
              </a:rPr>
              <a:t>Days To Amazing</a:t>
            </a:r>
            <a:br>
              <a:rPr lang="en-US" sz="4400" cap="none" dirty="0" smtClean="0">
                <a:solidFill>
                  <a:schemeClr val="accent5">
                    <a:lumMod val="50000"/>
                  </a:schemeClr>
                </a:solidFill>
              </a:rPr>
            </a:br>
            <a:r>
              <a:rPr lang="en-US" cap="none" dirty="0" smtClean="0">
                <a:solidFill>
                  <a:schemeClr val="accent5">
                    <a:lumMod val="50000"/>
                  </a:schemeClr>
                </a:solidFill>
              </a:rPr>
              <a:t>Shaklee Business Training 2016  #1</a:t>
            </a:r>
            <a:endParaRPr lang="en-US" dirty="0">
              <a:solidFill>
                <a:schemeClr val="accent5">
                  <a:lumMod val="50000"/>
                </a:schemeClr>
              </a:solidFill>
            </a:endParaRPr>
          </a:p>
        </p:txBody>
      </p:sp>
      <p:sp>
        <p:nvSpPr>
          <p:cNvPr id="3" name="Text Placeholder 2"/>
          <p:cNvSpPr>
            <a:spLocks noGrp="1"/>
          </p:cNvSpPr>
          <p:nvPr>
            <p:ph type="body" idx="1"/>
          </p:nvPr>
        </p:nvSpPr>
        <p:spPr>
          <a:xfrm>
            <a:off x="1372004" y="2128321"/>
            <a:ext cx="6497316" cy="1612828"/>
          </a:xfrm>
          <a:ln>
            <a:solidFill>
              <a:schemeClr val="accent5">
                <a:lumMod val="50000"/>
              </a:schemeClr>
            </a:solidFill>
          </a:ln>
        </p:spPr>
        <p:txBody>
          <a:bodyPr>
            <a:normAutofit fontScale="92500" lnSpcReduction="20000"/>
          </a:bodyPr>
          <a:lstStyle/>
          <a:p>
            <a:r>
              <a:rPr lang="en-US" sz="3200" dirty="0" smtClean="0">
                <a:solidFill>
                  <a:schemeClr val="tx1"/>
                </a:solidFill>
              </a:rPr>
              <a:t>			Vision for 2016 </a:t>
            </a:r>
          </a:p>
          <a:p>
            <a:r>
              <a:rPr lang="en-US" sz="3200" dirty="0" smtClean="0">
                <a:solidFill>
                  <a:schemeClr val="tx1"/>
                </a:solidFill>
              </a:rPr>
              <a:t>The Ashley and Jake McDonald Story</a:t>
            </a:r>
          </a:p>
          <a:p>
            <a:r>
              <a:rPr lang="en-US" sz="3200" dirty="0" smtClean="0">
                <a:solidFill>
                  <a:schemeClr val="tx1"/>
                </a:solidFill>
              </a:rPr>
              <a:t>	The Master Coordinator Effect</a:t>
            </a:r>
          </a:p>
          <a:p>
            <a:r>
              <a:rPr lang="en-US" sz="2400" dirty="0" smtClean="0">
                <a:solidFill>
                  <a:schemeClr val="tx1"/>
                </a:solidFill>
              </a:rPr>
              <a:t>				January </a:t>
            </a:r>
            <a:r>
              <a:rPr lang="en-US" sz="2400" dirty="0">
                <a:solidFill>
                  <a:schemeClr val="tx1"/>
                </a:solidFill>
              </a:rPr>
              <a:t>14, 2016</a:t>
            </a:r>
          </a:p>
          <a:p>
            <a:endParaRPr lang="en-US" sz="4000" dirty="0">
              <a:solidFill>
                <a:schemeClr val="tx1"/>
              </a:solidFill>
            </a:endParaRPr>
          </a:p>
        </p:txBody>
      </p:sp>
    </p:spTree>
    <p:custDataLst>
      <p:tags r:id="rId1"/>
    </p:custDataLst>
    <p:extLst>
      <p:ext uri="{BB962C8B-B14F-4D97-AF65-F5344CB8AC3E}">
        <p14:creationId xmlns:p14="http://schemas.microsoft.com/office/powerpoint/2010/main" val="198847234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1" descr="15-416_2015_OppPres_p20.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29713"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6547" t="8779" r="3985"/>
          <a:stretch/>
        </p:blipFill>
        <p:spPr>
          <a:xfrm>
            <a:off x="6736467" y="1281793"/>
            <a:ext cx="2393246" cy="24992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3750" t="14705" r="10288" b="8258"/>
          <a:stretch/>
        </p:blipFill>
        <p:spPr>
          <a:xfrm rot="561335">
            <a:off x="4845948" y="429143"/>
            <a:ext cx="1981837" cy="29601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14129" t="8779" r="26831" b="10014"/>
          <a:stretch/>
        </p:blipFill>
        <p:spPr>
          <a:xfrm>
            <a:off x="3432970" y="287744"/>
            <a:ext cx="1840089" cy="25309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9475" t="9671" r="10371" b="1350"/>
          <a:stretch/>
        </p:blipFill>
        <p:spPr>
          <a:xfrm>
            <a:off x="2029707" y="2219620"/>
            <a:ext cx="2806522" cy="17736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rotWithShape="1">
          <a:blip r:embed="rId7">
            <a:extLst>
              <a:ext uri="{28A0092B-C50C-407E-A947-70E740481C1C}">
                <a14:useLocalDpi xmlns:a14="http://schemas.microsoft.com/office/drawing/2010/main" val="0"/>
              </a:ext>
            </a:extLst>
          </a:blip>
          <a:srcRect l="21843" t="12237" r="19746" b="1"/>
          <a:stretch/>
        </p:blipFill>
        <p:spPr>
          <a:xfrm rot="21027565">
            <a:off x="254179" y="2369044"/>
            <a:ext cx="1991030" cy="22525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6017524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1" descr="15-416_2015_OppPres_p2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29713"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22119" b="6925"/>
          <a:stretch/>
        </p:blipFill>
        <p:spPr>
          <a:xfrm>
            <a:off x="3939823" y="72413"/>
            <a:ext cx="2542564" cy="24107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0329" t="19973" r="12140"/>
          <a:stretch/>
        </p:blipFill>
        <p:spPr>
          <a:xfrm rot="240729">
            <a:off x="5874637" y="1179792"/>
            <a:ext cx="3083929" cy="23874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10178" t="3073" r="9492"/>
          <a:stretch/>
        </p:blipFill>
        <p:spPr>
          <a:xfrm rot="21190901">
            <a:off x="2861838" y="1768120"/>
            <a:ext cx="1948443" cy="23510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8511656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1" descr="15-416_2015_OppPres_p2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93784">
            <a:off x="6279621" y="862132"/>
            <a:ext cx="2546215" cy="25462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16022" r="2688"/>
          <a:stretch/>
        </p:blipFill>
        <p:spPr>
          <a:xfrm>
            <a:off x="3372027" y="1109134"/>
            <a:ext cx="3062643" cy="26430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26185" t="10274" r="22387" b="23646"/>
          <a:stretch/>
        </p:blipFill>
        <p:spPr>
          <a:xfrm rot="4843565">
            <a:off x="1880174" y="2553603"/>
            <a:ext cx="1798946" cy="17336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9163641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1" descr="15-416_2015_OppPres_p2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4"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75" y="1555750"/>
            <a:ext cx="6038850" cy="360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18888" t="7023" r="22181"/>
          <a:stretch/>
        </p:blipFill>
        <p:spPr>
          <a:xfrm rot="21267381">
            <a:off x="142126" y="1483483"/>
            <a:ext cx="2351071" cy="27820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329" t="15364" r="782" b="7380"/>
          <a:stretch/>
        </p:blipFill>
        <p:spPr>
          <a:xfrm>
            <a:off x="3163713" y="33868"/>
            <a:ext cx="5972609" cy="34995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15957" t="3925" r="25403" b="878"/>
          <a:stretch/>
        </p:blipFill>
        <p:spPr>
          <a:xfrm rot="5400000">
            <a:off x="6307520" y="2294236"/>
            <a:ext cx="2551286" cy="31063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rotWithShape="1">
          <a:blip r:embed="rId7">
            <a:extLst>
              <a:ext uri="{28A0092B-C50C-407E-A947-70E740481C1C}">
                <a14:useLocalDpi xmlns:a14="http://schemas.microsoft.com/office/drawing/2010/main" val="0"/>
              </a:ext>
            </a:extLst>
          </a:blip>
          <a:srcRect l="15007" t="2633" r="17219" b="9746"/>
          <a:stretch/>
        </p:blipFill>
        <p:spPr>
          <a:xfrm>
            <a:off x="2355023" y="1355964"/>
            <a:ext cx="1828907" cy="23644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l="2277" t="9825" r="1098" b="6332"/>
          <a:stretch/>
        </p:blipFill>
        <p:spPr>
          <a:xfrm>
            <a:off x="572778" y="2863145"/>
            <a:ext cx="2590932" cy="22598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959156">
            <a:off x="3504198" y="2612528"/>
            <a:ext cx="2369092" cy="23690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7101185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descr="15-416_2015_OppPres_p2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040356"/>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1" descr="15-416_2015_OppPres_p30.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1297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3996" t="6804" r="24061" b="14184"/>
          <a:stretch/>
        </p:blipFill>
        <p:spPr>
          <a:xfrm rot="363232">
            <a:off x="4589163" y="579413"/>
            <a:ext cx="3628848" cy="36799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8517453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normAutofit fontScale="90000"/>
          </a:bodyPr>
          <a:lstStyle/>
          <a:p>
            <a:r>
              <a:rPr lang="en-US" dirty="0">
                <a:latin typeface="Calibri" charset="0"/>
                <a:ea typeface="ＭＳ Ｐゴシック" charset="0"/>
              </a:rPr>
              <a:t>Vision &amp; </a:t>
            </a:r>
            <a:r>
              <a:rPr lang="en-US" dirty="0" smtClean="0">
                <a:latin typeface="Calibri" charset="0"/>
                <a:ea typeface="ＭＳ Ｐゴシック" charset="0"/>
              </a:rPr>
              <a:t>Goals</a:t>
            </a:r>
            <a:br>
              <a:rPr lang="en-US" dirty="0" smtClean="0">
                <a:latin typeface="Calibri" charset="0"/>
                <a:ea typeface="ＭＳ Ｐゴシック" charset="0"/>
              </a:rPr>
            </a:br>
            <a:r>
              <a:rPr lang="en-US" dirty="0" smtClean="0">
                <a:latin typeface="Calibri" charset="0"/>
                <a:ea typeface="ＭＳ Ｐゴシック" charset="0"/>
              </a:rPr>
              <a:t>The Master Coordinator Effect </a:t>
            </a:r>
            <a:endParaRPr lang="en-US" dirty="0">
              <a:latin typeface="Calibri" charset="0"/>
              <a:ea typeface="ＭＳ Ｐゴシック" charset="0"/>
            </a:endParaRPr>
          </a:p>
        </p:txBody>
      </p:sp>
      <p:pic>
        <p:nvPicPr>
          <p:cNvPr id="45058"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55588" y="3003551"/>
            <a:ext cx="3111500" cy="2032000"/>
          </a:xfrm>
        </p:spPr>
      </p:pic>
      <p:pic>
        <p:nvPicPr>
          <p:cNvPr id="45059"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97275" y="1241425"/>
            <a:ext cx="5365750"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TextBox 7"/>
          <p:cNvSpPr txBox="1">
            <a:spLocks noChangeArrowheads="1"/>
          </p:cNvSpPr>
          <p:nvPr/>
        </p:nvSpPr>
        <p:spPr bwMode="auto">
          <a:xfrm>
            <a:off x="101602" y="1150939"/>
            <a:ext cx="34321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pPr algn="ctr"/>
            <a:r>
              <a:rPr lang="ja-JP" altLang="en-US" sz="2000">
                <a:latin typeface="Papyrus" charset="0"/>
                <a:cs typeface="Papyrus" charset="0"/>
              </a:rPr>
              <a:t>“</a:t>
            </a:r>
            <a:r>
              <a:rPr lang="en-US" sz="2000">
                <a:latin typeface="Papyrus" charset="0"/>
                <a:cs typeface="Papyrus" charset="0"/>
              </a:rPr>
              <a:t>Action without vision is just passing time, vision without action is merely daydreaming, but vision with action can change the world</a:t>
            </a:r>
            <a:r>
              <a:rPr lang="ja-JP" altLang="en-US" sz="2000">
                <a:latin typeface="Papyrus" charset="0"/>
                <a:cs typeface="Papyrus" charset="0"/>
              </a:rPr>
              <a:t>”</a:t>
            </a:r>
            <a:r>
              <a:rPr lang="en-US" sz="2000">
                <a:latin typeface="Papyrus" charset="0"/>
                <a:cs typeface="Papyrus" charset="0"/>
              </a:rPr>
              <a:t> </a:t>
            </a:r>
          </a:p>
        </p:txBody>
      </p:sp>
      <p:sp>
        <p:nvSpPr>
          <p:cNvPr id="45061" name="TextBox 8"/>
          <p:cNvSpPr txBox="1">
            <a:spLocks noChangeArrowheads="1"/>
          </p:cNvSpPr>
          <p:nvPr/>
        </p:nvSpPr>
        <p:spPr bwMode="auto">
          <a:xfrm>
            <a:off x="3702050" y="4165600"/>
            <a:ext cx="5117312"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eaLnBrk="0" fontAlgn="base" hangingPunct="0">
              <a:spcBef>
                <a:spcPct val="0"/>
              </a:spcBef>
              <a:spcAft>
                <a:spcPct val="0"/>
              </a:spcAft>
              <a:defRPr>
                <a:solidFill>
                  <a:schemeClr val="tx1"/>
                </a:solidFill>
                <a:latin typeface="Calibri" charset="0"/>
                <a:ea typeface="ＭＳ Ｐゴシック" charset="0"/>
              </a:defRPr>
            </a:lvl6pPr>
            <a:lvl7pPr marL="2971800" indent="-228600" eaLnBrk="0" fontAlgn="base" hangingPunct="0">
              <a:spcBef>
                <a:spcPct val="0"/>
              </a:spcBef>
              <a:spcAft>
                <a:spcPct val="0"/>
              </a:spcAft>
              <a:defRPr>
                <a:solidFill>
                  <a:schemeClr val="tx1"/>
                </a:solidFill>
                <a:latin typeface="Calibri" charset="0"/>
                <a:ea typeface="ＭＳ Ｐゴシック" charset="0"/>
              </a:defRPr>
            </a:lvl7pPr>
            <a:lvl8pPr marL="3429000" indent="-228600" eaLnBrk="0" fontAlgn="base" hangingPunct="0">
              <a:spcBef>
                <a:spcPct val="0"/>
              </a:spcBef>
              <a:spcAft>
                <a:spcPct val="0"/>
              </a:spcAft>
              <a:defRPr>
                <a:solidFill>
                  <a:schemeClr val="tx1"/>
                </a:solidFill>
                <a:latin typeface="Calibri" charset="0"/>
                <a:ea typeface="ＭＳ Ｐゴシック" charset="0"/>
              </a:defRPr>
            </a:lvl8pPr>
            <a:lvl9pPr marL="3886200" indent="-228600" eaLnBrk="0" fontAlgn="base" hangingPunct="0">
              <a:spcBef>
                <a:spcPct val="0"/>
              </a:spcBef>
              <a:spcAft>
                <a:spcPct val="0"/>
              </a:spcAft>
              <a:defRPr>
                <a:solidFill>
                  <a:schemeClr val="tx1"/>
                </a:solidFill>
                <a:latin typeface="Calibri" charset="0"/>
                <a:ea typeface="ＭＳ Ｐゴシック" charset="0"/>
              </a:defRPr>
            </a:lvl9pPr>
          </a:lstStyle>
          <a:p>
            <a:r>
              <a:rPr lang="en-US" sz="3500"/>
              <a:t>Why – Goal &amp; Plan – Vision </a:t>
            </a:r>
          </a:p>
        </p:txBody>
      </p:sp>
    </p:spTree>
    <p:extLst>
      <p:ext uri="{BB962C8B-B14F-4D97-AF65-F5344CB8AC3E}">
        <p14:creationId xmlns:p14="http://schemas.microsoft.com/office/powerpoint/2010/main" val="33979265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34571"/>
            <a:ext cx="8229600" cy="4177045"/>
          </a:xfrm>
        </p:spPr>
        <p:txBody>
          <a:bodyPr>
            <a:normAutofit fontScale="92500" lnSpcReduction="20000"/>
          </a:bodyPr>
          <a:lstStyle/>
          <a:p>
            <a:r>
              <a:rPr lang="en-US" sz="2400" dirty="0"/>
              <a:t>Identify people interested in starting Shaklee businesses. </a:t>
            </a:r>
            <a:r>
              <a:rPr lang="en-US" sz="2400" dirty="0" smtClean="0"/>
              <a:t>					Send </a:t>
            </a:r>
            <a:r>
              <a:rPr lang="en-US" sz="2400" dirty="0"/>
              <a:t>them Shaklee Effect videos, set up 3-way calls with your </a:t>
            </a:r>
            <a:r>
              <a:rPr lang="en-US" sz="2400" dirty="0" err="1"/>
              <a:t>upline</a:t>
            </a:r>
            <a:r>
              <a:rPr lang="en-US" sz="2400" dirty="0"/>
              <a:t> or colleague , </a:t>
            </a:r>
            <a:r>
              <a:rPr lang="en-US" sz="2400" dirty="0" err="1"/>
              <a:t>etc</a:t>
            </a:r>
            <a:r>
              <a:rPr lang="en-US" sz="2400" dirty="0"/>
              <a:t>  and enroll them in Thursday </a:t>
            </a:r>
            <a:r>
              <a:rPr lang="en-US" sz="2400" dirty="0" smtClean="0"/>
              <a:t>morning			 </a:t>
            </a:r>
            <a:r>
              <a:rPr lang="en-US" sz="2400" dirty="0"/>
              <a:t>8 Weeks to Director classes beginning Jan 28. ( see archived sessions…Spring 2015, #5, Feb 12 Identifying Business Partners  … and Fall 2014 Teaming Up, #7 Oct 16, Assembling Out Business Teams  …at </a:t>
            </a:r>
            <a:r>
              <a:rPr lang="en-US" sz="2400" dirty="0">
                <a:hlinkClick r:id="rId2"/>
              </a:rPr>
              <a:t>www.BetterFutureStartsToday.com</a:t>
            </a:r>
            <a:r>
              <a:rPr lang="en-US" sz="2400" dirty="0"/>
              <a:t> )</a:t>
            </a:r>
          </a:p>
          <a:p>
            <a:r>
              <a:rPr lang="en-US" sz="2400" dirty="0">
                <a:solidFill>
                  <a:schemeClr val="accent5">
                    <a:lumMod val="50000"/>
                  </a:schemeClr>
                </a:solidFill>
              </a:rPr>
              <a:t>8 Weeks to Director Training starts in 2 weeks … begin inviting </a:t>
            </a:r>
            <a:r>
              <a:rPr lang="en-US" sz="2400" dirty="0" smtClean="0">
                <a:solidFill>
                  <a:schemeClr val="accent5">
                    <a:lumMod val="50000"/>
                  </a:schemeClr>
                </a:solidFill>
              </a:rPr>
              <a:t>			business </a:t>
            </a:r>
            <a:r>
              <a:rPr lang="en-US" sz="2400" dirty="0">
                <a:solidFill>
                  <a:schemeClr val="accent5">
                    <a:lumMod val="50000"/>
                  </a:schemeClr>
                </a:solidFill>
              </a:rPr>
              <a:t>partners now. </a:t>
            </a:r>
            <a:endParaRPr lang="en-US" sz="2400" dirty="0" smtClean="0">
              <a:solidFill>
                <a:schemeClr val="accent5">
                  <a:lumMod val="50000"/>
                </a:schemeClr>
              </a:solidFill>
            </a:endParaRPr>
          </a:p>
          <a:p>
            <a:r>
              <a:rPr lang="en-US" sz="2400" dirty="0" smtClean="0">
                <a:solidFill>
                  <a:schemeClr val="accent5">
                    <a:lumMod val="50000"/>
                  </a:schemeClr>
                </a:solidFill>
              </a:rPr>
              <a:t>Set your goals for 2016					</a:t>
            </a:r>
            <a:r>
              <a:rPr lang="en-US" sz="2400" dirty="0" err="1" smtClean="0">
                <a:solidFill>
                  <a:schemeClr val="accent5">
                    <a:lumMod val="50000"/>
                  </a:schemeClr>
                </a:solidFill>
              </a:rPr>
              <a:t>lisa</a:t>
            </a:r>
            <a:endParaRPr lang="en-US" sz="2400" dirty="0" smtClean="0">
              <a:solidFill>
                <a:schemeClr val="accent5">
                  <a:lumMod val="50000"/>
                </a:schemeClr>
              </a:solidFill>
            </a:endParaRPr>
          </a:p>
          <a:p>
            <a:r>
              <a:rPr lang="en-US" sz="2400" dirty="0" smtClean="0">
                <a:solidFill>
                  <a:schemeClr val="accent5">
                    <a:lumMod val="50000"/>
                  </a:schemeClr>
                </a:solidFill>
              </a:rPr>
              <a:t>Make a list of people with whom  you would like to share Ashley </a:t>
            </a:r>
            <a:r>
              <a:rPr lang="en-US" sz="2400" dirty="0" smtClean="0">
                <a:solidFill>
                  <a:schemeClr val="accent5">
                    <a:lumMod val="50000"/>
                  </a:schemeClr>
                </a:solidFill>
              </a:rPr>
              <a:t>			and </a:t>
            </a:r>
            <a:r>
              <a:rPr lang="en-US" sz="2400" dirty="0" smtClean="0">
                <a:solidFill>
                  <a:schemeClr val="accent5">
                    <a:lumMod val="50000"/>
                  </a:schemeClr>
                </a:solidFill>
              </a:rPr>
              <a:t>Jake’s story. </a:t>
            </a:r>
          </a:p>
          <a:p>
            <a:pPr marL="0" indent="0">
              <a:buNone/>
            </a:pPr>
            <a:r>
              <a:rPr lang="en-US" sz="2400" dirty="0" smtClean="0">
                <a:solidFill>
                  <a:schemeClr val="accent5">
                    <a:lumMod val="50000"/>
                  </a:schemeClr>
                </a:solidFill>
              </a:rPr>
              <a:t>	It will be archived at  </a:t>
            </a:r>
            <a:r>
              <a:rPr lang="en-US" sz="2400" u="sng" dirty="0" smtClean="0">
                <a:solidFill>
                  <a:schemeClr val="accent5">
                    <a:lumMod val="50000"/>
                  </a:schemeClr>
                </a:solidFill>
                <a:hlinkClick r:id="rId2"/>
              </a:rPr>
              <a:t>www.BetterFutureStartsToday.com</a:t>
            </a:r>
            <a:endParaRPr lang="en-US" sz="2400" u="sng" dirty="0" smtClean="0">
              <a:solidFill>
                <a:schemeClr val="accent5">
                  <a:lumMod val="50000"/>
                </a:schemeClr>
              </a:solidFill>
            </a:endParaRPr>
          </a:p>
        </p:txBody>
      </p:sp>
      <p:sp>
        <p:nvSpPr>
          <p:cNvPr id="3" name="Title 2"/>
          <p:cNvSpPr>
            <a:spLocks noGrp="1"/>
          </p:cNvSpPr>
          <p:nvPr>
            <p:ph type="title"/>
          </p:nvPr>
        </p:nvSpPr>
        <p:spPr>
          <a:xfrm>
            <a:off x="457200" y="120010"/>
            <a:ext cx="8229600" cy="857250"/>
          </a:xfrm>
        </p:spPr>
        <p:txBody>
          <a:bodyPr>
            <a:noAutofit/>
          </a:bodyPr>
          <a:lstStyle/>
          <a:p>
            <a:r>
              <a:rPr lang="en-US" sz="2800" dirty="0" smtClean="0"/>
              <a:t>Action Steps for Jan 14 </a:t>
            </a:r>
            <a:r>
              <a:rPr lang="en-US" sz="2800" dirty="0" smtClean="0"/>
              <a:t>…Master </a:t>
            </a:r>
            <a:r>
              <a:rPr lang="en-US" sz="2800" dirty="0" smtClean="0"/>
              <a:t>Coordinator Effect</a:t>
            </a:r>
            <a:endParaRPr lang="en-US" sz="2800" dirty="0"/>
          </a:p>
        </p:txBody>
      </p:sp>
    </p:spTree>
    <p:extLst>
      <p:ext uri="{BB962C8B-B14F-4D97-AF65-F5344CB8AC3E}">
        <p14:creationId xmlns:p14="http://schemas.microsoft.com/office/powerpoint/2010/main" val="28226370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69654"/>
            <a:ext cx="8229600" cy="2924977"/>
          </a:xfrm>
        </p:spPr>
        <p:txBody>
          <a:bodyPr>
            <a:normAutofit/>
          </a:bodyPr>
          <a:lstStyle/>
          <a:p>
            <a:r>
              <a:rPr lang="en-US" sz="2800" dirty="0"/>
              <a:t>What Shaklee trip will you aim for ?</a:t>
            </a:r>
          </a:p>
          <a:p>
            <a:pPr marL="0" indent="0">
              <a:buNone/>
            </a:pPr>
            <a:r>
              <a:rPr lang="en-US" sz="2800" dirty="0"/>
              <a:t>	-- for Mexican Dream Trip – you will want to set goal </a:t>
            </a:r>
            <a:r>
              <a:rPr lang="en-US" sz="2800" dirty="0" smtClean="0"/>
              <a:t>		for </a:t>
            </a:r>
            <a:r>
              <a:rPr lang="en-US" sz="2800" dirty="0"/>
              <a:t>Coordinator by </a:t>
            </a:r>
            <a:r>
              <a:rPr lang="en-US" sz="2800" dirty="0" smtClean="0"/>
              <a:t>September</a:t>
            </a:r>
            <a:endParaRPr lang="en-US" sz="2800" dirty="0"/>
          </a:p>
          <a:p>
            <a:pPr marL="0" indent="0">
              <a:buNone/>
            </a:pPr>
            <a:r>
              <a:rPr lang="en-US" sz="2800" dirty="0"/>
              <a:t>	-- for Machu Picchu, you will want to make a plan to </a:t>
            </a:r>
            <a:r>
              <a:rPr lang="en-US" sz="2800" dirty="0" smtClean="0"/>
              <a:t>		advance </a:t>
            </a:r>
            <a:r>
              <a:rPr lang="en-US" sz="2800" dirty="0"/>
              <a:t>to </a:t>
            </a:r>
            <a:r>
              <a:rPr lang="en-US" sz="2800" dirty="0" smtClean="0"/>
              <a:t>Executive </a:t>
            </a:r>
            <a:r>
              <a:rPr lang="en-US" sz="2800" dirty="0"/>
              <a:t>Coordinator by September</a:t>
            </a:r>
            <a:r>
              <a:rPr lang="en-US" sz="2800" dirty="0" smtClean="0"/>
              <a:t>.</a:t>
            </a:r>
          </a:p>
          <a:p>
            <a:pPr marL="0" indent="0">
              <a:buNone/>
            </a:pPr>
            <a:r>
              <a:rPr lang="en-US" sz="2200" dirty="0" smtClean="0"/>
              <a:t>Becky</a:t>
            </a:r>
            <a:r>
              <a:rPr lang="en-US" sz="2400" dirty="0" smtClean="0"/>
              <a:t>				</a:t>
            </a:r>
            <a:endParaRPr lang="en-US" sz="2400" dirty="0"/>
          </a:p>
        </p:txBody>
      </p:sp>
      <p:sp>
        <p:nvSpPr>
          <p:cNvPr id="3" name="Title 2"/>
          <p:cNvSpPr>
            <a:spLocks noGrp="1"/>
          </p:cNvSpPr>
          <p:nvPr>
            <p:ph type="title"/>
          </p:nvPr>
        </p:nvSpPr>
        <p:spPr/>
        <p:txBody>
          <a:bodyPr>
            <a:normAutofit/>
          </a:bodyPr>
          <a:lstStyle/>
          <a:p>
            <a:r>
              <a:rPr lang="en-US" sz="3600" dirty="0" smtClean="0"/>
              <a:t>Action steps continued Jan 14</a:t>
            </a:r>
            <a:endParaRPr lang="en-US" sz="3600" dirty="0"/>
          </a:p>
        </p:txBody>
      </p:sp>
    </p:spTree>
    <p:extLst>
      <p:ext uri="{BB962C8B-B14F-4D97-AF65-F5344CB8AC3E}">
        <p14:creationId xmlns:p14="http://schemas.microsoft.com/office/powerpoint/2010/main" val="24081976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854706"/>
            <a:ext cx="8229600" cy="4029329"/>
          </a:xfrm>
        </p:spPr>
        <p:txBody>
          <a:bodyPr>
            <a:normAutofit fontScale="92500" lnSpcReduction="20000"/>
          </a:bodyPr>
          <a:lstStyle/>
          <a:p>
            <a:pPr marL="0" indent="0" algn="ctr">
              <a:buNone/>
            </a:pPr>
            <a:r>
              <a:rPr lang="en-US" sz="2400" dirty="0" smtClean="0"/>
              <a:t>As we begin our journey to becoming a Director .. And developing Directors, we will want to teach our leaders where to find answers to business, nutrition and training questions .</a:t>
            </a:r>
          </a:p>
          <a:p>
            <a:pPr>
              <a:buFont typeface="Arial"/>
              <a:buChar char="•"/>
            </a:pPr>
            <a:r>
              <a:rPr lang="en-US" sz="2400" dirty="0" err="1" smtClean="0"/>
              <a:t>HealthResource.Shaklee.com</a:t>
            </a:r>
            <a:endParaRPr lang="en-US" sz="2400" dirty="0" smtClean="0"/>
          </a:p>
          <a:p>
            <a:pPr>
              <a:buFont typeface="Arial"/>
              <a:buChar char="•"/>
            </a:pPr>
            <a:r>
              <a:rPr lang="en-US" sz="2400" dirty="0" smtClean="0"/>
              <a:t>BetterHealthin31Days.com  ( subscription with webmaster and personalized pages ).. Nutrition information</a:t>
            </a:r>
          </a:p>
          <a:p>
            <a:pPr>
              <a:buFont typeface="Arial"/>
              <a:buChar char="•"/>
            </a:pPr>
            <a:r>
              <a:rPr lang="en-US" sz="2400" dirty="0" err="1" smtClean="0"/>
              <a:t>BetterFutureStartsToday.com</a:t>
            </a:r>
            <a:r>
              <a:rPr lang="en-US" sz="2400" dirty="0" smtClean="0"/>
              <a:t> (companion website to above for same price ) .. Business and training information</a:t>
            </a:r>
          </a:p>
          <a:p>
            <a:pPr>
              <a:buFont typeface="Arial"/>
              <a:buChar char="•"/>
            </a:pPr>
            <a:r>
              <a:rPr lang="en-US" sz="2400" dirty="0" smtClean="0"/>
              <a:t>Shaklee Corporation </a:t>
            </a:r>
            <a:r>
              <a:rPr lang="en-US" sz="2400" dirty="0" err="1" smtClean="0"/>
              <a:t>FaceBook</a:t>
            </a:r>
            <a:r>
              <a:rPr lang="en-US" sz="2400" dirty="0" smtClean="0"/>
              <a:t> page for excellent graphics</a:t>
            </a:r>
          </a:p>
          <a:p>
            <a:pPr>
              <a:buFont typeface="Arial"/>
              <a:buChar char="•"/>
            </a:pPr>
            <a:r>
              <a:rPr lang="en-US" sz="2400" dirty="0" smtClean="0"/>
              <a:t>Shaklee Effect </a:t>
            </a:r>
            <a:r>
              <a:rPr lang="en-US" sz="2400" dirty="0" err="1" smtClean="0"/>
              <a:t>FaceBook</a:t>
            </a:r>
            <a:r>
              <a:rPr lang="en-US" sz="2400" dirty="0" smtClean="0"/>
              <a:t> page</a:t>
            </a:r>
          </a:p>
          <a:p>
            <a:pPr>
              <a:buFont typeface="Arial"/>
              <a:buChar char="•"/>
            </a:pPr>
            <a:r>
              <a:rPr lang="en-US" sz="2400" dirty="0" smtClean="0"/>
              <a:t>100 Days to Amazing </a:t>
            </a:r>
            <a:r>
              <a:rPr lang="en-US" sz="2400" dirty="0" err="1" smtClean="0"/>
              <a:t>FaceBook</a:t>
            </a:r>
            <a:r>
              <a:rPr lang="en-US" sz="2400" dirty="0" smtClean="0"/>
              <a:t> page</a:t>
            </a:r>
          </a:p>
          <a:p>
            <a:pPr>
              <a:buFont typeface="Arial"/>
              <a:buChar char="•"/>
            </a:pPr>
            <a:r>
              <a:rPr lang="en-US" sz="2400" dirty="0" smtClean="0">
                <a:hlinkClick r:id="rId2"/>
              </a:rPr>
              <a:t>www.ShakleeUniversity.com</a:t>
            </a:r>
            <a:r>
              <a:rPr lang="en-US" sz="2400" dirty="0" smtClean="0"/>
              <a:t> … coming soon  in 2016</a:t>
            </a:r>
          </a:p>
          <a:p>
            <a:pPr>
              <a:buFont typeface="Arial"/>
              <a:buChar char="•"/>
            </a:pPr>
            <a:endParaRPr lang="en-US" sz="2400" dirty="0" smtClean="0"/>
          </a:p>
          <a:p>
            <a:pPr>
              <a:buFont typeface="Arial"/>
              <a:buChar char="•"/>
            </a:pPr>
            <a:endParaRPr lang="en-US" sz="2400" dirty="0"/>
          </a:p>
          <a:p>
            <a:pPr marL="0" indent="0" algn="ctr">
              <a:buNone/>
            </a:pPr>
            <a:endParaRPr lang="en-US" sz="2400" dirty="0" smtClean="0"/>
          </a:p>
          <a:p>
            <a:pPr marL="0" indent="0" algn="ctr">
              <a:buNone/>
            </a:pPr>
            <a:endParaRPr lang="en-US" sz="2400" dirty="0" smtClean="0"/>
          </a:p>
          <a:p>
            <a:pPr algn="ctr"/>
            <a:endParaRPr lang="en-US" sz="2400" dirty="0"/>
          </a:p>
        </p:txBody>
      </p:sp>
      <p:sp>
        <p:nvSpPr>
          <p:cNvPr id="3" name="Title 2"/>
          <p:cNvSpPr>
            <a:spLocks noGrp="1"/>
          </p:cNvSpPr>
          <p:nvPr>
            <p:ph type="title"/>
          </p:nvPr>
        </p:nvSpPr>
        <p:spPr>
          <a:xfrm>
            <a:off x="457203" y="188419"/>
            <a:ext cx="3580569" cy="666289"/>
          </a:xfrm>
        </p:spPr>
        <p:txBody>
          <a:bodyPr>
            <a:normAutofit/>
          </a:bodyPr>
          <a:lstStyle/>
          <a:p>
            <a:r>
              <a:rPr lang="en-US" sz="3600" dirty="0" smtClean="0"/>
              <a:t>Resources </a:t>
            </a:r>
            <a:endParaRPr lang="en-US" sz="3600" dirty="0"/>
          </a:p>
        </p:txBody>
      </p:sp>
    </p:spTree>
    <p:extLst>
      <p:ext uri="{BB962C8B-B14F-4D97-AF65-F5344CB8AC3E}">
        <p14:creationId xmlns:p14="http://schemas.microsoft.com/office/powerpoint/2010/main" val="1188819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0573" y="193770"/>
            <a:ext cx="4578706" cy="697568"/>
          </a:xfrm>
          <a:ln>
            <a:solidFill>
              <a:schemeClr val="accent5">
                <a:lumMod val="75000"/>
              </a:schemeClr>
            </a:solidFill>
          </a:ln>
        </p:spPr>
        <p:txBody>
          <a:bodyPr>
            <a:normAutofit fontScale="90000"/>
          </a:bodyPr>
          <a:lstStyle/>
          <a:p>
            <a:r>
              <a:rPr lang="en-US" sz="4000" dirty="0" smtClean="0"/>
              <a:t>Our Training Team </a:t>
            </a:r>
            <a:endParaRPr lang="en-US" sz="4000" dirty="0"/>
          </a:p>
        </p:txBody>
      </p:sp>
      <p:sp>
        <p:nvSpPr>
          <p:cNvPr id="3" name="Content Placeholder 2"/>
          <p:cNvSpPr>
            <a:spLocks noGrp="1"/>
          </p:cNvSpPr>
          <p:nvPr>
            <p:ph idx="1"/>
          </p:nvPr>
        </p:nvSpPr>
        <p:spPr>
          <a:xfrm>
            <a:off x="5406452" y="2521155"/>
            <a:ext cx="1822459" cy="869009"/>
          </a:xfrm>
        </p:spPr>
        <p:txBody>
          <a:bodyPr>
            <a:normAutofit fontScale="92500" lnSpcReduction="10000"/>
          </a:bodyPr>
          <a:lstStyle/>
          <a:p>
            <a:pPr marL="0" indent="0" algn="ctr">
              <a:buNone/>
            </a:pPr>
            <a:r>
              <a:rPr lang="en-US" sz="1800" dirty="0" smtClean="0"/>
              <a:t>Executive Coordinator</a:t>
            </a:r>
          </a:p>
          <a:p>
            <a:pPr marL="0" indent="0">
              <a:buNone/>
            </a:pPr>
            <a:r>
              <a:rPr lang="en-US" sz="1800" dirty="0" smtClean="0"/>
              <a:t>Ashley McDonald</a:t>
            </a:r>
            <a:endParaRPr lang="en-US" sz="1800" dirty="0"/>
          </a:p>
        </p:txBody>
      </p:sp>
      <p:pic>
        <p:nvPicPr>
          <p:cNvPr id="4" name="Shape 158"/>
          <p:cNvPicPr preferRelativeResize="0"/>
          <p:nvPr/>
        </p:nvPicPr>
        <p:blipFill rotWithShape="1">
          <a:blip r:embed="rId2">
            <a:alphaModFix/>
          </a:blip>
          <a:srcRect/>
          <a:stretch/>
        </p:blipFill>
        <p:spPr>
          <a:xfrm>
            <a:off x="5128499" y="3734438"/>
            <a:ext cx="1185096" cy="1127913"/>
          </a:xfrm>
          <a:prstGeom prst="rect">
            <a:avLst/>
          </a:prstGeom>
          <a:noFill/>
          <a:ln>
            <a:noFill/>
          </a:ln>
        </p:spPr>
      </p:pic>
      <p:pic>
        <p:nvPicPr>
          <p:cNvPr id="5" name="Shape 159"/>
          <p:cNvPicPr preferRelativeResize="0"/>
          <p:nvPr/>
        </p:nvPicPr>
        <p:blipFill rotWithShape="1">
          <a:blip r:embed="rId3">
            <a:alphaModFix/>
          </a:blip>
          <a:srcRect/>
          <a:stretch/>
        </p:blipFill>
        <p:spPr>
          <a:xfrm>
            <a:off x="3398976" y="3734438"/>
            <a:ext cx="1256803" cy="1127913"/>
          </a:xfrm>
          <a:prstGeom prst="rect">
            <a:avLst/>
          </a:prstGeom>
          <a:noFill/>
          <a:ln>
            <a:noFill/>
          </a:ln>
        </p:spPr>
      </p:pic>
      <p:pic>
        <p:nvPicPr>
          <p:cNvPr id="6" name="Picture 5" descr="hannah and allan sharapan.jpg"/>
          <p:cNvPicPr>
            <a:picLocks noChangeAspect="1"/>
          </p:cNvPicPr>
          <p:nvPr/>
        </p:nvPicPr>
        <p:blipFill>
          <a:blip r:embed="rId4" cstate="print"/>
          <a:stretch>
            <a:fillRect/>
          </a:stretch>
        </p:blipFill>
        <p:spPr>
          <a:xfrm>
            <a:off x="457200" y="1116056"/>
            <a:ext cx="1103086" cy="1405098"/>
          </a:xfrm>
          <a:prstGeom prst="rect">
            <a:avLst/>
          </a:prstGeom>
        </p:spPr>
      </p:pic>
      <p:pic>
        <p:nvPicPr>
          <p:cNvPr id="8" name="Picture 7"/>
          <p:cNvPicPr>
            <a:picLocks noChangeAspect="1"/>
          </p:cNvPicPr>
          <p:nvPr/>
        </p:nvPicPr>
        <p:blipFill>
          <a:blip r:embed="rId5"/>
          <a:stretch>
            <a:fillRect/>
          </a:stretch>
        </p:blipFill>
        <p:spPr>
          <a:xfrm>
            <a:off x="5779872" y="1048143"/>
            <a:ext cx="1259558" cy="1457926"/>
          </a:xfrm>
          <a:prstGeom prst="rect">
            <a:avLst/>
          </a:prstGeom>
        </p:spPr>
      </p:pic>
      <p:pic>
        <p:nvPicPr>
          <p:cNvPr id="9" name="Picture 8" descr="Lisa Anderson 2013.jpg"/>
          <p:cNvPicPr>
            <a:picLocks noChangeAspect="1"/>
          </p:cNvPicPr>
          <p:nvPr/>
        </p:nvPicPr>
        <p:blipFill>
          <a:blip r:embed="rId6" cstate="print"/>
          <a:stretch>
            <a:fillRect/>
          </a:stretch>
        </p:blipFill>
        <p:spPr>
          <a:xfrm>
            <a:off x="2172099" y="1059665"/>
            <a:ext cx="1093615" cy="1461491"/>
          </a:xfrm>
          <a:prstGeom prst="rect">
            <a:avLst/>
          </a:prstGeom>
        </p:spPr>
      </p:pic>
      <p:pic>
        <p:nvPicPr>
          <p:cNvPr id="10" name="Content Placeholder 3" descr="Becky choate.JPG"/>
          <p:cNvPicPr>
            <a:picLocks noChangeAspect="1"/>
          </p:cNvPicPr>
          <p:nvPr/>
        </p:nvPicPr>
        <p:blipFill>
          <a:blip r:embed="rId7" cstate="print"/>
          <a:stretch>
            <a:fillRect/>
          </a:stretch>
        </p:blipFill>
        <p:spPr>
          <a:xfrm>
            <a:off x="7533442" y="1048144"/>
            <a:ext cx="1161173" cy="1473011"/>
          </a:xfrm>
          <a:prstGeom prst="rect">
            <a:avLst/>
          </a:prstGeom>
        </p:spPr>
      </p:pic>
      <p:pic>
        <p:nvPicPr>
          <p:cNvPr id="11" name="Picture 10" descr="Katie Odom.jpg"/>
          <p:cNvPicPr>
            <a:picLocks noChangeAspect="1"/>
          </p:cNvPicPr>
          <p:nvPr/>
        </p:nvPicPr>
        <p:blipFill>
          <a:blip r:embed="rId8" cstate="print"/>
          <a:stretch>
            <a:fillRect/>
          </a:stretch>
        </p:blipFill>
        <p:spPr>
          <a:xfrm>
            <a:off x="4027378" y="1095307"/>
            <a:ext cx="1101240" cy="1425848"/>
          </a:xfrm>
          <a:prstGeom prst="rect">
            <a:avLst/>
          </a:prstGeom>
        </p:spPr>
      </p:pic>
      <p:sp>
        <p:nvSpPr>
          <p:cNvPr id="12" name="Rectangle 11"/>
          <p:cNvSpPr/>
          <p:nvPr/>
        </p:nvSpPr>
        <p:spPr>
          <a:xfrm>
            <a:off x="531978" y="4216020"/>
            <a:ext cx="2910335" cy="646331"/>
          </a:xfrm>
          <a:prstGeom prst="rect">
            <a:avLst/>
          </a:prstGeom>
        </p:spPr>
        <p:txBody>
          <a:bodyPr wrap="square">
            <a:spAutoFit/>
          </a:bodyPr>
          <a:lstStyle/>
          <a:p>
            <a:r>
              <a:rPr lang="en-US" dirty="0"/>
              <a:t> </a:t>
            </a:r>
            <a:r>
              <a:rPr lang="en-US" dirty="0" smtClean="0"/>
              <a:t>  Master Coordinators            Jo </a:t>
            </a:r>
            <a:r>
              <a:rPr lang="en-US" dirty="0" err="1" smtClean="0"/>
              <a:t>Coogan</a:t>
            </a:r>
            <a:r>
              <a:rPr lang="en-US" dirty="0" smtClean="0"/>
              <a:t>  &amp; Barb Lagoni</a:t>
            </a:r>
            <a:endParaRPr lang="en-US" dirty="0"/>
          </a:p>
        </p:txBody>
      </p:sp>
      <p:sp>
        <p:nvSpPr>
          <p:cNvPr id="13" name="Rectangle 12"/>
          <p:cNvSpPr/>
          <p:nvPr/>
        </p:nvSpPr>
        <p:spPr>
          <a:xfrm>
            <a:off x="7180065" y="2589353"/>
            <a:ext cx="1955730" cy="646331"/>
          </a:xfrm>
          <a:prstGeom prst="rect">
            <a:avLst/>
          </a:prstGeom>
        </p:spPr>
        <p:txBody>
          <a:bodyPr wrap="square">
            <a:spAutoFit/>
          </a:bodyPr>
          <a:lstStyle/>
          <a:p>
            <a:r>
              <a:rPr lang="en-US" dirty="0" smtClean="0"/>
              <a:t>Senior Coordinator</a:t>
            </a:r>
          </a:p>
          <a:p>
            <a:r>
              <a:rPr lang="en-US" dirty="0" smtClean="0"/>
              <a:t>Becky Choate</a:t>
            </a:r>
            <a:endParaRPr lang="en-US" dirty="0"/>
          </a:p>
        </p:txBody>
      </p:sp>
      <p:sp>
        <p:nvSpPr>
          <p:cNvPr id="14" name="Rectangle 13"/>
          <p:cNvSpPr/>
          <p:nvPr/>
        </p:nvSpPr>
        <p:spPr>
          <a:xfrm>
            <a:off x="3582941" y="2642619"/>
            <a:ext cx="1823508" cy="923330"/>
          </a:xfrm>
          <a:prstGeom prst="rect">
            <a:avLst/>
          </a:prstGeom>
        </p:spPr>
        <p:txBody>
          <a:bodyPr wrap="square">
            <a:spAutoFit/>
          </a:bodyPr>
          <a:lstStyle/>
          <a:p>
            <a:pPr algn="ctr"/>
            <a:r>
              <a:rPr lang="en-US" dirty="0" smtClean="0"/>
              <a:t> Senior Executive Coordinator   Katie Odom</a:t>
            </a:r>
            <a:endParaRPr lang="en-US" dirty="0"/>
          </a:p>
        </p:txBody>
      </p:sp>
      <p:sp>
        <p:nvSpPr>
          <p:cNvPr id="15" name="Rectangle 14"/>
          <p:cNvSpPr/>
          <p:nvPr/>
        </p:nvSpPr>
        <p:spPr>
          <a:xfrm>
            <a:off x="1872354" y="2453242"/>
            <a:ext cx="1612224" cy="1200329"/>
          </a:xfrm>
          <a:prstGeom prst="rect">
            <a:avLst/>
          </a:prstGeom>
        </p:spPr>
        <p:txBody>
          <a:bodyPr wrap="square">
            <a:spAutoFit/>
          </a:bodyPr>
          <a:lstStyle/>
          <a:p>
            <a:pPr algn="ctr"/>
            <a:r>
              <a:rPr lang="en-US" dirty="0" smtClean="0"/>
              <a:t>Senior Executive Coordinator Lisa Anderson</a:t>
            </a:r>
            <a:endParaRPr lang="en-US" dirty="0"/>
          </a:p>
        </p:txBody>
      </p:sp>
      <p:sp>
        <p:nvSpPr>
          <p:cNvPr id="16" name="TextBox 15"/>
          <p:cNvSpPr txBox="1"/>
          <p:nvPr/>
        </p:nvSpPr>
        <p:spPr>
          <a:xfrm>
            <a:off x="195376" y="2593792"/>
            <a:ext cx="1676978" cy="1200329"/>
          </a:xfrm>
          <a:prstGeom prst="rect">
            <a:avLst/>
          </a:prstGeom>
          <a:noFill/>
        </p:spPr>
        <p:txBody>
          <a:bodyPr wrap="square" rtlCol="0">
            <a:spAutoFit/>
          </a:bodyPr>
          <a:lstStyle/>
          <a:p>
            <a:pPr algn="ctr"/>
            <a:r>
              <a:rPr lang="en-US" dirty="0" smtClean="0"/>
              <a:t>Senior Executive Coordinator Harper Guerra</a:t>
            </a:r>
            <a:endParaRPr lang="en-US" dirty="0"/>
          </a:p>
        </p:txBody>
      </p:sp>
    </p:spTree>
    <p:extLst>
      <p:ext uri="{BB962C8B-B14F-4D97-AF65-F5344CB8AC3E}">
        <p14:creationId xmlns:p14="http://schemas.microsoft.com/office/powerpoint/2010/main" val="20980785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822722"/>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r>
              <a:rPr lang="en-US" b="1" dirty="0" smtClean="0">
                <a:ln/>
                <a:solidFill>
                  <a:schemeClr val="accent3"/>
                </a:solidFill>
              </a:rPr>
              <a:t>Subscriptions Open Now</a:t>
            </a:r>
            <a:endParaRPr lang="en-US" b="1" dirty="0">
              <a:ln/>
              <a:solidFill>
                <a:schemeClr val="accent3"/>
              </a:solidFill>
            </a:endParaRPr>
          </a:p>
        </p:txBody>
      </p:sp>
      <p:pic>
        <p:nvPicPr>
          <p:cNvPr id="4" name="Picture 3"/>
          <p:cNvPicPr>
            <a:picLocks noChangeAspect="1"/>
          </p:cNvPicPr>
          <p:nvPr/>
        </p:nvPicPr>
        <p:blipFill>
          <a:blip r:embed="rId2"/>
          <a:stretch>
            <a:fillRect/>
          </a:stretch>
        </p:blipFill>
        <p:spPr>
          <a:xfrm>
            <a:off x="381000" y="1332316"/>
            <a:ext cx="4419600" cy="1784074"/>
          </a:xfrm>
          <a:prstGeom prst="rect">
            <a:avLst/>
          </a:prstGeom>
        </p:spPr>
      </p:pic>
      <p:pic>
        <p:nvPicPr>
          <p:cNvPr id="5" name="Picture 4"/>
          <p:cNvPicPr>
            <a:picLocks noChangeAspect="1"/>
          </p:cNvPicPr>
          <p:nvPr/>
        </p:nvPicPr>
        <p:blipFill>
          <a:blip r:embed="rId3"/>
          <a:stretch>
            <a:fillRect/>
          </a:stretch>
        </p:blipFill>
        <p:spPr>
          <a:xfrm>
            <a:off x="3124200" y="3294359"/>
            <a:ext cx="5562600" cy="1167577"/>
          </a:xfrm>
          <a:prstGeom prst="rect">
            <a:avLst/>
          </a:prstGeom>
        </p:spPr>
      </p:pic>
      <p:sp>
        <p:nvSpPr>
          <p:cNvPr id="7" name="TextBox 6"/>
          <p:cNvSpPr txBox="1"/>
          <p:nvPr/>
        </p:nvSpPr>
        <p:spPr>
          <a:xfrm>
            <a:off x="685800" y="4639904"/>
            <a:ext cx="78486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u="sng" dirty="0" smtClean="0">
                <a:ln w="0"/>
                <a:solidFill>
                  <a:schemeClr val="accent1"/>
                </a:solidFill>
                <a:effectLst>
                  <a:outerShdw blurRad="38100" dist="25400" dir="5400000" algn="ctr" rotWithShape="0">
                    <a:srgbClr val="6E747A">
                      <a:alpha val="43000"/>
                    </a:srgbClr>
                  </a:outerShdw>
                </a:effectLst>
              </a:rPr>
              <a:t>Subscribe NOW here</a:t>
            </a:r>
            <a:r>
              <a:rPr lang="en-US" dirty="0" smtClean="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http://bit.ly/bhsubscribe</a:t>
            </a:r>
          </a:p>
        </p:txBody>
      </p:sp>
      <p:sp>
        <p:nvSpPr>
          <p:cNvPr id="8" name="TextBox 7"/>
          <p:cNvSpPr txBox="1"/>
          <p:nvPr/>
        </p:nvSpPr>
        <p:spPr>
          <a:xfrm>
            <a:off x="5105400" y="1366419"/>
            <a:ext cx="3733800" cy="2800766"/>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Largest Shaklee Media Library online</a:t>
            </a:r>
          </a:p>
          <a:p>
            <a:pPr marL="285750" indent="-285750">
              <a:buFont typeface="Arial" panose="020B0604020202020204" pitchFamily="34" charset="0"/>
              <a:buChar char="•"/>
            </a:pPr>
            <a:r>
              <a:rPr lang="en-US" sz="1600" dirty="0" smtClean="0"/>
              <a:t>Over 500 Shaklee audio/video recordings and growing weekly</a:t>
            </a:r>
          </a:p>
          <a:p>
            <a:pPr marL="285750" indent="-285750">
              <a:buFont typeface="Arial" panose="020B0604020202020204" pitchFamily="34" charset="0"/>
              <a:buChar char="•"/>
            </a:pPr>
            <a:r>
              <a:rPr lang="en-US" sz="1600" dirty="0" smtClean="0"/>
              <a:t>Automated Learn &amp; Earn Program</a:t>
            </a:r>
          </a:p>
          <a:p>
            <a:pPr marL="285750" indent="-285750">
              <a:buFont typeface="Arial" panose="020B0604020202020204" pitchFamily="34" charset="0"/>
              <a:buChar char="•"/>
            </a:pPr>
            <a:r>
              <a:rPr lang="en-US" sz="1600" dirty="0" smtClean="0"/>
              <a:t>Dedicated Shaklee Business Resource Website</a:t>
            </a:r>
          </a:p>
          <a:p>
            <a:pPr marL="285750" indent="-285750">
              <a:buFont typeface="Arial" panose="020B0604020202020204" pitchFamily="34" charset="0"/>
              <a:buChar char="•"/>
            </a:pPr>
            <a:r>
              <a:rPr lang="en-US" sz="1600" dirty="0" smtClean="0"/>
              <a:t>Four Shaklee Podcasts</a:t>
            </a:r>
          </a:p>
          <a:p>
            <a:pPr marL="285750" indent="-285750">
              <a:buFont typeface="Arial" panose="020B0604020202020204" pitchFamily="34" charset="0"/>
              <a:buChar char="•"/>
            </a:pPr>
            <a:r>
              <a:rPr lang="en-US" sz="1600" dirty="0" smtClean="0"/>
              <a:t>Video archive of Training webinars the day they are recorded</a:t>
            </a:r>
          </a:p>
          <a:p>
            <a:pPr marL="285750" indent="-285750">
              <a:buFont typeface="Arial" panose="020B0604020202020204" pitchFamily="34" charset="0"/>
              <a:buChar char="•"/>
            </a:pPr>
            <a:r>
              <a:rPr lang="en-US" sz="1600" dirty="0" smtClean="0"/>
              <a:t>And much, much more…</a:t>
            </a:r>
          </a:p>
          <a:p>
            <a:pPr marL="285750" indent="-285750">
              <a:buFont typeface="Arial" panose="020B0604020202020204" pitchFamily="34" charset="0"/>
              <a:buChar char="•"/>
            </a:pPr>
            <a:endParaRPr lang="en-US" sz="1600" dirty="0"/>
          </a:p>
        </p:txBody>
      </p:sp>
      <p:sp>
        <p:nvSpPr>
          <p:cNvPr id="9" name="TextBox 8"/>
          <p:cNvSpPr txBox="1"/>
          <p:nvPr/>
        </p:nvSpPr>
        <p:spPr>
          <a:xfrm>
            <a:off x="381000" y="3287519"/>
            <a:ext cx="2743200" cy="1754327"/>
          </a:xfrm>
          <a:prstGeom prst="rect">
            <a:avLst/>
          </a:prstGeom>
          <a:noFill/>
        </p:spPr>
        <p:txBody>
          <a:bodyPr wrap="square" rtlCol="0">
            <a:spAutoFit/>
          </a:bodyPr>
          <a:lstStyle/>
          <a:p>
            <a:r>
              <a:rPr lang="en-US" b="1" dirty="0" smtClean="0">
                <a:solidFill>
                  <a:srgbClr val="00B050"/>
                </a:solidFill>
              </a:rPr>
              <a:t>The archived video of this presentation goes on the Better Future website </a:t>
            </a:r>
            <a:r>
              <a:rPr lang="en-US" b="1" dirty="0">
                <a:solidFill>
                  <a:srgbClr val="00B050"/>
                </a:solidFill>
              </a:rPr>
              <a:t>and in the </a:t>
            </a:r>
            <a:r>
              <a:rPr lang="en-US" b="1" dirty="0" smtClean="0">
                <a:solidFill>
                  <a:srgbClr val="00B050"/>
                </a:solidFill>
              </a:rPr>
              <a:t>Podcast the day it is recorded, it goes on </a:t>
            </a:r>
            <a:r>
              <a:rPr lang="en-US" b="1" dirty="0" err="1" smtClean="0">
                <a:solidFill>
                  <a:srgbClr val="00B050"/>
                </a:solidFill>
              </a:rPr>
              <a:t>bobsfiles</a:t>
            </a:r>
            <a:r>
              <a:rPr lang="en-US" b="1" dirty="0" smtClean="0">
                <a:solidFill>
                  <a:srgbClr val="00B050"/>
                </a:solidFill>
              </a:rPr>
              <a:t> one week later.</a:t>
            </a:r>
            <a:endParaRPr lang="en-US" b="1" dirty="0">
              <a:solidFill>
                <a:srgbClr val="00B050"/>
              </a:solidFill>
            </a:endParaRPr>
          </a:p>
        </p:txBody>
      </p:sp>
    </p:spTree>
    <p:extLst>
      <p:ext uri="{BB962C8B-B14F-4D97-AF65-F5344CB8AC3E}">
        <p14:creationId xmlns:p14="http://schemas.microsoft.com/office/powerpoint/2010/main" val="333500125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83166" y="1365250"/>
            <a:ext cx="7903633" cy="3048000"/>
          </a:xfrm>
          <a:ln>
            <a:solidFill>
              <a:schemeClr val="accent5">
                <a:lumMod val="50000"/>
              </a:schemeClr>
            </a:solidFill>
          </a:ln>
        </p:spPr>
        <p:txBody>
          <a:bodyPr>
            <a:normAutofit fontScale="92500" lnSpcReduction="10000"/>
          </a:bodyPr>
          <a:lstStyle/>
          <a:p>
            <a:endParaRPr lang="en-US" sz="2800" dirty="0" smtClean="0">
              <a:solidFill>
                <a:schemeClr val="accent5">
                  <a:lumMod val="50000"/>
                </a:schemeClr>
              </a:solidFill>
            </a:endParaRPr>
          </a:p>
          <a:p>
            <a:r>
              <a:rPr lang="en-US" sz="2800" dirty="0" smtClean="0">
                <a:solidFill>
                  <a:schemeClr val="accent5">
                    <a:lumMod val="50000"/>
                  </a:schemeClr>
                </a:solidFill>
              </a:rPr>
              <a:t>Jan 28   to April 7       8 Weeks to Director 2016</a:t>
            </a:r>
          </a:p>
          <a:p>
            <a:endParaRPr lang="en-US" sz="2800" dirty="0">
              <a:solidFill>
                <a:schemeClr val="accent5">
                  <a:lumMod val="50000"/>
                </a:schemeClr>
              </a:solidFill>
            </a:endParaRPr>
          </a:p>
          <a:p>
            <a:r>
              <a:rPr lang="en-US" sz="2800" dirty="0" smtClean="0">
                <a:solidFill>
                  <a:schemeClr val="accent5">
                    <a:lumMod val="50000"/>
                  </a:schemeClr>
                </a:solidFill>
              </a:rPr>
              <a:t>April 21 to June 9       Journey to Executive </a:t>
            </a:r>
            <a:r>
              <a:rPr lang="en-US" sz="2800" dirty="0" smtClean="0">
                <a:solidFill>
                  <a:schemeClr val="accent5">
                    <a:lumMod val="50000"/>
                  </a:schemeClr>
                </a:solidFill>
              </a:rPr>
              <a:t>Coordinator</a:t>
            </a:r>
            <a:endParaRPr lang="en-US" sz="2800" dirty="0" smtClean="0">
              <a:solidFill>
                <a:schemeClr val="accent5">
                  <a:lumMod val="50000"/>
                </a:schemeClr>
              </a:solidFill>
            </a:endParaRPr>
          </a:p>
          <a:p>
            <a:endParaRPr lang="en-US" sz="2800" dirty="0">
              <a:solidFill>
                <a:schemeClr val="accent5">
                  <a:lumMod val="50000"/>
                </a:schemeClr>
              </a:solidFill>
            </a:endParaRPr>
          </a:p>
          <a:p>
            <a:r>
              <a:rPr lang="en-US" sz="2800" dirty="0" smtClean="0">
                <a:solidFill>
                  <a:schemeClr val="accent5">
                    <a:lumMod val="50000"/>
                  </a:schemeClr>
                </a:solidFill>
              </a:rPr>
              <a:t>June 23 to July 21      Summer School 2016</a:t>
            </a:r>
          </a:p>
          <a:p>
            <a:pPr marL="0" indent="0">
              <a:buNone/>
            </a:pPr>
            <a:r>
              <a:rPr lang="en-US" sz="2400" dirty="0" smtClean="0">
                <a:solidFill>
                  <a:schemeClr val="accent5">
                    <a:lumMod val="50000"/>
                  </a:schemeClr>
                </a:solidFill>
              </a:rPr>
              <a:t>															</a:t>
            </a:r>
            <a:endParaRPr lang="en-US" sz="2400" dirty="0">
              <a:solidFill>
                <a:schemeClr val="accent5">
                  <a:lumMod val="50000"/>
                </a:schemeClr>
              </a:solidFill>
            </a:endParaRPr>
          </a:p>
        </p:txBody>
      </p:sp>
      <p:sp>
        <p:nvSpPr>
          <p:cNvPr id="3" name="Title 2"/>
          <p:cNvSpPr>
            <a:spLocks noGrp="1"/>
          </p:cNvSpPr>
          <p:nvPr>
            <p:ph type="title"/>
          </p:nvPr>
        </p:nvSpPr>
        <p:spPr>
          <a:xfrm>
            <a:off x="457200" y="383779"/>
            <a:ext cx="8229600" cy="616346"/>
          </a:xfrm>
        </p:spPr>
        <p:txBody>
          <a:bodyPr>
            <a:normAutofit fontScale="90000"/>
          </a:bodyPr>
          <a:lstStyle/>
          <a:p>
            <a:r>
              <a:rPr lang="en-US" sz="3600" dirty="0" smtClean="0"/>
              <a:t>2016 Training Schedule</a:t>
            </a:r>
            <a:endParaRPr lang="en-US" sz="3600" dirty="0"/>
          </a:p>
        </p:txBody>
      </p:sp>
    </p:spTree>
    <p:extLst>
      <p:ext uri="{BB962C8B-B14F-4D97-AF65-F5344CB8AC3E}">
        <p14:creationId xmlns:p14="http://schemas.microsoft.com/office/powerpoint/2010/main" val="372610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41029"/>
            <a:ext cx="7768492" cy="3668010"/>
          </a:xfrm>
        </p:spPr>
        <p:txBody>
          <a:bodyPr>
            <a:normAutofit fontScale="92500" lnSpcReduction="20000"/>
          </a:bodyPr>
          <a:lstStyle/>
          <a:p>
            <a:r>
              <a:rPr lang="en-US" sz="2400" dirty="0" smtClean="0"/>
              <a:t>To create a strategy for qualifying for the 2017 Dream Trips now.</a:t>
            </a:r>
          </a:p>
          <a:p>
            <a:r>
              <a:rPr lang="en-US" sz="2400" dirty="0" smtClean="0"/>
              <a:t>To understand the importance of making a plan and getting into action  in January with a strong start to the next 100 Days To Amazing Challenge. </a:t>
            </a:r>
          </a:p>
          <a:p>
            <a:r>
              <a:rPr lang="en-US" sz="2400" dirty="0" smtClean="0"/>
              <a:t>To hear the story of the  Shaklee Effect on the McDonald family to remind us of the  impact a Shaklee business can have on others.</a:t>
            </a:r>
          </a:p>
          <a:p>
            <a:r>
              <a:rPr lang="en-US" sz="2400" dirty="0" smtClean="0"/>
              <a:t>To begin identifying people</a:t>
            </a:r>
            <a:r>
              <a:rPr lang="en-US" sz="2400" dirty="0"/>
              <a:t> </a:t>
            </a:r>
            <a:r>
              <a:rPr lang="en-US" sz="2400" dirty="0" smtClean="0"/>
              <a:t>with an  interest in a home business .. Interest in earning additional income.. Interest in joining our business teams… because  8 Weeks to Director begins Jan 28.				</a:t>
            </a:r>
            <a:r>
              <a:rPr lang="en-US" sz="2400" dirty="0" err="1" smtClean="0"/>
              <a:t>lisa</a:t>
            </a:r>
            <a:endParaRPr lang="en-US" sz="2400" dirty="0" smtClean="0"/>
          </a:p>
          <a:p>
            <a:endParaRPr lang="en-US" sz="2400" dirty="0" smtClean="0"/>
          </a:p>
          <a:p>
            <a:endParaRPr lang="en-US" sz="2400" dirty="0"/>
          </a:p>
        </p:txBody>
      </p:sp>
      <p:sp>
        <p:nvSpPr>
          <p:cNvPr id="3" name="Title 2"/>
          <p:cNvSpPr>
            <a:spLocks noGrp="1"/>
          </p:cNvSpPr>
          <p:nvPr>
            <p:ph type="title"/>
          </p:nvPr>
        </p:nvSpPr>
        <p:spPr>
          <a:xfrm>
            <a:off x="457200" y="383779"/>
            <a:ext cx="8229600" cy="857250"/>
          </a:xfrm>
        </p:spPr>
        <p:txBody>
          <a:bodyPr>
            <a:normAutofit/>
          </a:bodyPr>
          <a:lstStyle/>
          <a:p>
            <a:r>
              <a:rPr lang="en-US" sz="3200" dirty="0" smtClean="0"/>
              <a:t>Objectives for Session 1 of the New </a:t>
            </a:r>
            <a:r>
              <a:rPr lang="en-US" sz="3200" dirty="0"/>
              <a:t>Y</a:t>
            </a:r>
            <a:r>
              <a:rPr lang="en-US" sz="3200" dirty="0" smtClean="0"/>
              <a:t>ear </a:t>
            </a:r>
            <a:endParaRPr lang="en-US" sz="3200" dirty="0"/>
          </a:p>
        </p:txBody>
      </p:sp>
    </p:spTree>
    <p:extLst>
      <p:ext uri="{BB962C8B-B14F-4D97-AF65-F5344CB8AC3E}">
        <p14:creationId xmlns:p14="http://schemas.microsoft.com/office/powerpoint/2010/main" val="9256750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11246" b="11246"/>
          <a:stretch>
            <a:fillRect/>
          </a:stretch>
        </p:blipFill>
        <p:spPr>
          <a:xfrm>
            <a:off x="457200" y="1098847"/>
            <a:ext cx="8229600" cy="3495785"/>
          </a:xfrm>
        </p:spPr>
      </p:pic>
      <p:sp>
        <p:nvSpPr>
          <p:cNvPr id="3" name="Title 2"/>
          <p:cNvSpPr>
            <a:spLocks noGrp="1"/>
          </p:cNvSpPr>
          <p:nvPr>
            <p:ph type="title"/>
          </p:nvPr>
        </p:nvSpPr>
        <p:spPr>
          <a:xfrm>
            <a:off x="457200" y="241595"/>
            <a:ext cx="8229600" cy="857250"/>
          </a:xfrm>
        </p:spPr>
        <p:txBody>
          <a:bodyPr>
            <a:normAutofit fontScale="90000"/>
          </a:bodyPr>
          <a:lstStyle/>
          <a:p>
            <a:r>
              <a:rPr lang="en-US" sz="3600" dirty="0" smtClean="0"/>
              <a:t>Dream Trip 2017 – </a:t>
            </a:r>
            <a:r>
              <a:rPr lang="en-US" sz="3600" dirty="0" err="1" smtClean="0"/>
              <a:t>Paradisus</a:t>
            </a:r>
            <a:r>
              <a:rPr lang="en-US" sz="3600" dirty="0" smtClean="0"/>
              <a:t/>
            </a:r>
            <a:br>
              <a:rPr lang="en-US" sz="3600" dirty="0" smtClean="0"/>
            </a:br>
            <a:r>
              <a:rPr lang="en-US" sz="3600" dirty="0" smtClean="0"/>
              <a:t>Riviera Maya</a:t>
            </a:r>
            <a:endParaRPr lang="en-US" sz="3600" dirty="0"/>
          </a:p>
        </p:txBody>
      </p:sp>
      <p:sp>
        <p:nvSpPr>
          <p:cNvPr id="2" name="TextBox 1"/>
          <p:cNvSpPr txBox="1"/>
          <p:nvPr/>
        </p:nvSpPr>
        <p:spPr>
          <a:xfrm>
            <a:off x="4083538" y="4337538"/>
            <a:ext cx="1817077"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1051117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96230"/>
            <a:ext cx="8229600" cy="4165986"/>
          </a:xfrm>
        </p:spPr>
        <p:txBody>
          <a:bodyPr>
            <a:normAutofit fontScale="70000" lnSpcReduction="20000"/>
          </a:bodyPr>
          <a:lstStyle/>
          <a:p>
            <a:r>
              <a:rPr lang="en-US" dirty="0"/>
              <a:t>14 restaurants and 11 bars featuring global cuisine, including Japanese, South American, Mexican, and Mediterranean restaurants, all just steps away from each other.</a:t>
            </a:r>
          </a:p>
          <a:p>
            <a:r>
              <a:rPr lang="en-US" dirty="0"/>
              <a:t>Activities such as Pilates, body balance, yoga, spinning, aqua fitness, salsa lessons, snorkeling, stretching, and more</a:t>
            </a:r>
          </a:p>
          <a:p>
            <a:r>
              <a:rPr lang="en-US" dirty="0"/>
              <a:t>Fun classes, such as cocktail workshop, wine tasting, tequila tasting, sushi making, guacamole making and more</a:t>
            </a:r>
          </a:p>
          <a:p>
            <a:r>
              <a:rPr lang="en-US" dirty="0"/>
              <a:t>YHI Spa and Health Club with Spa Boutique, Water Ritual, 14 massage rooms, wet &amp; dry saunas and more</a:t>
            </a:r>
          </a:p>
          <a:p>
            <a:r>
              <a:rPr lang="en-US" dirty="0"/>
              <a:t>2 lagoon-style pools</a:t>
            </a:r>
          </a:p>
          <a:p>
            <a:r>
              <a:rPr lang="en-US" dirty="0"/>
              <a:t>1 Family Concierge heated pool</a:t>
            </a:r>
          </a:p>
          <a:p>
            <a:r>
              <a:rPr lang="en-US" dirty="0"/>
              <a:t>1 Activities pool</a:t>
            </a:r>
          </a:p>
          <a:p>
            <a:r>
              <a:rPr lang="en-US" dirty="0"/>
              <a:t>Swim-up bar</a:t>
            </a:r>
          </a:p>
          <a:p>
            <a:r>
              <a:rPr lang="en-US" dirty="0"/>
              <a:t>Lighted tennis </a:t>
            </a:r>
            <a:r>
              <a:rPr lang="en-US" dirty="0" smtClean="0"/>
              <a:t>court									</a:t>
            </a:r>
            <a:r>
              <a:rPr lang="en-US" dirty="0" err="1" smtClean="0"/>
              <a:t>becky</a:t>
            </a:r>
            <a:endParaRPr lang="en-US" dirty="0"/>
          </a:p>
          <a:p>
            <a:r>
              <a:rPr lang="en-US" dirty="0"/>
              <a:t>Marina watersports</a:t>
            </a:r>
          </a:p>
          <a:p>
            <a:r>
              <a:rPr lang="en-US" dirty="0"/>
              <a:t>Crafts and games for children plus a multi-adventure area</a:t>
            </a:r>
          </a:p>
          <a:p>
            <a:r>
              <a:rPr lang="en-US" dirty="0"/>
              <a:t>Special program for teenagers: inflatable water equipment, climbing wall, beach volleyball, snorkeling, kayak and many more activities.</a:t>
            </a:r>
          </a:p>
          <a:p>
            <a:r>
              <a:rPr lang="en-US" dirty="0"/>
              <a:t>Game Room area with video games: PlayStation, Nintendo Wii and Xbox 360.</a:t>
            </a:r>
          </a:p>
          <a:p>
            <a:endParaRPr lang="en-US" dirty="0"/>
          </a:p>
        </p:txBody>
      </p:sp>
      <p:sp>
        <p:nvSpPr>
          <p:cNvPr id="3" name="Title 2"/>
          <p:cNvSpPr>
            <a:spLocks noGrp="1"/>
          </p:cNvSpPr>
          <p:nvPr>
            <p:ph type="title"/>
          </p:nvPr>
        </p:nvSpPr>
        <p:spPr>
          <a:xfrm>
            <a:off x="305553" y="177554"/>
            <a:ext cx="5002187" cy="412451"/>
          </a:xfrm>
        </p:spPr>
        <p:txBody>
          <a:bodyPr>
            <a:normAutofit fontScale="90000"/>
          </a:bodyPr>
          <a:lstStyle/>
          <a:p>
            <a:r>
              <a:rPr lang="en-US" sz="3600" dirty="0" err="1" smtClean="0"/>
              <a:t>Paradisus</a:t>
            </a:r>
            <a:r>
              <a:rPr lang="en-US" sz="3600" dirty="0" smtClean="0"/>
              <a:t>, Riviera Maya</a:t>
            </a:r>
            <a:endParaRPr lang="en-US" sz="3600" dirty="0"/>
          </a:p>
        </p:txBody>
      </p:sp>
    </p:spTree>
    <p:extLst>
      <p:ext uri="{BB962C8B-B14F-4D97-AF65-F5344CB8AC3E}">
        <p14:creationId xmlns:p14="http://schemas.microsoft.com/office/powerpoint/2010/main" val="5227593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21840"/>
            <a:ext cx="8229600" cy="3428723"/>
          </a:xfrm>
        </p:spPr>
        <p:txBody>
          <a:bodyPr>
            <a:normAutofit fontScale="92500" lnSpcReduction="20000"/>
          </a:bodyPr>
          <a:lstStyle/>
          <a:p>
            <a:r>
              <a:rPr lang="en-US" sz="2400" b="1" dirty="0"/>
              <a:t>Trip Dates:</a:t>
            </a:r>
            <a:br>
              <a:rPr lang="en-US" sz="2400" b="1" dirty="0"/>
            </a:br>
            <a:r>
              <a:rPr lang="en-US" sz="2400" dirty="0"/>
              <a:t>April 2, 2017 – April 7, 2017</a:t>
            </a:r>
          </a:p>
          <a:p>
            <a:r>
              <a:rPr lang="en-US" sz="2400" b="1" dirty="0"/>
              <a:t>Points to Qualify</a:t>
            </a:r>
            <a:endParaRPr lang="en-US" sz="2400" dirty="0"/>
          </a:p>
          <a:p>
            <a:r>
              <a:rPr lang="en-US" sz="2400" b="1" dirty="0"/>
              <a:t>200 Points – </a:t>
            </a:r>
            <a:r>
              <a:rPr lang="en-US" sz="2400" dirty="0"/>
              <a:t>Qualify for a trip for one person</a:t>
            </a:r>
            <a:br>
              <a:rPr lang="en-US" sz="2400" dirty="0"/>
            </a:br>
            <a:r>
              <a:rPr lang="en-US" sz="2400" b="1" dirty="0"/>
              <a:t>275 Points</a:t>
            </a:r>
            <a:r>
              <a:rPr lang="en-US" sz="2400" dirty="0"/>
              <a:t> – Qualify for a trip for two people</a:t>
            </a:r>
            <a:br>
              <a:rPr lang="en-US" sz="2400" dirty="0"/>
            </a:br>
            <a:r>
              <a:rPr lang="en-US" sz="2400" b="1" dirty="0"/>
              <a:t>600 Points</a:t>
            </a:r>
            <a:r>
              <a:rPr lang="en-US" sz="2400" dirty="0"/>
              <a:t> – Double qualify (four people in two rooms)</a:t>
            </a:r>
          </a:p>
          <a:p>
            <a:r>
              <a:rPr lang="en-US" sz="2400" b="1" dirty="0"/>
              <a:t>850 Points –</a:t>
            </a:r>
            <a:r>
              <a:rPr lang="en-US" sz="2400" dirty="0"/>
              <a:t> Achieve 850 Points – Qualify for two people on the Top Achievers Trip &amp; two people on the Dream Trip</a:t>
            </a:r>
            <a:br>
              <a:rPr lang="en-US" sz="2400" dirty="0"/>
            </a:br>
            <a:endParaRPr lang="en-US" sz="2400" dirty="0" smtClean="0"/>
          </a:p>
          <a:p>
            <a:r>
              <a:rPr lang="en-US" sz="2400" dirty="0" smtClean="0"/>
              <a:t>Hold rank of </a:t>
            </a:r>
            <a:r>
              <a:rPr lang="en-US" sz="2400" b="1" dirty="0" smtClean="0"/>
              <a:t>COORDINATOR </a:t>
            </a:r>
            <a:r>
              <a:rPr lang="en-US" sz="2400" dirty="0" smtClean="0"/>
              <a:t>for at least 4 consecutive months</a:t>
            </a:r>
          </a:p>
          <a:p>
            <a:pPr marL="0" indent="0">
              <a:buNone/>
            </a:pPr>
            <a:r>
              <a:rPr lang="en-US" sz="2400" dirty="0" err="1" smtClean="0"/>
              <a:t>becky</a:t>
            </a:r>
            <a:endParaRPr lang="en-US" sz="2400" dirty="0"/>
          </a:p>
        </p:txBody>
      </p:sp>
      <p:sp>
        <p:nvSpPr>
          <p:cNvPr id="3" name="Title 2"/>
          <p:cNvSpPr>
            <a:spLocks noGrp="1"/>
          </p:cNvSpPr>
          <p:nvPr>
            <p:ph type="title"/>
          </p:nvPr>
        </p:nvSpPr>
        <p:spPr>
          <a:xfrm>
            <a:off x="387071" y="164461"/>
            <a:ext cx="5381311" cy="857250"/>
          </a:xfrm>
          <a:ln>
            <a:solidFill>
              <a:schemeClr val="accent5">
                <a:lumMod val="75000"/>
              </a:schemeClr>
            </a:solidFill>
          </a:ln>
        </p:spPr>
        <p:txBody>
          <a:bodyPr>
            <a:normAutofit/>
          </a:bodyPr>
          <a:lstStyle/>
          <a:p>
            <a:r>
              <a:rPr lang="en-US" sz="3600" dirty="0" smtClean="0"/>
              <a:t>Dream Trip Qualifications</a:t>
            </a:r>
            <a:endParaRPr lang="en-US" sz="3600" dirty="0"/>
          </a:p>
        </p:txBody>
      </p:sp>
      <p:pic>
        <p:nvPicPr>
          <p:cNvPr id="5" name="Picture 4"/>
          <p:cNvPicPr>
            <a:picLocks noChangeAspect="1"/>
          </p:cNvPicPr>
          <p:nvPr/>
        </p:nvPicPr>
        <p:blipFill>
          <a:blip r:embed="rId2"/>
          <a:stretch>
            <a:fillRect/>
          </a:stretch>
        </p:blipFill>
        <p:spPr>
          <a:xfrm>
            <a:off x="6218736" y="-8443"/>
            <a:ext cx="2925267" cy="2323751"/>
          </a:xfrm>
          <a:prstGeom prst="rect">
            <a:avLst/>
          </a:prstGeom>
        </p:spPr>
      </p:pic>
    </p:spTree>
    <p:extLst>
      <p:ext uri="{BB962C8B-B14F-4D97-AF65-F5344CB8AC3E}">
        <p14:creationId xmlns:p14="http://schemas.microsoft.com/office/powerpoint/2010/main" val="14397781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13192</TotalTime>
  <Words>955</Words>
  <Application>Microsoft Macintosh PowerPoint</Application>
  <PresentationFormat>On-screen Show (16:9)</PresentationFormat>
  <Paragraphs>167</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Monday Wellness Webinars        and Product Education  </vt:lpstr>
      <vt:lpstr>January Growth Ideas</vt:lpstr>
      <vt:lpstr>100 Days To Amazing Shaklee Business Training 2016  #1</vt:lpstr>
      <vt:lpstr>Our Training Team </vt:lpstr>
      <vt:lpstr>2016 Training Schedule</vt:lpstr>
      <vt:lpstr>Objectives for Session 1 of the New Year </vt:lpstr>
      <vt:lpstr>Dream Trip 2017 – Paradisus Riviera Maya</vt:lpstr>
      <vt:lpstr>Paradisus, Riviera Maya</vt:lpstr>
      <vt:lpstr>Dream Trip Qualifications</vt:lpstr>
      <vt:lpstr>Top Achievers Trip Machu Picchu !!!</vt:lpstr>
      <vt:lpstr>Qualifications for Top Achievers Trip</vt:lpstr>
      <vt:lpstr>Must Register for Orlando in order to qualify for Dream Trips </vt:lpstr>
      <vt:lpstr>Announcing Next 100 Days to Amazing Jan 1 to April 9, 2016</vt:lpstr>
      <vt:lpstr>Vision for 2016…Heather Chastain,  President Shaklee North America </vt:lpstr>
      <vt:lpstr>Strategy for January</vt:lpstr>
      <vt:lpstr>PowerPoint Presentation</vt:lpstr>
      <vt:lpstr>Jake &amp; Ashley McDonald: Executive Coordinators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Vision &amp; Goals The Master Coordinator Effect </vt:lpstr>
      <vt:lpstr>Action Steps for Jan 14 …Master Coordinator Effect</vt:lpstr>
      <vt:lpstr>Action steps continued Jan 14</vt:lpstr>
      <vt:lpstr>Resources </vt:lpstr>
      <vt:lpstr>Subscriptions Open Now</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Business Leader Training 2016 </dc:title>
  <dc:creator>Barbara Lagoni</dc:creator>
  <cp:lastModifiedBy>Barbara Lagoni</cp:lastModifiedBy>
  <cp:revision>79</cp:revision>
  <cp:lastPrinted>2016-01-14T01:58:54Z</cp:lastPrinted>
  <dcterms:created xsi:type="dcterms:W3CDTF">2015-12-26T18:46:41Z</dcterms:created>
  <dcterms:modified xsi:type="dcterms:W3CDTF">2016-01-15T02:56:06Z</dcterms:modified>
</cp:coreProperties>
</file>