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96" r:id="rId4"/>
    <p:sldId id="270" r:id="rId5"/>
    <p:sldId id="284" r:id="rId6"/>
    <p:sldId id="319" r:id="rId7"/>
    <p:sldId id="293" r:id="rId8"/>
    <p:sldId id="289" r:id="rId9"/>
    <p:sldId id="311" r:id="rId10"/>
    <p:sldId id="298" r:id="rId11"/>
    <p:sldId id="285" r:id="rId12"/>
    <p:sldId id="320" r:id="rId13"/>
    <p:sldId id="297" r:id="rId14"/>
    <p:sldId id="300" r:id="rId15"/>
    <p:sldId id="287" r:id="rId16"/>
    <p:sldId id="299" r:id="rId17"/>
    <p:sldId id="316" r:id="rId18"/>
    <p:sldId id="303" r:id="rId19"/>
    <p:sldId id="306" r:id="rId20"/>
    <p:sldId id="301" r:id="rId21"/>
    <p:sldId id="290" r:id="rId22"/>
    <p:sldId id="307" r:id="rId23"/>
    <p:sldId id="295" r:id="rId24"/>
    <p:sldId id="322" r:id="rId25"/>
    <p:sldId id="259" r:id="rId26"/>
    <p:sldId id="282" r:id="rId27"/>
    <p:sldId id="324" r:id="rId28"/>
    <p:sldId id="318" r:id="rId29"/>
    <p:sldId id="32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72" autoAdjust="0"/>
  </p:normalViewPr>
  <p:slideViewPr>
    <p:cSldViewPr showGuides="1">
      <p:cViewPr varScale="1">
        <p:scale>
          <a:sx n="56" d="100"/>
          <a:sy n="56" d="100"/>
        </p:scale>
        <p:origin x="-166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55D521-07E1-4970-9009-225DD84C9A01}" type="datetimeFigureOut">
              <a:rPr lang="en-US" smtClean="0"/>
              <a:t>5/12/2014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5AB61A-5243-45E7-B181-EAD55D0B142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065CF-8105-4623-909D-EF0B96DA04B7}" type="datetimeFigureOut">
              <a:rPr lang="en-US" smtClean="0"/>
              <a:pPr/>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7EBF58-2A67-4A4F-A337-C057B91D8A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B9277557-BEDB-4CE1-AE5A-BA7195B32AEF}" type="slidenum">
              <a:rPr lang="en-US" smtClean="0">
                <a:cs typeface="Arial" charset="0"/>
              </a:rPr>
              <a:pPr/>
              <a:t>10</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C254DA-476C-4A67-8949-F7B89A3FBC85}" type="slidenum">
              <a:rPr lang="en-US" smtClean="0">
                <a:latin typeface="Arial" pitchFamily="34" charset="0"/>
              </a:rPr>
              <a:pPr fontAlgn="base">
                <a:spcBef>
                  <a:spcPct val="0"/>
                </a:spcBef>
                <a:spcAft>
                  <a:spcPct val="0"/>
                </a:spcAft>
                <a:defRPr/>
              </a:pPr>
              <a:t>12</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77FB66-BA0A-4ECA-B5C1-A23DDC5B3005}" type="slidenum">
              <a:rPr lang="en-US" smtClean="0"/>
              <a:pPr/>
              <a:t>13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341813"/>
            <a:ext cx="5486400" cy="4116387"/>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467163A-3808-4686-B999-77BB0D219697}" type="slidenum">
              <a:rPr lang="en-US" smtClean="0"/>
              <a:pPr/>
              <a:t>14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800" y="4341813"/>
            <a:ext cx="5486400" cy="4116387"/>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089F278-1638-409D-BA13-93CBF74C5A8F}" type="slidenum">
              <a:rPr lang="en-US" smtClean="0"/>
              <a:pPr/>
              <a:t>16</a:t>
            </a:fld>
            <a:endParaRPr lang="en-US" smtClean="0"/>
          </a:p>
        </p:txBody>
      </p:sp>
      <p:sp>
        <p:nvSpPr>
          <p:cNvPr id="66563" name="Rectangle 2"/>
          <p:cNvSpPr>
            <a:spLocks noGrp="1" noRot="1" noChangeAspect="1" noChangeArrowheads="1" noTextEdit="1"/>
          </p:cNvSpPr>
          <p:nvPr>
            <p:ph type="sldImg"/>
          </p:nvPr>
        </p:nvSpPr>
        <p:spPr>
          <a:xfrm>
            <a:off x="1144588" y="687388"/>
            <a:ext cx="4570412" cy="3427412"/>
          </a:xfrm>
          <a:ln/>
        </p:spPr>
      </p:sp>
      <p:sp>
        <p:nvSpPr>
          <p:cNvPr id="66564" name="Rectangle 3"/>
          <p:cNvSpPr>
            <a:spLocks noGrp="1" noChangeArrowheads="1"/>
          </p:cNvSpPr>
          <p:nvPr>
            <p:ph type="body" idx="1"/>
          </p:nvPr>
        </p:nvSpPr>
        <p:spPr>
          <a:xfrm>
            <a:off x="685800" y="4341813"/>
            <a:ext cx="54864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965429-4A02-45F9-9EE0-236FCB78D4C2}"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28950F-72C0-4584-9374-A80A17EDDA37}"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mtClean="0"/>
              <a:t>This discovery resulted in the Enfuselle skin care line.</a:t>
            </a:r>
          </a:p>
          <a:p>
            <a:pPr eaLnBrk="1" hangingPunct="1">
              <a:spcBef>
                <a:spcPct val="0"/>
              </a:spcBef>
            </a:pPr>
            <a:endParaRPr lang="en-US" smtClean="0"/>
          </a:p>
          <a:p>
            <a:pPr eaLnBrk="1" hangingPunct="1">
              <a:spcBef>
                <a:spcPct val="0"/>
              </a:spcBef>
            </a:pPr>
            <a:r>
              <a:rPr lang="en-US" smtClean="0"/>
              <a:t>With Enfuselle</a:t>
            </a:r>
          </a:p>
          <a:p>
            <a:pPr eaLnBrk="1" hangingPunct="1">
              <a:spcBef>
                <a:spcPct val="0"/>
              </a:spcBef>
            </a:pPr>
            <a:r>
              <a:rPr lang="en-US" smtClean="0"/>
              <a:t>It’s like aging 10 years in reverse</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1B31E2-759D-4FEF-B7A2-B62AA21BDDC3}"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B31E2-759D-4FEF-B7A2-B62AA21BDDC3}"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B31E2-759D-4FEF-B7A2-B62AA21BDDC3}"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DA0AE-7B48-4EF2-A82E-BA0D16211F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B31E2-759D-4FEF-B7A2-B62AA21BDDC3}"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1B31E2-759D-4FEF-B7A2-B62AA21BDDC3}"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1B31E2-759D-4FEF-B7A2-B62AA21BDDC3}"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1B31E2-759D-4FEF-B7A2-B62AA21BDDC3}" type="datetimeFigureOut">
              <a:rPr lang="en-US" smtClean="0"/>
              <a:pPr/>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1B31E2-759D-4FEF-B7A2-B62AA21BDDC3}" type="datetimeFigureOut">
              <a:rPr lang="en-US" smtClean="0"/>
              <a:pPr/>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B31E2-759D-4FEF-B7A2-B62AA21BDDC3}" type="datetimeFigureOut">
              <a:rPr lang="en-US" smtClean="0"/>
              <a:pPr/>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B31E2-759D-4FEF-B7A2-B62AA21BDDC3}"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B31E2-759D-4FEF-B7A2-B62AA21BDDC3}"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99AA8-8DEE-4E1E-A6CF-E11E32360C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B31E2-759D-4FEF-B7A2-B62AA21BDDC3}" type="datetimeFigureOut">
              <a:rPr lang="en-US" smtClean="0"/>
              <a:pPr/>
              <a:t>5/12/2014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99AA8-8DEE-4E1E-A6CF-E11E32360C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http://www.creafill.com/img/Star-K.jpg&amp;imgrefurl=http://www.creafill.com/company.htm&amp;h=555&amp;w=600&amp;sz=51&amp;hl=en&amp;start=1&amp;sig2=0THQSS4odow-hxdM5L9G6w&amp;usg=__oCx6HDKWDFi9qPEodbgXRdIXFR4=&amp;tbnid=usp8O5mk9vGopM:&amp;tbnh=125&amp;tbnw=135&amp;ei=dwK3SOCXLIWmsAOPxcCXAw&amp;prev=/images?q=star+k&amp;gbv=2&amp;hl=en&amp;suggon=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hyperlink" Target="http://dermnetnz.org/acne/steroid-acne.html" TargetMode="External"/><Relationship Id="rId2" Type="http://schemas.openxmlformats.org/officeDocument/2006/relationships/hyperlink" Target="http://dermnetnz.org/scaly/pustular-psoriasis.html" TargetMode="External"/><Relationship Id="rId1" Type="http://schemas.openxmlformats.org/officeDocument/2006/relationships/slideLayout" Target="../slideLayouts/slideLayout2.xml"/><Relationship Id="rId4" Type="http://schemas.openxmlformats.org/officeDocument/2006/relationships/hyperlink" Target="http://dermnetnz.org/acne/steroid-rosacea.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www.webmd.com/skin-problems-and-treatments/psoriasis/psoriasi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hyperlink" Target="http://www.webmd.com/skin-problems-and-treatments/understanding-rosacea-basics" TargetMode="External"/><Relationship Id="rId7" Type="http://schemas.openxmlformats.org/officeDocument/2006/relationships/hyperlink" Target="http://www.webmd.com/skin-problems-and-treatments/acne/" TargetMode="External"/><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hyperlink" Target="http://www.webmd.com/skin-problems-and-treatments/default.htm" TargetMode="External"/><Relationship Id="rId5" Type="http://schemas.openxmlformats.org/officeDocument/2006/relationships/hyperlink" Target="http://www.webmd.com/eye-health/picture-of-the-eyes" TargetMode="External"/><Relationship Id="rId4" Type="http://schemas.openxmlformats.org/officeDocument/2006/relationships/hyperlink" Target="http://www.webmd.com/skin-problems-and-treatments/picture-of-the-sk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1"/>
            <a:ext cx="7162800" cy="1219199"/>
          </a:xfrm>
          <a:ln>
            <a:solidFill>
              <a:schemeClr val="accent2">
                <a:lumMod val="60000"/>
                <a:lumOff val="40000"/>
              </a:schemeClr>
            </a:solidFill>
          </a:ln>
        </p:spPr>
        <p:txBody>
          <a:bodyPr>
            <a:normAutofit fontScale="90000"/>
          </a:bodyPr>
          <a:lstStyle/>
          <a:p>
            <a:r>
              <a:rPr lang="en-US" sz="4000" dirty="0" smtClean="0"/>
              <a:t>Inflammatory Skin Conditions </a:t>
            </a:r>
            <a:br>
              <a:rPr lang="en-US" sz="4000" dirty="0" smtClean="0"/>
            </a:br>
            <a:r>
              <a:rPr lang="en-US" sz="4000" dirty="0" smtClean="0"/>
              <a:t>Eczema, Psoriasis, </a:t>
            </a:r>
            <a:r>
              <a:rPr lang="en-US" sz="4000" dirty="0" err="1" smtClean="0"/>
              <a:t>Rosacea</a:t>
            </a:r>
            <a:r>
              <a:rPr lang="en-US" sz="4000" dirty="0" smtClean="0"/>
              <a:t> </a:t>
            </a:r>
            <a:endParaRPr lang="en-US" sz="4000" dirty="0"/>
          </a:p>
        </p:txBody>
      </p:sp>
      <p:sp>
        <p:nvSpPr>
          <p:cNvPr id="3" name="Subtitle 2"/>
          <p:cNvSpPr>
            <a:spLocks noGrp="1"/>
          </p:cNvSpPr>
          <p:nvPr>
            <p:ph type="subTitle" idx="1"/>
          </p:nvPr>
        </p:nvSpPr>
        <p:spPr>
          <a:xfrm>
            <a:off x="1371600" y="3429000"/>
            <a:ext cx="7162800" cy="914400"/>
          </a:xfrm>
          <a:ln>
            <a:solidFill>
              <a:schemeClr val="accent2">
                <a:lumMod val="75000"/>
              </a:schemeClr>
            </a:solidFill>
          </a:ln>
        </p:spPr>
        <p:txBody>
          <a:bodyPr>
            <a:normAutofit fontScale="92500" lnSpcReduction="20000"/>
          </a:bodyPr>
          <a:lstStyle/>
          <a:p>
            <a:r>
              <a:rPr lang="en-US" dirty="0" smtClean="0">
                <a:solidFill>
                  <a:schemeClr val="tx1"/>
                </a:solidFill>
              </a:rPr>
              <a:t>Dr Steve Chaney, Barbara Lagoni</a:t>
            </a:r>
          </a:p>
          <a:p>
            <a:r>
              <a:rPr lang="en-US" dirty="0" smtClean="0">
                <a:solidFill>
                  <a:schemeClr val="tx1"/>
                </a:solidFill>
              </a:rPr>
              <a:t>Jo Coogan</a:t>
            </a:r>
            <a:endParaRPr lang="en-US" dirty="0">
              <a:solidFill>
                <a:schemeClr val="tx1"/>
              </a:solidFill>
            </a:endParaRPr>
          </a:p>
        </p:txBody>
      </p:sp>
      <p:pic>
        <p:nvPicPr>
          <p:cNvPr id="10242" name="Picture 2" descr="http://s1.hubimg.com/u/372124_f260.jpg"/>
          <p:cNvPicPr>
            <a:picLocks noChangeAspect="1" noChangeArrowheads="1"/>
          </p:cNvPicPr>
          <p:nvPr/>
        </p:nvPicPr>
        <p:blipFill>
          <a:blip r:embed="rId2" cstate="print"/>
          <a:srcRect/>
          <a:stretch>
            <a:fillRect/>
          </a:stretch>
        </p:blipFill>
        <p:spPr bwMode="auto">
          <a:xfrm>
            <a:off x="304800" y="228600"/>
            <a:ext cx="2476500" cy="1752600"/>
          </a:xfrm>
          <a:prstGeom prst="rect">
            <a:avLst/>
          </a:prstGeom>
          <a:noFill/>
        </p:spPr>
      </p:pic>
      <p:pic>
        <p:nvPicPr>
          <p:cNvPr id="10244" name="Picture 4" descr="http://www.onlinedermclinic.com/dz_images/7/7/772133134e470f5914bab.jpg"/>
          <p:cNvPicPr>
            <a:picLocks noChangeAspect="1" noChangeArrowheads="1"/>
          </p:cNvPicPr>
          <p:nvPr/>
        </p:nvPicPr>
        <p:blipFill>
          <a:blip r:embed="rId3" cstate="print"/>
          <a:srcRect/>
          <a:stretch>
            <a:fillRect/>
          </a:stretch>
        </p:blipFill>
        <p:spPr bwMode="auto">
          <a:xfrm>
            <a:off x="6019800" y="228600"/>
            <a:ext cx="2843321" cy="1752600"/>
          </a:xfrm>
          <a:prstGeom prst="rect">
            <a:avLst/>
          </a:prstGeom>
          <a:noFill/>
        </p:spPr>
      </p:pic>
      <p:pic>
        <p:nvPicPr>
          <p:cNvPr id="9" name="Picture 2" descr="http://www.wipeoutbullying.org/wp-content/uploads/2014/01/psoriasis.jpg"/>
          <p:cNvPicPr>
            <a:picLocks noChangeAspect="1" noChangeArrowheads="1"/>
          </p:cNvPicPr>
          <p:nvPr/>
        </p:nvPicPr>
        <p:blipFill>
          <a:blip r:embed="rId4" cstate="print"/>
          <a:srcRect/>
          <a:stretch>
            <a:fillRect/>
          </a:stretch>
        </p:blipFill>
        <p:spPr bwMode="auto">
          <a:xfrm>
            <a:off x="3581400" y="4419600"/>
            <a:ext cx="5257800" cy="2438400"/>
          </a:xfrm>
          <a:prstGeom prst="rect">
            <a:avLst/>
          </a:prstGeom>
          <a:noFill/>
        </p:spPr>
      </p:pic>
      <p:pic>
        <p:nvPicPr>
          <p:cNvPr id="50180" name="Picture 4" descr="http://img.webmd.com/dtmcms/live/webmd/consumer_assets/site_images/articles/health_tools/baby_skin_care_slideshow/phototake_photo_of_infant_eczema.jpg"/>
          <p:cNvPicPr>
            <a:picLocks noChangeAspect="1" noChangeArrowheads="1"/>
          </p:cNvPicPr>
          <p:nvPr/>
        </p:nvPicPr>
        <p:blipFill>
          <a:blip r:embed="rId5" cstate="print"/>
          <a:srcRect/>
          <a:stretch>
            <a:fillRect/>
          </a:stretch>
        </p:blipFill>
        <p:spPr bwMode="auto">
          <a:xfrm>
            <a:off x="228600" y="4527948"/>
            <a:ext cx="3200400" cy="21747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artoon-family-holding-hands.jpg"/>
          <p:cNvPicPr>
            <a:picLocks noChangeAspect="1"/>
          </p:cNvPicPr>
          <p:nvPr/>
        </p:nvPicPr>
        <p:blipFill>
          <a:blip r:embed="rId3" cstate="print"/>
          <a:srcRect/>
          <a:stretch>
            <a:fillRect/>
          </a:stretch>
        </p:blipFill>
        <p:spPr bwMode="auto">
          <a:xfrm>
            <a:off x="4800600" y="4648200"/>
            <a:ext cx="4038600" cy="1974850"/>
          </a:xfrm>
          <a:prstGeom prst="rect">
            <a:avLst/>
          </a:prstGeom>
          <a:noFill/>
          <a:ln w="9525">
            <a:noFill/>
            <a:miter lim="800000"/>
            <a:headEnd/>
            <a:tailEnd/>
          </a:ln>
        </p:spPr>
      </p:pic>
      <p:sp>
        <p:nvSpPr>
          <p:cNvPr id="2" name="Rectangle 2"/>
          <p:cNvSpPr>
            <a:spLocks noGrp="1" noChangeArrowheads="1"/>
          </p:cNvSpPr>
          <p:nvPr>
            <p:ph type="title"/>
          </p:nvPr>
        </p:nvSpPr>
        <p:spPr>
          <a:xfrm>
            <a:off x="304800" y="457200"/>
            <a:ext cx="6934200" cy="762000"/>
          </a:xfrm>
          <a:solidFill>
            <a:schemeClr val="accent3">
              <a:lumMod val="60000"/>
              <a:lumOff val="40000"/>
            </a:schemeClr>
          </a:solidFill>
          <a:ln>
            <a:solidFill>
              <a:schemeClr val="accent2">
                <a:lumMod val="50000"/>
              </a:schemeClr>
            </a:solidFill>
          </a:ln>
        </p:spPr>
        <p:txBody>
          <a:bodyPr/>
          <a:lstStyle/>
          <a:p>
            <a:pPr eaLnBrk="1" fontAlgn="auto" hangingPunct="1">
              <a:spcAft>
                <a:spcPts val="0"/>
              </a:spcAft>
              <a:defRPr/>
            </a:pPr>
            <a:r>
              <a:rPr lang="en-US" dirty="0" err="1" smtClean="0"/>
              <a:t>Optiflora</a:t>
            </a:r>
            <a:r>
              <a:rPr lang="en-US" dirty="0" smtClean="0"/>
              <a:t>  </a:t>
            </a:r>
            <a:r>
              <a:rPr lang="en-US" dirty="0" err="1" smtClean="0"/>
              <a:t>Probiotic</a:t>
            </a:r>
            <a:r>
              <a:rPr lang="en-US" dirty="0" smtClean="0"/>
              <a:t>  System</a:t>
            </a:r>
          </a:p>
        </p:txBody>
      </p:sp>
      <p:sp>
        <p:nvSpPr>
          <p:cNvPr id="31748" name="Rectangle 3"/>
          <p:cNvSpPr>
            <a:spLocks noGrp="1" noChangeArrowheads="1"/>
          </p:cNvSpPr>
          <p:nvPr>
            <p:ph type="body" idx="1"/>
          </p:nvPr>
        </p:nvSpPr>
        <p:spPr>
          <a:xfrm>
            <a:off x="304800" y="1554163"/>
            <a:ext cx="8839200" cy="4694237"/>
          </a:xfrm>
        </p:spPr>
        <p:txBody>
          <a:bodyPr/>
          <a:lstStyle/>
          <a:p>
            <a:pPr eaLnBrk="1" hangingPunct="1"/>
            <a:r>
              <a:rPr lang="en-US" dirty="0" smtClean="0"/>
              <a:t>Restores beneficial micro-organisms		 	 to lower intestines </a:t>
            </a:r>
          </a:p>
          <a:p>
            <a:pPr lvl="1" eaLnBrk="1" hangingPunct="1"/>
            <a:r>
              <a:rPr lang="en-US" sz="2000" dirty="0" smtClean="0"/>
              <a:t>lost from antibiotics, diarrhea, chemotherapy, steroids, and other medications</a:t>
            </a:r>
          </a:p>
          <a:p>
            <a:pPr eaLnBrk="1" hangingPunct="1"/>
            <a:r>
              <a:rPr lang="en-US" dirty="0" smtClean="0"/>
              <a:t>Keeps undesirable bacteria &amp; yeasts in check</a:t>
            </a:r>
          </a:p>
          <a:p>
            <a:pPr eaLnBrk="1" hangingPunct="1"/>
            <a:r>
              <a:rPr lang="en-US" dirty="0" smtClean="0"/>
              <a:t>Strengthens the immune system </a:t>
            </a:r>
            <a:r>
              <a:rPr lang="en-US" sz="2400" dirty="0" smtClean="0"/>
              <a:t>(80% is in the gut)</a:t>
            </a:r>
            <a:endParaRPr lang="en-US" dirty="0" smtClean="0"/>
          </a:p>
          <a:p>
            <a:pPr eaLnBrk="1" hangingPunct="1"/>
            <a:r>
              <a:rPr lang="en-US" dirty="0" smtClean="0"/>
              <a:t>Triple encapsulation </a:t>
            </a:r>
            <a:r>
              <a:rPr lang="en-US" sz="2000" dirty="0" smtClean="0"/>
              <a:t> </a:t>
            </a:r>
          </a:p>
          <a:p>
            <a:pPr eaLnBrk="1" hangingPunct="1">
              <a:buFontTx/>
              <a:buNone/>
            </a:pPr>
            <a:r>
              <a:rPr lang="en-US" sz="2000" dirty="0" smtClean="0"/>
              <a:t>protects acidophilus, </a:t>
            </a:r>
            <a:r>
              <a:rPr lang="en-US" sz="2000" dirty="0" err="1" smtClean="0"/>
              <a:t>bifidus</a:t>
            </a:r>
            <a:r>
              <a:rPr lang="en-US" sz="2000" dirty="0" smtClean="0"/>
              <a:t>, and </a:t>
            </a:r>
          </a:p>
          <a:p>
            <a:pPr eaLnBrk="1" hangingPunct="1">
              <a:buFontTx/>
              <a:buNone/>
            </a:pPr>
            <a:r>
              <a:rPr lang="en-US" sz="2000" dirty="0" smtClean="0"/>
              <a:t>other </a:t>
            </a:r>
            <a:r>
              <a:rPr lang="en-US" sz="2000" dirty="0" err="1" smtClean="0"/>
              <a:t>probiotics</a:t>
            </a:r>
            <a:r>
              <a:rPr lang="en-US" sz="2000" dirty="0" smtClean="0"/>
              <a:t> from stomach acids</a:t>
            </a:r>
          </a:p>
          <a:p>
            <a:pPr eaLnBrk="1" hangingPunct="1">
              <a:buFontTx/>
              <a:buNone/>
            </a:pPr>
            <a:endParaRPr lang="en-US" sz="2000" dirty="0" smtClean="0"/>
          </a:p>
          <a:p>
            <a:pPr algn="ctr" eaLnBrk="1" hangingPunct="1">
              <a:buFontTx/>
              <a:buNone/>
            </a:pPr>
            <a:endParaRPr lang="en-US" sz="2800" dirty="0" smtClean="0"/>
          </a:p>
        </p:txBody>
      </p:sp>
      <p:pic>
        <p:nvPicPr>
          <p:cNvPr id="13314" name="Picture 2" descr="http://images.shaklee.com/products/b20639.jpg?primaryTab=training&amp;secondaryTab=library"/>
          <p:cNvPicPr>
            <a:picLocks noChangeAspect="1" noChangeArrowheads="1"/>
          </p:cNvPicPr>
          <p:nvPr/>
        </p:nvPicPr>
        <p:blipFill>
          <a:blip r:embed="rId4" cstate="print"/>
          <a:srcRect/>
          <a:stretch>
            <a:fillRect/>
          </a:stretch>
        </p:blipFill>
        <p:spPr bwMode="auto">
          <a:xfrm>
            <a:off x="7315200" y="381000"/>
            <a:ext cx="1828800" cy="1828800"/>
          </a:xfrm>
          <a:prstGeom prst="rect">
            <a:avLst/>
          </a:prstGeom>
          <a:noFill/>
        </p:spPr>
      </p:pic>
      <p:sp>
        <p:nvSpPr>
          <p:cNvPr id="6" name="TextBox 5"/>
          <p:cNvSpPr txBox="1"/>
          <p:nvPr/>
        </p:nvSpPr>
        <p:spPr>
          <a:xfrm>
            <a:off x="8077200" y="4800600"/>
            <a:ext cx="677943" cy="369332"/>
          </a:xfrm>
          <a:prstGeom prst="rect">
            <a:avLst/>
          </a:prstGeom>
          <a:noFill/>
        </p:spPr>
        <p:txBody>
          <a:bodyPr wrap="none" rtlCol="0">
            <a:spAutoFit/>
          </a:bodyPr>
          <a:lstStyle/>
          <a:p>
            <a:r>
              <a:rPr lang="en-US" dirty="0" err="1" smtClean="0"/>
              <a:t>steve</a:t>
            </a:r>
            <a:endParaRPr lang="en-US" dirty="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ln>
            <a:solidFill>
              <a:schemeClr val="accent3">
                <a:lumMod val="75000"/>
              </a:schemeClr>
            </a:solidFill>
          </a:ln>
        </p:spPr>
        <p:txBody>
          <a:bodyPr>
            <a:noAutofit/>
          </a:bodyPr>
          <a:lstStyle/>
          <a:p>
            <a:r>
              <a:rPr lang="en-US" sz="2800" dirty="0" smtClean="0"/>
              <a:t># 2 Eczema – Feed the Body the Nutrients It Needs </a:t>
            </a:r>
            <a:br>
              <a:rPr lang="en-US" sz="2800" dirty="0" smtClean="0"/>
            </a:br>
            <a:r>
              <a:rPr lang="en-US" sz="2800" dirty="0" smtClean="0"/>
              <a:t>Avoid Foods That Increase Inflammation</a:t>
            </a:r>
            <a:endParaRPr lang="en-US" sz="2800" dirty="0"/>
          </a:p>
        </p:txBody>
      </p:sp>
      <p:sp>
        <p:nvSpPr>
          <p:cNvPr id="3" name="Content Placeholder 2"/>
          <p:cNvSpPr>
            <a:spLocks noGrp="1"/>
          </p:cNvSpPr>
          <p:nvPr>
            <p:ph idx="1"/>
          </p:nvPr>
        </p:nvSpPr>
        <p:spPr>
          <a:xfrm>
            <a:off x="457200" y="1828800"/>
            <a:ext cx="7924800" cy="4572000"/>
          </a:xfrm>
        </p:spPr>
        <p:txBody>
          <a:bodyPr>
            <a:normAutofit/>
          </a:bodyPr>
          <a:lstStyle/>
          <a:p>
            <a:r>
              <a:rPr lang="en-US" sz="2400" dirty="0" smtClean="0"/>
              <a:t>Eat a fresh natural food, with whole and organic foods 		( fresh vegetables, fruits, nuts, walnuts, flax seeds, </a:t>
            </a:r>
            <a:r>
              <a:rPr lang="en-US" sz="2400" dirty="0" err="1" smtClean="0"/>
              <a:t>chia</a:t>
            </a:r>
            <a:r>
              <a:rPr lang="en-US" sz="2400" dirty="0" smtClean="0"/>
              <a:t> 		seeds, pumpkin seeds,  poultry, legumes ) 	</a:t>
            </a:r>
          </a:p>
          <a:p>
            <a:r>
              <a:rPr lang="en-US" sz="2400" dirty="0" smtClean="0"/>
              <a:t>Avoid processed foods, caffeine, dairy, gluten, meat, sugar and alcohol.</a:t>
            </a:r>
          </a:p>
          <a:p>
            <a:r>
              <a:rPr lang="en-US" sz="2400" dirty="0" smtClean="0"/>
              <a:t>Food allergen testing reveals if there’s anything else you should avoid. Even some fruits or vegetables could be a culprit.</a:t>
            </a:r>
          </a:p>
          <a:p>
            <a:r>
              <a:rPr lang="en-US" sz="2400" dirty="0" smtClean="0"/>
              <a:t> Drink at least 64 ounces of 					water a day. ( 2 quarts )</a:t>
            </a:r>
          </a:p>
        </p:txBody>
      </p:sp>
      <p:pic>
        <p:nvPicPr>
          <p:cNvPr id="31746" name="Picture 2" descr="http://nutritioneducationstore.com/blog/wp-content/uploads/2012/10/farmers_market.jpg"/>
          <p:cNvPicPr>
            <a:picLocks noChangeAspect="1" noChangeArrowheads="1"/>
          </p:cNvPicPr>
          <p:nvPr/>
        </p:nvPicPr>
        <p:blipFill>
          <a:blip r:embed="rId2" cstate="print"/>
          <a:srcRect/>
          <a:stretch>
            <a:fillRect/>
          </a:stretch>
        </p:blipFill>
        <p:spPr bwMode="auto">
          <a:xfrm>
            <a:off x="5105400" y="4648200"/>
            <a:ext cx="3810000" cy="1946135"/>
          </a:xfrm>
          <a:prstGeom prst="rect">
            <a:avLst/>
          </a:prstGeom>
          <a:noFill/>
        </p:spPr>
      </p:pic>
      <p:sp>
        <p:nvSpPr>
          <p:cNvPr id="5" name="TextBox 4"/>
          <p:cNvSpPr txBox="1"/>
          <p:nvPr/>
        </p:nvSpPr>
        <p:spPr>
          <a:xfrm>
            <a:off x="8077200" y="62484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shaklee.com/library/20216VitaLeaWOIron_lo_rez.jpg?primaryTab=training&amp;secondaryTab=library"/>
          <p:cNvPicPr>
            <a:picLocks noChangeAspect="1" noChangeArrowheads="1"/>
          </p:cNvPicPr>
          <p:nvPr/>
        </p:nvPicPr>
        <p:blipFill>
          <a:blip r:embed="rId3" cstate="print"/>
          <a:srcRect/>
          <a:stretch>
            <a:fillRect/>
          </a:stretch>
        </p:blipFill>
        <p:spPr bwMode="auto">
          <a:xfrm>
            <a:off x="3733800" y="4789714"/>
            <a:ext cx="1219200" cy="1915886"/>
          </a:xfrm>
          <a:prstGeom prst="rect">
            <a:avLst/>
          </a:prstGeom>
          <a:noFill/>
        </p:spPr>
      </p:pic>
      <p:sp>
        <p:nvSpPr>
          <p:cNvPr id="25602" name="Rectangle 2"/>
          <p:cNvSpPr>
            <a:spLocks noChangeArrowheads="1"/>
          </p:cNvSpPr>
          <p:nvPr/>
        </p:nvSpPr>
        <p:spPr bwMode="auto">
          <a:xfrm>
            <a:off x="7523163" y="6481763"/>
            <a:ext cx="568325" cy="88900"/>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pic>
        <p:nvPicPr>
          <p:cNvPr id="25603" name="Picture 5" descr="Pills"/>
          <p:cNvPicPr>
            <a:picLocks noChangeAspect="1" noChangeArrowheads="1"/>
          </p:cNvPicPr>
          <p:nvPr/>
        </p:nvPicPr>
        <p:blipFill>
          <a:blip r:embed="rId4" cstate="print"/>
          <a:srcRect/>
          <a:stretch>
            <a:fillRect/>
          </a:stretch>
        </p:blipFill>
        <p:spPr bwMode="auto">
          <a:xfrm>
            <a:off x="2667000" y="5149056"/>
            <a:ext cx="762000" cy="1708944"/>
          </a:xfrm>
          <a:prstGeom prst="rect">
            <a:avLst/>
          </a:prstGeom>
          <a:noFill/>
          <a:ln w="9525">
            <a:noFill/>
            <a:miter lim="800000"/>
            <a:headEnd/>
            <a:tailEnd/>
          </a:ln>
        </p:spPr>
      </p:pic>
      <p:sp>
        <p:nvSpPr>
          <p:cNvPr id="25606" name="Rectangle 9"/>
          <p:cNvSpPr>
            <a:spLocks noChangeArrowheads="1"/>
          </p:cNvSpPr>
          <p:nvPr/>
        </p:nvSpPr>
        <p:spPr bwMode="auto">
          <a:xfrm>
            <a:off x="533400" y="228600"/>
            <a:ext cx="7924800" cy="685800"/>
          </a:xfrm>
          <a:prstGeom prst="rect">
            <a:avLst/>
          </a:prstGeom>
          <a:solidFill>
            <a:srgbClr val="336699"/>
          </a:solidFill>
          <a:ln w="9525">
            <a:noFill/>
            <a:miter lim="800000"/>
            <a:headEnd/>
            <a:tailEnd/>
          </a:ln>
        </p:spPr>
        <p:txBody>
          <a:bodyPr wrap="none" lIns="128016" tIns="64008" rIns="128016" bIns="64008" anchor="ctr"/>
          <a:lstStyle/>
          <a:p>
            <a:endParaRPr lang="en-US">
              <a:latin typeface="Calibri" pitchFamily="34" charset="0"/>
            </a:endParaRPr>
          </a:p>
        </p:txBody>
      </p:sp>
      <p:sp>
        <p:nvSpPr>
          <p:cNvPr id="25607" name="Text Box 4"/>
          <p:cNvSpPr txBox="1">
            <a:spLocks noChangeArrowheads="1"/>
          </p:cNvSpPr>
          <p:nvPr/>
        </p:nvSpPr>
        <p:spPr bwMode="auto">
          <a:xfrm>
            <a:off x="457200" y="304800"/>
            <a:ext cx="7924800" cy="599025"/>
          </a:xfrm>
          <a:prstGeom prst="rect">
            <a:avLst/>
          </a:prstGeom>
          <a:noFill/>
          <a:ln w="9525">
            <a:noFill/>
            <a:miter lim="800000"/>
            <a:headEnd/>
            <a:tailEnd/>
          </a:ln>
        </p:spPr>
        <p:txBody>
          <a:bodyPr wrap="square" lIns="105552" tIns="52776" rIns="105552" bIns="52776">
            <a:spAutoFit/>
          </a:bodyPr>
          <a:lstStyle/>
          <a:p>
            <a:pPr algn="ctr" defTabSz="1054100"/>
            <a:r>
              <a:rPr lang="en-US" altLang="zh-TW" sz="3200" b="1" dirty="0" smtClean="0">
                <a:solidFill>
                  <a:schemeClr val="bg1"/>
                </a:solidFill>
                <a:latin typeface="Calibri" pitchFamily="34" charset="0"/>
              </a:rPr>
              <a:t>Provide Nutrients Essential for the Skin</a:t>
            </a:r>
            <a:endParaRPr lang="en-US" altLang="zh-TW" sz="3200" b="1" dirty="0">
              <a:solidFill>
                <a:schemeClr val="bg1"/>
              </a:solidFill>
              <a:latin typeface="Calibri" pitchFamily="34" charset="0"/>
            </a:endParaRPr>
          </a:p>
        </p:txBody>
      </p:sp>
      <p:pic>
        <p:nvPicPr>
          <p:cNvPr id="25608" name="Picture 2"/>
          <p:cNvPicPr>
            <a:picLocks noChangeAspect="1" noChangeArrowheads="1"/>
          </p:cNvPicPr>
          <p:nvPr/>
        </p:nvPicPr>
        <p:blipFill>
          <a:blip r:embed="rId5" cstate="print"/>
          <a:srcRect/>
          <a:stretch>
            <a:fillRect/>
          </a:stretch>
        </p:blipFill>
        <p:spPr bwMode="auto">
          <a:xfrm>
            <a:off x="685800" y="5029200"/>
            <a:ext cx="1828800" cy="1828800"/>
          </a:xfrm>
          <a:prstGeom prst="rect">
            <a:avLst/>
          </a:prstGeom>
          <a:noFill/>
          <a:ln w="9525">
            <a:noFill/>
            <a:miter lim="800000"/>
            <a:headEnd/>
            <a:tailEnd/>
          </a:ln>
        </p:spPr>
      </p:pic>
      <p:sp>
        <p:nvSpPr>
          <p:cNvPr id="9" name="TextBox 8"/>
          <p:cNvSpPr txBox="1"/>
          <p:nvPr/>
        </p:nvSpPr>
        <p:spPr>
          <a:xfrm>
            <a:off x="304800" y="3886200"/>
            <a:ext cx="3581400" cy="1261884"/>
          </a:xfrm>
          <a:prstGeom prst="rect">
            <a:avLst/>
          </a:prstGeom>
          <a:noFill/>
          <a:ln>
            <a:solidFill>
              <a:schemeClr val="tx2">
                <a:lumMod val="60000"/>
                <a:lumOff val="40000"/>
              </a:schemeClr>
            </a:solidFill>
          </a:ln>
        </p:spPr>
        <p:txBody>
          <a:bodyPr wrap="square" rtlCol="0">
            <a:spAutoFit/>
          </a:bodyPr>
          <a:lstStyle/>
          <a:p>
            <a:r>
              <a:rPr lang="en-US" sz="2400" dirty="0" smtClean="0"/>
              <a:t>For adults: </a:t>
            </a:r>
            <a:r>
              <a:rPr lang="en-US" sz="2800" dirty="0" err="1" smtClean="0"/>
              <a:t>Vitalizer</a:t>
            </a:r>
            <a:r>
              <a:rPr lang="en-US" sz="2800" dirty="0" smtClean="0"/>
              <a:t> </a:t>
            </a:r>
          </a:p>
          <a:p>
            <a:r>
              <a:rPr lang="en-US" sz="2400" dirty="0" smtClean="0"/>
              <a:t>Complete multi with omega-3s, </a:t>
            </a:r>
            <a:r>
              <a:rPr lang="en-US" sz="2400" dirty="0" err="1" smtClean="0"/>
              <a:t>carotenoids</a:t>
            </a:r>
            <a:r>
              <a:rPr lang="en-US" sz="2400" dirty="0" smtClean="0"/>
              <a:t>, etc</a:t>
            </a:r>
            <a:endParaRPr lang="en-US" sz="2400" dirty="0"/>
          </a:p>
        </p:txBody>
      </p:sp>
      <p:sp>
        <p:nvSpPr>
          <p:cNvPr id="10" name="TextBox 9"/>
          <p:cNvSpPr txBox="1"/>
          <p:nvPr/>
        </p:nvSpPr>
        <p:spPr>
          <a:xfrm>
            <a:off x="4953000" y="3124200"/>
            <a:ext cx="2743200" cy="1631216"/>
          </a:xfrm>
          <a:prstGeom prst="rect">
            <a:avLst/>
          </a:prstGeom>
          <a:noFill/>
        </p:spPr>
        <p:txBody>
          <a:bodyPr wrap="square" rtlCol="0">
            <a:spAutoFit/>
          </a:bodyPr>
          <a:lstStyle/>
          <a:p>
            <a:r>
              <a:rPr lang="en-US" sz="2400" dirty="0" smtClean="0"/>
              <a:t>For children:</a:t>
            </a:r>
          </a:p>
          <a:p>
            <a:r>
              <a:rPr lang="en-US" sz="2800" dirty="0" err="1" smtClean="0"/>
              <a:t>Incredivites</a:t>
            </a:r>
            <a:r>
              <a:rPr lang="en-US" sz="2800" dirty="0" smtClean="0"/>
              <a:t> --</a:t>
            </a:r>
            <a:r>
              <a:rPr lang="en-US" sz="2400" dirty="0" smtClean="0"/>
              <a:t>complete multi, no artificial anything </a:t>
            </a:r>
            <a:endParaRPr lang="en-US" sz="2400" dirty="0"/>
          </a:p>
        </p:txBody>
      </p:sp>
      <p:pic>
        <p:nvPicPr>
          <p:cNvPr id="12" name="Picture 2"/>
          <p:cNvPicPr>
            <a:picLocks noChangeAspect="1" noChangeArrowheads="1"/>
          </p:cNvPicPr>
          <p:nvPr/>
        </p:nvPicPr>
        <p:blipFill>
          <a:blip r:embed="rId6" cstate="print"/>
          <a:srcRect/>
          <a:stretch>
            <a:fillRect/>
          </a:stretch>
        </p:blipFill>
        <p:spPr bwMode="auto">
          <a:xfrm>
            <a:off x="7772400" y="2667000"/>
            <a:ext cx="1371600" cy="2080708"/>
          </a:xfrm>
          <a:prstGeom prst="rect">
            <a:avLst/>
          </a:prstGeom>
          <a:noFill/>
          <a:ln w="9525">
            <a:noFill/>
            <a:miter lim="800000"/>
            <a:headEnd/>
            <a:tailEnd/>
          </a:ln>
        </p:spPr>
      </p:pic>
      <p:sp>
        <p:nvSpPr>
          <p:cNvPr id="13" name="Rectangle 12"/>
          <p:cNvSpPr/>
          <p:nvPr/>
        </p:nvSpPr>
        <p:spPr>
          <a:xfrm>
            <a:off x="457200" y="1066800"/>
            <a:ext cx="8229600" cy="2554545"/>
          </a:xfrm>
          <a:prstGeom prst="rect">
            <a:avLst/>
          </a:prstGeom>
        </p:spPr>
        <p:txBody>
          <a:bodyPr wrap="square">
            <a:spAutoFit/>
          </a:bodyPr>
          <a:lstStyle/>
          <a:p>
            <a:r>
              <a:rPr lang="en-US" sz="2000" dirty="0" smtClean="0"/>
              <a:t>Vitamins and minerals are essential for healthy skin .. Especially :</a:t>
            </a:r>
          </a:p>
          <a:p>
            <a:pPr lvl="1">
              <a:buFont typeface="Arial" pitchFamily="34" charset="0"/>
              <a:buChar char="•"/>
            </a:pPr>
            <a:r>
              <a:rPr lang="en-US" sz="2000" dirty="0" smtClean="0"/>
              <a:t> Vitamins D ( 1000-1200 IU )</a:t>
            </a:r>
          </a:p>
          <a:p>
            <a:pPr lvl="1">
              <a:buFont typeface="Arial" pitchFamily="34" charset="0"/>
              <a:buChar char="•"/>
            </a:pPr>
            <a:r>
              <a:rPr lang="en-US" sz="2000" dirty="0" smtClean="0"/>
              <a:t> B Complex </a:t>
            </a:r>
          </a:p>
          <a:p>
            <a:pPr lvl="1">
              <a:buFont typeface="Arial" pitchFamily="34" charset="0"/>
              <a:buChar char="•"/>
            </a:pPr>
            <a:r>
              <a:rPr lang="en-US" sz="2000" dirty="0" smtClean="0"/>
              <a:t> Vitamin C– anti-inflammatory, anti-oxidant, antibiotic properties</a:t>
            </a:r>
          </a:p>
          <a:p>
            <a:pPr lvl="1">
              <a:buFont typeface="Arial" pitchFamily="34" charset="0"/>
              <a:buChar char="•"/>
            </a:pPr>
            <a:r>
              <a:rPr lang="en-US" sz="2000" dirty="0" smtClean="0"/>
              <a:t> Vitamin E --protects intestinal cells from oxidative stress</a:t>
            </a:r>
          </a:p>
          <a:p>
            <a:pPr lvl="1">
              <a:buFont typeface="Arial" pitchFamily="34" charset="0"/>
              <a:buChar char="•"/>
            </a:pPr>
            <a:r>
              <a:rPr lang="en-US" sz="2000" dirty="0" smtClean="0"/>
              <a:t> Zinc</a:t>
            </a:r>
          </a:p>
          <a:p>
            <a:pPr lvl="1">
              <a:buFont typeface="Arial" pitchFamily="34" charset="0"/>
              <a:buChar char="•"/>
            </a:pPr>
            <a:r>
              <a:rPr lang="en-US" sz="2000" dirty="0" smtClean="0"/>
              <a:t> </a:t>
            </a:r>
            <a:r>
              <a:rPr lang="en-US" sz="2000" dirty="0" err="1" smtClean="0"/>
              <a:t>Carotenoids</a:t>
            </a:r>
            <a:endParaRPr lang="en-US" sz="2000" dirty="0" smtClean="0"/>
          </a:p>
          <a:p>
            <a:pPr lvl="1">
              <a:buFont typeface="Arial" pitchFamily="34" charset="0"/>
              <a:buChar char="•"/>
            </a:pPr>
            <a:r>
              <a:rPr lang="en-US" sz="2000" dirty="0" smtClean="0"/>
              <a:t> Omega-3s </a:t>
            </a:r>
            <a:endParaRPr lang="en-US" sz="2000" dirty="0"/>
          </a:p>
        </p:txBody>
      </p:sp>
      <p:sp>
        <p:nvSpPr>
          <p:cNvPr id="14" name="TextBox 13"/>
          <p:cNvSpPr txBox="1"/>
          <p:nvPr/>
        </p:nvSpPr>
        <p:spPr>
          <a:xfrm>
            <a:off x="5029200" y="5334000"/>
            <a:ext cx="3581400" cy="1261884"/>
          </a:xfrm>
          <a:prstGeom prst="rect">
            <a:avLst/>
          </a:prstGeom>
          <a:noFill/>
          <a:ln>
            <a:solidFill>
              <a:schemeClr val="tx2">
                <a:lumMod val="60000"/>
                <a:lumOff val="40000"/>
              </a:schemeClr>
            </a:solidFill>
          </a:ln>
        </p:spPr>
        <p:txBody>
          <a:bodyPr wrap="square" rtlCol="0">
            <a:spAutoFit/>
          </a:bodyPr>
          <a:lstStyle/>
          <a:p>
            <a:r>
              <a:rPr lang="en-US" sz="2400" dirty="0" smtClean="0"/>
              <a:t>Or: </a:t>
            </a:r>
            <a:r>
              <a:rPr lang="en-US" sz="2800" dirty="0" smtClean="0"/>
              <a:t>Vita-Lea </a:t>
            </a:r>
          </a:p>
          <a:p>
            <a:r>
              <a:rPr lang="en-US" sz="2400" dirty="0" smtClean="0"/>
              <a:t>Complete multi vitamin</a:t>
            </a:r>
          </a:p>
          <a:p>
            <a:r>
              <a:rPr lang="en-US" sz="2400" dirty="0" smtClean="0"/>
              <a:t>Multi-mineral , economical</a:t>
            </a:r>
            <a:endParaRPr lang="en-US" sz="2400" dirty="0"/>
          </a:p>
        </p:txBody>
      </p:sp>
      <p:sp>
        <p:nvSpPr>
          <p:cNvPr id="15" name="TextBox 14"/>
          <p:cNvSpPr txBox="1"/>
          <p:nvPr/>
        </p:nvSpPr>
        <p:spPr>
          <a:xfrm>
            <a:off x="8077200" y="4800600"/>
            <a:ext cx="677943" cy="369332"/>
          </a:xfrm>
          <a:prstGeom prst="rect">
            <a:avLst/>
          </a:prstGeom>
          <a:noFill/>
        </p:spPr>
        <p:txBody>
          <a:bodyPr wrap="none" rtlCol="0">
            <a:spAutoFit/>
          </a:bodyPr>
          <a:lstStyle/>
          <a:p>
            <a:r>
              <a:rPr lang="en-US" dirty="0" err="1" smtClean="0"/>
              <a:t>steve</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1409700"/>
            <a:ext cx="2662238" cy="4038600"/>
          </a:xfrm>
          <a:prstGeom prst="rect">
            <a:avLst/>
          </a:prstGeom>
          <a:noFill/>
          <a:ln w="9525">
            <a:noFill/>
            <a:miter lim="800000"/>
            <a:headEnd/>
            <a:tailEnd/>
          </a:ln>
        </p:spPr>
      </p:pic>
      <p:sp>
        <p:nvSpPr>
          <p:cNvPr id="160771" name="Rectangle 3"/>
          <p:cNvSpPr>
            <a:spLocks noGrp="1" noChangeArrowheads="1"/>
          </p:cNvSpPr>
          <p:nvPr>
            <p:ph type="body" sz="half" idx="1"/>
          </p:nvPr>
        </p:nvSpPr>
        <p:spPr>
          <a:xfrm>
            <a:off x="2209800" y="914400"/>
            <a:ext cx="6934200" cy="5181600"/>
          </a:xfrm>
          <a:noFill/>
        </p:spPr>
        <p:txBody>
          <a:bodyPr/>
          <a:lstStyle/>
          <a:p>
            <a:pPr eaLnBrk="1" hangingPunct="1">
              <a:buFontTx/>
              <a:buNone/>
            </a:pPr>
            <a:r>
              <a:rPr lang="en-US" sz="2800" b="1" smtClean="0">
                <a:solidFill>
                  <a:schemeClr val="folHlink"/>
                </a:solidFill>
              </a:rPr>
              <a:t>Supernutritious:</a:t>
            </a:r>
          </a:p>
          <a:p>
            <a:pPr eaLnBrk="1" hangingPunct="1"/>
            <a:r>
              <a:rPr lang="en-US" sz="2400" b="1" smtClean="0"/>
              <a:t>First kids’ chewable multi in the U.S. with immune-supporting power of lactoferrin!</a:t>
            </a:r>
            <a:endParaRPr lang="en-US" sz="2400" smtClean="0"/>
          </a:p>
          <a:p>
            <a:pPr eaLnBrk="1" hangingPunct="1"/>
            <a:r>
              <a:rPr lang="en-US" sz="2400" b="1" smtClean="0"/>
              <a:t>23 Essential Nutrients—</a:t>
            </a:r>
            <a:r>
              <a:rPr lang="en-US" sz="2400" smtClean="0"/>
              <a:t>Needed for proper growth and  development  </a:t>
            </a:r>
          </a:p>
          <a:p>
            <a:pPr eaLnBrk="1" hangingPunct="1"/>
            <a:r>
              <a:rPr lang="en-US" sz="2400" b="1" smtClean="0"/>
              <a:t>600 IU of Vitamin D</a:t>
            </a:r>
            <a:r>
              <a:rPr lang="en-US" sz="2400" b="1" baseline="-25000" smtClean="0"/>
              <a:t>3</a:t>
            </a:r>
            <a:r>
              <a:rPr lang="en-US" sz="2400" b="1" smtClean="0"/>
              <a:t>, </a:t>
            </a:r>
            <a:r>
              <a:rPr lang="en-US" sz="2400" smtClean="0"/>
              <a:t>Support for strong bones and teeth</a:t>
            </a:r>
          </a:p>
          <a:p>
            <a:pPr eaLnBrk="1" hangingPunct="1">
              <a:buFontTx/>
              <a:buNone/>
            </a:pPr>
            <a:r>
              <a:rPr lang="en-US" sz="2800" b="1" smtClean="0">
                <a:solidFill>
                  <a:schemeClr val="folHlink"/>
                </a:solidFill>
              </a:rPr>
              <a:t>Supersafe:</a:t>
            </a:r>
            <a:r>
              <a:rPr lang="en-US" sz="2400" b="1" smtClean="0"/>
              <a:t> </a:t>
            </a:r>
            <a:endParaRPr lang="en-US" sz="2400" smtClean="0"/>
          </a:p>
          <a:p>
            <a:pPr eaLnBrk="1" hangingPunct="1"/>
            <a:r>
              <a:rPr lang="en-US" sz="2400" smtClean="0"/>
              <a:t>Naturally sweetened with xylitol, which does not promote cavities</a:t>
            </a:r>
          </a:p>
          <a:p>
            <a:pPr eaLnBrk="1" hangingPunct="1"/>
            <a:r>
              <a:rPr lang="en-US" sz="2400" smtClean="0"/>
              <a:t>No artificial flavors, sweeteners, or preservatives</a:t>
            </a:r>
          </a:p>
          <a:p>
            <a:pPr eaLnBrk="1" hangingPunct="1">
              <a:buFontTx/>
              <a:buNone/>
            </a:pPr>
            <a:endParaRPr lang="en-US" sz="2400" smtClean="0"/>
          </a:p>
          <a:p>
            <a:pPr eaLnBrk="1" hangingPunct="1"/>
            <a:endParaRPr lang="en-US" sz="2400" smtClean="0"/>
          </a:p>
        </p:txBody>
      </p:sp>
      <p:sp>
        <p:nvSpPr>
          <p:cNvPr id="30724" name="Text Box 4"/>
          <p:cNvSpPr txBox="1">
            <a:spLocks noChangeArrowheads="1"/>
          </p:cNvSpPr>
          <p:nvPr/>
        </p:nvSpPr>
        <p:spPr bwMode="auto">
          <a:xfrm>
            <a:off x="304800" y="76200"/>
            <a:ext cx="8839200" cy="762000"/>
          </a:xfrm>
          <a:prstGeom prst="rect">
            <a:avLst/>
          </a:prstGeom>
          <a:noFill/>
          <a:ln w="9525">
            <a:noFill/>
            <a:miter lim="800000"/>
            <a:headEnd/>
            <a:tailEnd/>
          </a:ln>
        </p:spPr>
        <p:txBody>
          <a:bodyPr>
            <a:spAutoFit/>
          </a:bodyPr>
          <a:lstStyle/>
          <a:p>
            <a:pPr algn="ctr">
              <a:spcBef>
                <a:spcPct val="50000"/>
              </a:spcBef>
            </a:pPr>
            <a:r>
              <a:rPr lang="en-US" sz="4400">
                <a:solidFill>
                  <a:srgbClr val="000066"/>
                </a:solidFill>
              </a:rPr>
              <a:t>Shaklee’s INCREDIVITES</a:t>
            </a:r>
            <a:r>
              <a:rPr lang="en-US" sz="4400">
                <a:solidFill>
                  <a:srgbClr val="000066"/>
                </a:solidFill>
                <a:cs typeface="Arial" charset="0"/>
              </a:rPr>
              <a:t>™</a:t>
            </a:r>
          </a:p>
        </p:txBody>
      </p:sp>
      <p:sp>
        <p:nvSpPr>
          <p:cNvPr id="160773" name="Text Box 5"/>
          <p:cNvSpPr txBox="1">
            <a:spLocks noChangeArrowheads="1"/>
          </p:cNvSpPr>
          <p:nvPr/>
        </p:nvSpPr>
        <p:spPr bwMode="auto">
          <a:xfrm>
            <a:off x="304800" y="6129338"/>
            <a:ext cx="5486400" cy="804862"/>
          </a:xfrm>
          <a:prstGeom prst="rect">
            <a:avLst/>
          </a:prstGeom>
          <a:noFill/>
          <a:ln w="9525">
            <a:noFill/>
            <a:miter lim="800000"/>
            <a:headEnd/>
            <a:tailEnd/>
          </a:ln>
        </p:spPr>
        <p:txBody>
          <a:bodyPr>
            <a:spAutoFit/>
          </a:bodyPr>
          <a:lstStyle/>
          <a:p>
            <a:pPr>
              <a:lnSpc>
                <a:spcPct val="80000"/>
              </a:lnSpc>
              <a:spcBef>
                <a:spcPct val="20000"/>
              </a:spcBef>
            </a:pPr>
            <a:r>
              <a:rPr lang="en-US" b="1"/>
              <a:t>Great Tasting, Kid Tested, and Kid Approved!</a:t>
            </a:r>
          </a:p>
          <a:p>
            <a:pPr>
              <a:lnSpc>
                <a:spcPct val="80000"/>
              </a:lnSpc>
              <a:spcBef>
                <a:spcPct val="20000"/>
              </a:spcBef>
            </a:pPr>
            <a:r>
              <a:rPr lang="en-US"/>
              <a:t>All-natural tropical punch, grape, and berry flavors. </a:t>
            </a:r>
            <a:br>
              <a:rPr lang="en-US"/>
            </a:br>
            <a:endParaRPr lang="en-US"/>
          </a:p>
        </p:txBody>
      </p:sp>
      <p:sp>
        <p:nvSpPr>
          <p:cNvPr id="160774" name="Line 6"/>
          <p:cNvSpPr>
            <a:spLocks noChangeShapeType="1"/>
          </p:cNvSpPr>
          <p:nvPr/>
        </p:nvSpPr>
        <p:spPr bwMode="auto">
          <a:xfrm>
            <a:off x="0" y="6019800"/>
            <a:ext cx="5486400" cy="0"/>
          </a:xfrm>
          <a:prstGeom prst="line">
            <a:avLst/>
          </a:prstGeom>
          <a:noFill/>
          <a:ln w="38100">
            <a:solidFill>
              <a:srgbClr val="CCFF33"/>
            </a:solidFill>
            <a:round/>
            <a:headEnd/>
            <a:tailEnd/>
          </a:ln>
        </p:spPr>
        <p:txBody>
          <a:bodyPr/>
          <a:lstStyle/>
          <a:p>
            <a:endParaRPr lang="en-US"/>
          </a:p>
        </p:txBody>
      </p:sp>
      <p:sp>
        <p:nvSpPr>
          <p:cNvPr id="7" name="TextBox 6"/>
          <p:cNvSpPr txBox="1"/>
          <p:nvPr/>
        </p:nvSpPr>
        <p:spPr>
          <a:xfrm>
            <a:off x="8077200" y="62484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1000"/>
                                        <p:tgtEl>
                                          <p:spTgt spid="1607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0771">
                                            <p:txEl>
                                              <p:pRg st="1" end="1"/>
                                            </p:txEl>
                                          </p:spTgt>
                                        </p:tgtEl>
                                        <p:attrNameLst>
                                          <p:attrName>style.visibility</p:attrName>
                                        </p:attrNameLst>
                                      </p:cBhvr>
                                      <p:to>
                                        <p:strVal val="visible"/>
                                      </p:to>
                                    </p:set>
                                    <p:animEffect transition="in" filter="fade">
                                      <p:cBhvr>
                                        <p:cTn id="10" dur="1000"/>
                                        <p:tgtEl>
                                          <p:spTgt spid="16077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0771">
                                            <p:txEl>
                                              <p:pRg st="2" end="2"/>
                                            </p:txEl>
                                          </p:spTgt>
                                        </p:tgtEl>
                                        <p:attrNameLst>
                                          <p:attrName>style.visibility</p:attrName>
                                        </p:attrNameLst>
                                      </p:cBhvr>
                                      <p:to>
                                        <p:strVal val="visible"/>
                                      </p:to>
                                    </p:set>
                                    <p:animEffect transition="in" filter="fade">
                                      <p:cBhvr>
                                        <p:cTn id="13" dur="1000"/>
                                        <p:tgtEl>
                                          <p:spTgt spid="16077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0771">
                                            <p:txEl>
                                              <p:pRg st="3" end="3"/>
                                            </p:txEl>
                                          </p:spTgt>
                                        </p:tgtEl>
                                        <p:attrNameLst>
                                          <p:attrName>style.visibility</p:attrName>
                                        </p:attrNameLst>
                                      </p:cBhvr>
                                      <p:to>
                                        <p:strVal val="visible"/>
                                      </p:to>
                                    </p:set>
                                    <p:animEffect transition="in" filter="fade">
                                      <p:cBhvr>
                                        <p:cTn id="16" dur="1000"/>
                                        <p:tgtEl>
                                          <p:spTgt spid="16077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0771">
                                            <p:txEl>
                                              <p:pRg st="4" end="4"/>
                                            </p:txEl>
                                          </p:spTgt>
                                        </p:tgtEl>
                                        <p:attrNameLst>
                                          <p:attrName>style.visibility</p:attrName>
                                        </p:attrNameLst>
                                      </p:cBhvr>
                                      <p:to>
                                        <p:strVal val="visible"/>
                                      </p:to>
                                    </p:set>
                                    <p:animEffect transition="in" filter="fade">
                                      <p:cBhvr>
                                        <p:cTn id="21" dur="1000"/>
                                        <p:tgtEl>
                                          <p:spTgt spid="16077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0771">
                                            <p:txEl>
                                              <p:pRg st="5" end="5"/>
                                            </p:txEl>
                                          </p:spTgt>
                                        </p:tgtEl>
                                        <p:attrNameLst>
                                          <p:attrName>style.visibility</p:attrName>
                                        </p:attrNameLst>
                                      </p:cBhvr>
                                      <p:to>
                                        <p:strVal val="visible"/>
                                      </p:to>
                                    </p:set>
                                    <p:animEffect transition="in" filter="fade">
                                      <p:cBhvr>
                                        <p:cTn id="24" dur="1000"/>
                                        <p:tgtEl>
                                          <p:spTgt spid="16077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0771">
                                            <p:txEl>
                                              <p:pRg st="6" end="6"/>
                                            </p:txEl>
                                          </p:spTgt>
                                        </p:tgtEl>
                                        <p:attrNameLst>
                                          <p:attrName>style.visibility</p:attrName>
                                        </p:attrNameLst>
                                      </p:cBhvr>
                                      <p:to>
                                        <p:strVal val="visible"/>
                                      </p:to>
                                    </p:set>
                                    <p:animEffect transition="in" filter="fade">
                                      <p:cBhvr>
                                        <p:cTn id="27" dur="1000"/>
                                        <p:tgtEl>
                                          <p:spTgt spid="1607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0773"/>
                                        </p:tgtEl>
                                        <p:attrNameLst>
                                          <p:attrName>style.visibility</p:attrName>
                                        </p:attrNameLst>
                                      </p:cBhvr>
                                      <p:to>
                                        <p:strVal val="visible"/>
                                      </p:to>
                                    </p:set>
                                    <p:animEffect transition="in" filter="fade">
                                      <p:cBhvr>
                                        <p:cTn id="32" dur="1000"/>
                                        <p:tgtEl>
                                          <p:spTgt spid="16077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0774"/>
                                        </p:tgtEl>
                                        <p:attrNameLst>
                                          <p:attrName>style.visibility</p:attrName>
                                        </p:attrNameLst>
                                      </p:cBhvr>
                                      <p:to>
                                        <p:strVal val="visible"/>
                                      </p:to>
                                    </p:set>
                                    <p:animEffect transition="in" filter="fade">
                                      <p:cBhvr>
                                        <p:cTn id="35" dur="1000"/>
                                        <p:tgtEl>
                                          <p:spTgt spid="160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p:bldP spid="16077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9" name="Picture 9" descr="http://images.shaklee.com/library/Meal_Shake_lo_rez.jpg?primaryTab=training&amp;secondaryTab=library"/>
          <p:cNvPicPr>
            <a:picLocks noChangeAspect="1" noChangeArrowheads="1"/>
          </p:cNvPicPr>
          <p:nvPr/>
        </p:nvPicPr>
        <p:blipFill>
          <a:blip r:embed="rId3" cstate="print"/>
          <a:srcRect/>
          <a:stretch>
            <a:fillRect/>
          </a:stretch>
        </p:blipFill>
        <p:spPr bwMode="auto">
          <a:xfrm>
            <a:off x="7315200" y="1905000"/>
            <a:ext cx="1547745" cy="1832769"/>
          </a:xfrm>
          <a:prstGeom prst="rect">
            <a:avLst/>
          </a:prstGeom>
          <a:noFill/>
        </p:spPr>
      </p:pic>
      <p:sp>
        <p:nvSpPr>
          <p:cNvPr id="35842" name="Text Box 2"/>
          <p:cNvSpPr txBox="1">
            <a:spLocks noChangeArrowheads="1"/>
          </p:cNvSpPr>
          <p:nvPr/>
        </p:nvSpPr>
        <p:spPr bwMode="auto">
          <a:xfrm>
            <a:off x="381000" y="228600"/>
            <a:ext cx="8382000" cy="646331"/>
          </a:xfrm>
          <a:prstGeom prst="rect">
            <a:avLst/>
          </a:prstGeom>
          <a:noFill/>
          <a:ln w="38100">
            <a:solidFill>
              <a:schemeClr val="accent2">
                <a:lumMod val="60000"/>
                <a:lumOff val="40000"/>
              </a:schemeClr>
            </a:solidFill>
            <a:miter lim="800000"/>
            <a:headEnd/>
            <a:tailEnd/>
          </a:ln>
        </p:spPr>
        <p:txBody>
          <a:bodyPr wrap="square">
            <a:spAutoFit/>
          </a:bodyPr>
          <a:lstStyle/>
          <a:p>
            <a:pPr algn="ctr">
              <a:spcBef>
                <a:spcPct val="50000"/>
              </a:spcBef>
              <a:defRPr/>
            </a:pPr>
            <a:r>
              <a:rPr lang="en-US" sz="3600" dirty="0">
                <a:solidFill>
                  <a:srgbClr val="000066"/>
                </a:solidFill>
              </a:rPr>
              <a:t>Protein </a:t>
            </a:r>
            <a:r>
              <a:rPr lang="en-US" sz="3600" dirty="0" smtClean="0">
                <a:solidFill>
                  <a:srgbClr val="000066"/>
                </a:solidFill>
              </a:rPr>
              <a:t>–</a:t>
            </a:r>
            <a:r>
              <a:rPr lang="en-US" sz="2800" dirty="0" smtClean="0">
                <a:solidFill>
                  <a:srgbClr val="000066"/>
                </a:solidFill>
              </a:rPr>
              <a:t>Essential for Building Healthy Skin Cells</a:t>
            </a:r>
            <a:endParaRPr lang="en-US" sz="3600" dirty="0">
              <a:solidFill>
                <a:srgbClr val="000066"/>
              </a:solidFill>
              <a:cs typeface="Arial" charset="0"/>
            </a:endParaRPr>
          </a:p>
        </p:txBody>
      </p:sp>
      <p:sp>
        <p:nvSpPr>
          <p:cNvPr id="167939" name="Rectangle 3"/>
          <p:cNvSpPr>
            <a:spLocks noGrp="1" noChangeArrowheads="1"/>
          </p:cNvSpPr>
          <p:nvPr>
            <p:ph type="body" idx="1"/>
          </p:nvPr>
        </p:nvSpPr>
        <p:spPr>
          <a:xfrm>
            <a:off x="2286000" y="2438400"/>
            <a:ext cx="6324600" cy="3124200"/>
          </a:xfrm>
          <a:noFill/>
        </p:spPr>
        <p:txBody>
          <a:bodyPr/>
          <a:lstStyle/>
          <a:p>
            <a:pPr eaLnBrk="1" hangingPunct="1"/>
            <a:r>
              <a:rPr lang="en-US" sz="2400" dirty="0" smtClean="0"/>
              <a:t>Good protein sources, low in fat &amp; 	cholesterol, balanced nutrition</a:t>
            </a:r>
          </a:p>
          <a:p>
            <a:pPr eaLnBrk="1" hangingPunct="1"/>
            <a:r>
              <a:rPr lang="en-US" sz="2400" dirty="0" smtClean="0"/>
              <a:t>1/3 of all essential nutrients</a:t>
            </a:r>
          </a:p>
          <a:p>
            <a:pPr eaLnBrk="1" hangingPunct="1"/>
            <a:r>
              <a:rPr lang="en-US" sz="2400" dirty="0" smtClean="0"/>
              <a:t>Soy or whey</a:t>
            </a:r>
          </a:p>
          <a:p>
            <a:pPr eaLnBrk="1" hangingPunct="1"/>
            <a:r>
              <a:rPr lang="en-US" sz="2400" dirty="0" smtClean="0"/>
              <a:t>Clinically proven to stabilize blood sugar levels</a:t>
            </a:r>
          </a:p>
          <a:p>
            <a:pPr eaLnBrk="1" hangingPunct="1"/>
            <a:r>
              <a:rPr lang="en-US" sz="2400" dirty="0" smtClean="0"/>
              <a:t> Great tasting</a:t>
            </a:r>
          </a:p>
          <a:p>
            <a:pPr eaLnBrk="1" hangingPunct="1"/>
            <a:r>
              <a:rPr lang="en-US" sz="2400" dirty="0" smtClean="0"/>
              <a:t>Non- GMO</a:t>
            </a:r>
          </a:p>
        </p:txBody>
      </p:sp>
      <p:sp>
        <p:nvSpPr>
          <p:cNvPr id="167943" name="Text Box 7"/>
          <p:cNvSpPr txBox="1">
            <a:spLocks noChangeArrowheads="1"/>
          </p:cNvSpPr>
          <p:nvPr/>
        </p:nvSpPr>
        <p:spPr bwMode="auto">
          <a:xfrm>
            <a:off x="1905001" y="1371600"/>
            <a:ext cx="6781799" cy="830997"/>
          </a:xfrm>
          <a:prstGeom prst="rect">
            <a:avLst/>
          </a:prstGeom>
          <a:noFill/>
          <a:ln w="9525">
            <a:noFill/>
            <a:miter lim="800000"/>
            <a:headEnd/>
            <a:tailEnd/>
          </a:ln>
        </p:spPr>
        <p:txBody>
          <a:bodyPr wrap="square">
            <a:spAutoFit/>
          </a:bodyPr>
          <a:lstStyle/>
          <a:p>
            <a:r>
              <a:rPr lang="en-US" sz="2400" b="1" dirty="0"/>
              <a:t>Energizing Soy or </a:t>
            </a:r>
            <a:r>
              <a:rPr lang="en-US" sz="2400" b="1" dirty="0" smtClean="0"/>
              <a:t>Shaklee 180 </a:t>
            </a:r>
            <a:r>
              <a:rPr lang="en-US" sz="2400" b="1" dirty="0" err="1" smtClean="0"/>
              <a:t>Smoothees</a:t>
            </a:r>
            <a:r>
              <a:rPr lang="en-US" sz="2400" b="1" dirty="0" smtClean="0"/>
              <a:t> </a:t>
            </a:r>
          </a:p>
          <a:p>
            <a:r>
              <a:rPr lang="en-US" sz="2400" b="1" dirty="0" smtClean="0"/>
              <a:t>Or </a:t>
            </a:r>
            <a:r>
              <a:rPr lang="en-US" sz="2400" b="1" dirty="0" err="1" smtClean="0"/>
              <a:t>Mealshake</a:t>
            </a:r>
            <a:r>
              <a:rPr lang="en-US" sz="2400" b="1" dirty="0" smtClean="0"/>
              <a:t>  Creamy Whey Shakes</a:t>
            </a:r>
            <a:endParaRPr lang="en-US" sz="2400" b="1" dirty="0"/>
          </a:p>
        </p:txBody>
      </p:sp>
      <p:pic>
        <p:nvPicPr>
          <p:cNvPr id="35845" name="Picture 9" descr="ESP.jpg"/>
          <p:cNvPicPr>
            <a:picLocks noChangeAspect="1"/>
          </p:cNvPicPr>
          <p:nvPr/>
        </p:nvPicPr>
        <p:blipFill>
          <a:blip r:embed="rId4" cstate="print"/>
          <a:srcRect/>
          <a:stretch>
            <a:fillRect/>
          </a:stretch>
        </p:blipFill>
        <p:spPr bwMode="auto">
          <a:xfrm>
            <a:off x="76200" y="1066800"/>
            <a:ext cx="1905000" cy="1905000"/>
          </a:xfrm>
          <a:prstGeom prst="rect">
            <a:avLst/>
          </a:prstGeom>
          <a:noFill/>
          <a:ln w="9525">
            <a:noFill/>
            <a:miter lim="800000"/>
            <a:headEnd/>
            <a:tailEnd/>
          </a:ln>
        </p:spPr>
      </p:pic>
      <p:sp>
        <p:nvSpPr>
          <p:cNvPr id="7" name="TextBox 6"/>
          <p:cNvSpPr txBox="1"/>
          <p:nvPr/>
        </p:nvSpPr>
        <p:spPr>
          <a:xfrm flipH="1">
            <a:off x="2286000" y="5562600"/>
            <a:ext cx="5791200" cy="830997"/>
          </a:xfrm>
          <a:prstGeom prst="rect">
            <a:avLst/>
          </a:prstGeom>
          <a:noFill/>
          <a:ln w="38100">
            <a:solidFill>
              <a:schemeClr val="accent2">
                <a:lumMod val="60000"/>
                <a:lumOff val="40000"/>
              </a:schemeClr>
            </a:solidFill>
          </a:ln>
        </p:spPr>
        <p:txBody>
          <a:bodyPr wrap="square">
            <a:spAutoFit/>
          </a:bodyPr>
          <a:lstStyle/>
          <a:p>
            <a:pPr>
              <a:defRPr/>
            </a:pPr>
            <a:r>
              <a:rPr lang="en-US" sz="2400" dirty="0"/>
              <a:t>Peanut Butter Fudge ( 1 cup peanut butter,	</a:t>
            </a:r>
            <a:r>
              <a:rPr lang="en-US" sz="2400" dirty="0" smtClean="0"/>
              <a:t>  </a:t>
            </a:r>
            <a:r>
              <a:rPr lang="en-US" sz="2400" dirty="0"/>
              <a:t>1 cup Energizing Soy Protein, 1/3 cup honey ) </a:t>
            </a:r>
          </a:p>
        </p:txBody>
      </p:sp>
      <p:pic>
        <p:nvPicPr>
          <p:cNvPr id="35851" name="Picture 11" descr="http://images.shaklee.com/canada/highres/weight/56244.jpg?primaryTab=training&amp;secondaryTab=library"/>
          <p:cNvPicPr>
            <a:picLocks noChangeAspect="1" noChangeArrowheads="1"/>
          </p:cNvPicPr>
          <p:nvPr/>
        </p:nvPicPr>
        <p:blipFill>
          <a:blip r:embed="rId5" cstate="print"/>
          <a:srcRect/>
          <a:stretch>
            <a:fillRect/>
          </a:stretch>
        </p:blipFill>
        <p:spPr bwMode="auto">
          <a:xfrm>
            <a:off x="0" y="3276600"/>
            <a:ext cx="1905000" cy="1905000"/>
          </a:xfrm>
          <a:prstGeom prst="rect">
            <a:avLst/>
          </a:prstGeom>
          <a:noFill/>
        </p:spPr>
      </p:pic>
      <p:sp>
        <p:nvSpPr>
          <p:cNvPr id="9" name="TextBox 8"/>
          <p:cNvSpPr txBox="1"/>
          <p:nvPr/>
        </p:nvSpPr>
        <p:spPr>
          <a:xfrm>
            <a:off x="8077200" y="48006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79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79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793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793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7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P spid="16794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90600"/>
          </a:xfrm>
          <a:ln>
            <a:solidFill>
              <a:schemeClr val="tx2">
                <a:lumMod val="60000"/>
                <a:lumOff val="40000"/>
              </a:schemeClr>
            </a:solidFill>
          </a:ln>
        </p:spPr>
        <p:txBody>
          <a:bodyPr>
            <a:noAutofit/>
          </a:bodyPr>
          <a:lstStyle/>
          <a:p>
            <a:r>
              <a:rPr lang="en-US" sz="3200" dirty="0" smtClean="0"/>
              <a:t># 3   Eczema – Reduce Inflammation &amp; Normalize  the Immune System – 	</a:t>
            </a:r>
            <a:endParaRPr lang="en-US" sz="3200" dirty="0"/>
          </a:p>
        </p:txBody>
      </p:sp>
      <p:sp>
        <p:nvSpPr>
          <p:cNvPr id="3" name="Content Placeholder 2"/>
          <p:cNvSpPr>
            <a:spLocks noGrp="1"/>
          </p:cNvSpPr>
          <p:nvPr>
            <p:ph idx="1"/>
          </p:nvPr>
        </p:nvSpPr>
        <p:spPr>
          <a:xfrm>
            <a:off x="457200" y="1524000"/>
            <a:ext cx="8077200" cy="3200400"/>
          </a:xfrm>
        </p:spPr>
        <p:txBody>
          <a:bodyPr>
            <a:normAutofit fontScale="92500" lnSpcReduction="10000"/>
          </a:bodyPr>
          <a:lstStyle/>
          <a:p>
            <a:pPr>
              <a:buNone/>
            </a:pPr>
            <a:r>
              <a:rPr lang="en-US" sz="2600" b="1" dirty="0" smtClean="0"/>
              <a:t>Essential Fatty Acids – DHA, EPA  and GLA</a:t>
            </a:r>
          </a:p>
          <a:p>
            <a:r>
              <a:rPr lang="en-US" sz="2600" dirty="0" smtClean="0"/>
              <a:t>Some people with eczema have an inability to metabolize  short chain omega 3 fatty acids  (</a:t>
            </a:r>
            <a:r>
              <a:rPr lang="en-US" sz="2600" dirty="0" err="1" smtClean="0"/>
              <a:t>ie</a:t>
            </a:r>
            <a:r>
              <a:rPr lang="en-US" sz="2600" dirty="0" smtClean="0"/>
              <a:t>. from vegetable oils) to the long-chain fatty acids of DHA and EPA</a:t>
            </a:r>
          </a:p>
          <a:p>
            <a:r>
              <a:rPr lang="en-US" sz="2600" dirty="0" smtClean="0"/>
              <a:t> Help reduce inflammation </a:t>
            </a:r>
          </a:p>
          <a:p>
            <a:r>
              <a:rPr lang="en-US" sz="2600" dirty="0" smtClean="0"/>
              <a:t>Promote a healthy immune response </a:t>
            </a:r>
          </a:p>
          <a:p>
            <a:r>
              <a:rPr lang="en-US" sz="2600" dirty="0" smtClean="0"/>
              <a:t>Improve the barrier function of the skin and is vital for keeping skin cells moist and strong		</a:t>
            </a:r>
            <a:r>
              <a:rPr lang="en-US" sz="2600" dirty="0" err="1" smtClean="0"/>
              <a:t>steve</a:t>
            </a:r>
            <a:endParaRPr lang="en-US" sz="2600" dirty="0"/>
          </a:p>
        </p:txBody>
      </p:sp>
      <p:sp>
        <p:nvSpPr>
          <p:cNvPr id="5" name="Rectangle 4"/>
          <p:cNvSpPr/>
          <p:nvPr/>
        </p:nvSpPr>
        <p:spPr>
          <a:xfrm>
            <a:off x="685800" y="4724400"/>
            <a:ext cx="8001000" cy="369332"/>
          </a:xfrm>
          <a:prstGeom prst="rect">
            <a:avLst/>
          </a:prstGeom>
        </p:spPr>
        <p:txBody>
          <a:bodyPr wrap="square">
            <a:spAutoFit/>
          </a:bodyPr>
          <a:lstStyle/>
          <a:p>
            <a:r>
              <a:rPr lang="en-US" dirty="0" smtClean="0"/>
              <a:t>, </a:t>
            </a:r>
            <a:endParaRPr lang="en-US" dirty="0"/>
          </a:p>
        </p:txBody>
      </p:sp>
      <p:pic>
        <p:nvPicPr>
          <p:cNvPr id="6" name="Picture 2" descr="http://images.shaklee.com/canada/highres/nutrition/57280.jpg?primaryTab=training&amp;secondaryTab=library"/>
          <p:cNvPicPr>
            <a:picLocks noChangeAspect="1" noChangeArrowheads="1"/>
          </p:cNvPicPr>
          <p:nvPr/>
        </p:nvPicPr>
        <p:blipFill>
          <a:blip r:embed="rId2" cstate="print"/>
          <a:srcRect/>
          <a:stretch>
            <a:fillRect/>
          </a:stretch>
        </p:blipFill>
        <p:spPr bwMode="auto">
          <a:xfrm>
            <a:off x="7401433" y="4724400"/>
            <a:ext cx="991680" cy="17526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038600" y="4724400"/>
            <a:ext cx="1752600" cy="191325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5791200" y="4419600"/>
            <a:ext cx="1572633" cy="1919927"/>
          </a:xfrm>
          <a:prstGeom prst="rect">
            <a:avLst/>
          </a:prstGeom>
          <a:noFill/>
          <a:ln w="9525">
            <a:noFill/>
            <a:miter lim="800000"/>
            <a:headEnd/>
            <a:tailEnd/>
          </a:ln>
        </p:spPr>
      </p:pic>
      <p:sp>
        <p:nvSpPr>
          <p:cNvPr id="9" name="TextBox 8"/>
          <p:cNvSpPr txBox="1"/>
          <p:nvPr/>
        </p:nvSpPr>
        <p:spPr>
          <a:xfrm>
            <a:off x="457200" y="4953000"/>
            <a:ext cx="3429001" cy="1200329"/>
          </a:xfrm>
          <a:prstGeom prst="rect">
            <a:avLst/>
          </a:prstGeom>
          <a:noFill/>
          <a:ln>
            <a:solidFill>
              <a:schemeClr val="accent1">
                <a:lumMod val="75000"/>
              </a:schemeClr>
            </a:solidFill>
          </a:ln>
        </p:spPr>
        <p:txBody>
          <a:bodyPr wrap="square" rtlCol="0">
            <a:spAutoFit/>
          </a:bodyPr>
          <a:lstStyle/>
          <a:p>
            <a:r>
              <a:rPr lang="en-US" sz="2400" dirty="0" smtClean="0"/>
              <a:t>Keep a 2:1 ratio of DHA and EPA ( the long chain EFA  to GLA )</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3429000" y="990600"/>
            <a:ext cx="5715000" cy="4930581"/>
          </a:xfrm>
          <a:prstGeom prst="rect">
            <a:avLst/>
          </a:prstGeom>
          <a:noFill/>
          <a:ln w="9525">
            <a:noFill/>
            <a:miter lim="800000"/>
            <a:headEnd/>
            <a:tailEnd/>
          </a:ln>
        </p:spPr>
        <p:txBody>
          <a:bodyPr wrap="square">
            <a:spAutoFit/>
          </a:bodyPr>
          <a:lstStyle/>
          <a:p>
            <a:pPr marL="457200" indent="-457200">
              <a:lnSpc>
                <a:spcPct val="80000"/>
              </a:lnSpc>
              <a:spcBef>
                <a:spcPct val="20000"/>
              </a:spcBef>
            </a:pPr>
            <a:r>
              <a:rPr lang="en-US" sz="2800" b="1" dirty="0" err="1">
                <a:solidFill>
                  <a:schemeClr val="folHlink"/>
                </a:solidFill>
              </a:rPr>
              <a:t>Supersmart</a:t>
            </a:r>
            <a:r>
              <a:rPr lang="en-US" sz="2800" b="1" dirty="0">
                <a:solidFill>
                  <a:schemeClr val="folHlink"/>
                </a:solidFill>
              </a:rPr>
              <a:t>:</a:t>
            </a:r>
            <a:endParaRPr lang="en-US" sz="2800" b="1" dirty="0"/>
          </a:p>
          <a:p>
            <a:pPr marL="457200" indent="-457200">
              <a:buFontTx/>
              <a:buChar char="•"/>
            </a:pPr>
            <a:r>
              <a:rPr lang="en-US" sz="2400" b="1" dirty="0"/>
              <a:t>High in DHA Omega-3s for </a:t>
            </a:r>
            <a:r>
              <a:rPr lang="en-US" sz="2400" b="1" dirty="0" err="1"/>
              <a:t>BrainPOWer</a:t>
            </a:r>
            <a:endParaRPr lang="en-US" sz="2400" b="1" dirty="0"/>
          </a:p>
          <a:p>
            <a:pPr marL="457200" indent="-457200">
              <a:buFontTx/>
              <a:buChar char="•"/>
            </a:pPr>
            <a:r>
              <a:rPr lang="en-US" sz="2400" b="1" dirty="0"/>
              <a:t>DHA </a:t>
            </a:r>
            <a:r>
              <a:rPr lang="en-US" sz="2400" dirty="0"/>
              <a:t>helps support concentration, memory, and vision </a:t>
            </a:r>
          </a:p>
          <a:p>
            <a:pPr marL="457200" indent="-457200">
              <a:buFontTx/>
              <a:buChar char="•"/>
            </a:pPr>
            <a:r>
              <a:rPr lang="en-US" sz="2400" b="1" dirty="0"/>
              <a:t>100 mg per serving</a:t>
            </a:r>
            <a:r>
              <a:rPr lang="en-US" sz="2400" dirty="0"/>
              <a:t>—A level clinically proven to increase blood levels of DHA in children ages 4–12</a:t>
            </a:r>
          </a:p>
          <a:p>
            <a:pPr marL="457200" indent="-457200">
              <a:lnSpc>
                <a:spcPct val="80000"/>
              </a:lnSpc>
              <a:spcBef>
                <a:spcPct val="20000"/>
              </a:spcBef>
            </a:pPr>
            <a:r>
              <a:rPr lang="en-US" sz="2800" b="1" dirty="0" err="1">
                <a:solidFill>
                  <a:schemeClr val="folHlink"/>
                </a:solidFill>
              </a:rPr>
              <a:t>Supersafe</a:t>
            </a:r>
            <a:r>
              <a:rPr lang="en-US" sz="2800" b="1" dirty="0">
                <a:solidFill>
                  <a:schemeClr val="folHlink"/>
                </a:solidFill>
              </a:rPr>
              <a:t>:</a:t>
            </a:r>
          </a:p>
          <a:p>
            <a:pPr marL="457200" indent="-457200">
              <a:buFontTx/>
              <a:buChar char="•"/>
            </a:pPr>
            <a:r>
              <a:rPr lang="en-US" sz="2400" dirty="0"/>
              <a:t>Certified organic by Quality Assurance International</a:t>
            </a:r>
            <a:endParaRPr lang="en-US" sz="2400" dirty="0">
              <a:cs typeface="Arial" charset="0"/>
            </a:endParaRPr>
          </a:p>
          <a:p>
            <a:pPr marL="457200" indent="-457200">
              <a:buFontTx/>
              <a:buChar char="•"/>
            </a:pPr>
            <a:r>
              <a:rPr lang="en-US" sz="2400" dirty="0"/>
              <a:t>100% natural, ultra-pure DHA </a:t>
            </a:r>
          </a:p>
          <a:p>
            <a:pPr marL="457200" indent="-457200">
              <a:buFontTx/>
              <a:buChar char="•"/>
            </a:pPr>
            <a:r>
              <a:rPr lang="en-US" sz="2400" dirty="0"/>
              <a:t>No artificial colors, sweeteners, or preservatives</a:t>
            </a:r>
          </a:p>
        </p:txBody>
      </p:sp>
      <p:pic>
        <p:nvPicPr>
          <p:cNvPr id="32771" name="Picture 3" descr="Star-K">
            <a:hlinkClick r:id="rId3"/>
          </p:cNvPr>
          <p:cNvPicPr>
            <a:picLocks noChangeAspect="1" noChangeArrowheads="1"/>
          </p:cNvPicPr>
          <p:nvPr/>
        </p:nvPicPr>
        <p:blipFill>
          <a:blip r:embed="rId4" cstate="print"/>
          <a:srcRect/>
          <a:stretch>
            <a:fillRect/>
          </a:stretch>
        </p:blipFill>
        <p:spPr bwMode="auto">
          <a:xfrm>
            <a:off x="0" y="873125"/>
            <a:ext cx="457200" cy="422275"/>
          </a:xfrm>
          <a:prstGeom prst="rect">
            <a:avLst/>
          </a:prstGeom>
          <a:noFill/>
          <a:ln w="9525">
            <a:noFill/>
            <a:miter lim="800000"/>
            <a:headEnd/>
            <a:tailEnd/>
          </a:ln>
        </p:spPr>
      </p:pic>
      <p:pic>
        <p:nvPicPr>
          <p:cNvPr id="32772" name="Picture 4"/>
          <p:cNvPicPr>
            <a:picLocks noChangeAspect="1" noChangeArrowheads="1"/>
          </p:cNvPicPr>
          <p:nvPr/>
        </p:nvPicPr>
        <p:blipFill>
          <a:blip r:embed="rId5" cstate="print"/>
          <a:srcRect/>
          <a:stretch>
            <a:fillRect/>
          </a:stretch>
        </p:blipFill>
        <p:spPr bwMode="auto">
          <a:xfrm>
            <a:off x="152400" y="1295400"/>
            <a:ext cx="3133725" cy="4267200"/>
          </a:xfrm>
          <a:prstGeom prst="rect">
            <a:avLst/>
          </a:prstGeom>
          <a:noFill/>
          <a:ln w="9525">
            <a:noFill/>
            <a:miter lim="800000"/>
            <a:headEnd/>
            <a:tailEnd/>
          </a:ln>
        </p:spPr>
      </p:pic>
      <p:sp>
        <p:nvSpPr>
          <p:cNvPr id="164869" name="Text Box 5"/>
          <p:cNvSpPr txBox="1">
            <a:spLocks noChangeArrowheads="1"/>
          </p:cNvSpPr>
          <p:nvPr/>
        </p:nvSpPr>
        <p:spPr bwMode="auto">
          <a:xfrm>
            <a:off x="228600" y="6153150"/>
            <a:ext cx="5715000" cy="530225"/>
          </a:xfrm>
          <a:prstGeom prst="rect">
            <a:avLst/>
          </a:prstGeom>
          <a:noFill/>
          <a:ln w="9525">
            <a:noFill/>
            <a:miter lim="800000"/>
            <a:headEnd/>
            <a:tailEnd/>
          </a:ln>
        </p:spPr>
        <p:txBody>
          <a:bodyPr>
            <a:spAutoFit/>
          </a:bodyPr>
          <a:lstStyle/>
          <a:p>
            <a:pPr>
              <a:lnSpc>
                <a:spcPct val="80000"/>
              </a:lnSpc>
              <a:spcBef>
                <a:spcPct val="20000"/>
              </a:spcBef>
            </a:pPr>
            <a:r>
              <a:rPr lang="en-US" b="1"/>
              <a:t>Great Tasting, Kid Tested, and Kid Approved! </a:t>
            </a:r>
            <a:r>
              <a:rPr lang="en-US"/>
              <a:t>Yummy Orange Chew </a:t>
            </a:r>
          </a:p>
        </p:txBody>
      </p:sp>
      <p:sp>
        <p:nvSpPr>
          <p:cNvPr id="32774" name="Text Box 6"/>
          <p:cNvSpPr txBox="1">
            <a:spLocks noChangeArrowheads="1"/>
          </p:cNvSpPr>
          <p:nvPr/>
        </p:nvSpPr>
        <p:spPr bwMode="auto">
          <a:xfrm>
            <a:off x="990600" y="228600"/>
            <a:ext cx="6477000" cy="769441"/>
          </a:xfrm>
          <a:prstGeom prst="rect">
            <a:avLst/>
          </a:prstGeom>
          <a:noFill/>
          <a:ln w="9525">
            <a:solidFill>
              <a:schemeClr val="tx1">
                <a:lumMod val="50000"/>
                <a:lumOff val="50000"/>
              </a:schemeClr>
            </a:solidFill>
            <a:miter lim="800000"/>
            <a:headEnd/>
            <a:tailEnd/>
          </a:ln>
        </p:spPr>
        <p:txBody>
          <a:bodyPr wrap="square">
            <a:spAutoFit/>
          </a:bodyPr>
          <a:lstStyle/>
          <a:p>
            <a:pPr algn="ctr">
              <a:spcBef>
                <a:spcPct val="50000"/>
              </a:spcBef>
            </a:pPr>
            <a:r>
              <a:rPr lang="en-US" sz="4400" dirty="0"/>
              <a:t>MIGHTY SMART</a:t>
            </a:r>
            <a:r>
              <a:rPr lang="en-US" sz="4400" dirty="0" smtClean="0">
                <a:cs typeface="Arial" charset="0"/>
              </a:rPr>
              <a:t>™ Chews</a:t>
            </a:r>
            <a:endParaRPr lang="en-US" sz="4400" dirty="0">
              <a:cs typeface="Arial" charset="0"/>
            </a:endParaRPr>
          </a:p>
        </p:txBody>
      </p:sp>
      <p:sp>
        <p:nvSpPr>
          <p:cNvPr id="164871" name="Line 7"/>
          <p:cNvSpPr>
            <a:spLocks noChangeShapeType="1"/>
          </p:cNvSpPr>
          <p:nvPr/>
        </p:nvSpPr>
        <p:spPr bwMode="auto">
          <a:xfrm>
            <a:off x="0" y="6019800"/>
            <a:ext cx="5257800" cy="0"/>
          </a:xfrm>
          <a:prstGeom prst="line">
            <a:avLst/>
          </a:prstGeom>
          <a:noFill/>
          <a:ln w="38100">
            <a:solidFill>
              <a:srgbClr val="FF6600"/>
            </a:solidFill>
            <a:round/>
            <a:headEnd/>
            <a:tailEnd/>
          </a:ln>
        </p:spPr>
        <p:txBody>
          <a:bodyPr/>
          <a:lstStyle/>
          <a:p>
            <a:endParaRPr lang="en-US"/>
          </a:p>
        </p:txBody>
      </p:sp>
      <p:sp>
        <p:nvSpPr>
          <p:cNvPr id="8" name="TextBox 7"/>
          <p:cNvSpPr txBox="1"/>
          <p:nvPr/>
        </p:nvSpPr>
        <p:spPr>
          <a:xfrm>
            <a:off x="8077200" y="6248400"/>
            <a:ext cx="677943" cy="369332"/>
          </a:xfrm>
          <a:prstGeom prst="rect">
            <a:avLst/>
          </a:prstGeom>
          <a:noFill/>
        </p:spPr>
        <p:txBody>
          <a:bodyPr wrap="none" rtlCol="0">
            <a:spAutoFit/>
          </a:bodyPr>
          <a:lstStyle/>
          <a:p>
            <a:r>
              <a:rPr lang="en-US" dirty="0" err="1" smtClean="0"/>
              <a:t>steve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Effect transition="in" filter="fade">
                                      <p:cBhvr>
                                        <p:cTn id="7" dur="1000"/>
                                        <p:tgtEl>
                                          <p:spTgt spid="1648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4866">
                                            <p:txEl>
                                              <p:pRg st="1" end="1"/>
                                            </p:txEl>
                                          </p:spTgt>
                                        </p:tgtEl>
                                        <p:attrNameLst>
                                          <p:attrName>style.visibility</p:attrName>
                                        </p:attrNameLst>
                                      </p:cBhvr>
                                      <p:to>
                                        <p:strVal val="visible"/>
                                      </p:to>
                                    </p:set>
                                    <p:animEffect transition="in" filter="fade">
                                      <p:cBhvr>
                                        <p:cTn id="10" dur="1000"/>
                                        <p:tgtEl>
                                          <p:spTgt spid="16486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4866">
                                            <p:txEl>
                                              <p:pRg st="2" end="2"/>
                                            </p:txEl>
                                          </p:spTgt>
                                        </p:tgtEl>
                                        <p:attrNameLst>
                                          <p:attrName>style.visibility</p:attrName>
                                        </p:attrNameLst>
                                      </p:cBhvr>
                                      <p:to>
                                        <p:strVal val="visible"/>
                                      </p:to>
                                    </p:set>
                                    <p:animEffect transition="in" filter="fade">
                                      <p:cBhvr>
                                        <p:cTn id="13" dur="1000"/>
                                        <p:tgtEl>
                                          <p:spTgt spid="16486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4866">
                                            <p:txEl>
                                              <p:pRg st="3" end="3"/>
                                            </p:txEl>
                                          </p:spTgt>
                                        </p:tgtEl>
                                        <p:attrNameLst>
                                          <p:attrName>style.visibility</p:attrName>
                                        </p:attrNameLst>
                                      </p:cBhvr>
                                      <p:to>
                                        <p:strVal val="visible"/>
                                      </p:to>
                                    </p:set>
                                    <p:animEffect transition="in" filter="fade">
                                      <p:cBhvr>
                                        <p:cTn id="16" dur="1000"/>
                                        <p:tgtEl>
                                          <p:spTgt spid="16486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4866">
                                            <p:txEl>
                                              <p:pRg st="4" end="4"/>
                                            </p:txEl>
                                          </p:spTgt>
                                        </p:tgtEl>
                                        <p:attrNameLst>
                                          <p:attrName>style.visibility</p:attrName>
                                        </p:attrNameLst>
                                      </p:cBhvr>
                                      <p:to>
                                        <p:strVal val="visible"/>
                                      </p:to>
                                    </p:set>
                                    <p:animEffect transition="in" filter="fade">
                                      <p:cBhvr>
                                        <p:cTn id="21" dur="1000"/>
                                        <p:tgtEl>
                                          <p:spTgt spid="16486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4866">
                                            <p:txEl>
                                              <p:pRg st="5" end="5"/>
                                            </p:txEl>
                                          </p:spTgt>
                                        </p:tgtEl>
                                        <p:attrNameLst>
                                          <p:attrName>style.visibility</p:attrName>
                                        </p:attrNameLst>
                                      </p:cBhvr>
                                      <p:to>
                                        <p:strVal val="visible"/>
                                      </p:to>
                                    </p:set>
                                    <p:animEffect transition="in" filter="fade">
                                      <p:cBhvr>
                                        <p:cTn id="24" dur="1000"/>
                                        <p:tgtEl>
                                          <p:spTgt spid="16486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4866">
                                            <p:txEl>
                                              <p:pRg st="6" end="6"/>
                                            </p:txEl>
                                          </p:spTgt>
                                        </p:tgtEl>
                                        <p:attrNameLst>
                                          <p:attrName>style.visibility</p:attrName>
                                        </p:attrNameLst>
                                      </p:cBhvr>
                                      <p:to>
                                        <p:strVal val="visible"/>
                                      </p:to>
                                    </p:set>
                                    <p:animEffect transition="in" filter="fade">
                                      <p:cBhvr>
                                        <p:cTn id="27" dur="1000"/>
                                        <p:tgtEl>
                                          <p:spTgt spid="16486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4866">
                                            <p:txEl>
                                              <p:pRg st="7" end="7"/>
                                            </p:txEl>
                                          </p:spTgt>
                                        </p:tgtEl>
                                        <p:attrNameLst>
                                          <p:attrName>style.visibility</p:attrName>
                                        </p:attrNameLst>
                                      </p:cBhvr>
                                      <p:to>
                                        <p:strVal val="visible"/>
                                      </p:to>
                                    </p:set>
                                    <p:animEffect transition="in" filter="fade">
                                      <p:cBhvr>
                                        <p:cTn id="30" dur="1000"/>
                                        <p:tgtEl>
                                          <p:spTgt spid="16486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4869"/>
                                        </p:tgtEl>
                                        <p:attrNameLst>
                                          <p:attrName>style.visibility</p:attrName>
                                        </p:attrNameLst>
                                      </p:cBhvr>
                                      <p:to>
                                        <p:strVal val="visible"/>
                                      </p:to>
                                    </p:set>
                                    <p:animEffect transition="in" filter="fade">
                                      <p:cBhvr>
                                        <p:cTn id="35" dur="1000"/>
                                        <p:tgtEl>
                                          <p:spTgt spid="16486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4871"/>
                                        </p:tgtEl>
                                        <p:attrNameLst>
                                          <p:attrName>style.visibility</p:attrName>
                                        </p:attrNameLst>
                                      </p:cBhvr>
                                      <p:to>
                                        <p:strVal val="visible"/>
                                      </p:to>
                                    </p:set>
                                    <p:animEffect transition="in" filter="fade">
                                      <p:cBhvr>
                                        <p:cTn id="38" dur="1000"/>
                                        <p:tgtEl>
                                          <p:spTgt spid="16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p:bldP spid="1648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867400" cy="1447800"/>
          </a:xfrm>
          <a:ln>
            <a:solidFill>
              <a:schemeClr val="tx2">
                <a:lumMod val="60000"/>
                <a:lumOff val="40000"/>
              </a:schemeClr>
            </a:solidFill>
          </a:ln>
        </p:spPr>
        <p:txBody>
          <a:bodyPr rtlCol="0">
            <a:normAutofit/>
          </a:bodyPr>
          <a:lstStyle/>
          <a:p>
            <a:pPr eaLnBrk="1" fontAlgn="auto" hangingPunct="1">
              <a:spcAft>
                <a:spcPts val="0"/>
              </a:spcAft>
              <a:defRPr/>
            </a:pPr>
            <a:r>
              <a:rPr lang="en-US" sz="3600" dirty="0" smtClean="0"/>
              <a:t>Omega 3 Fatty Acids… </a:t>
            </a:r>
            <a:br>
              <a:rPr lang="en-US" sz="3600" dirty="0" smtClean="0"/>
            </a:br>
            <a:r>
              <a:rPr lang="en-US" sz="3600" dirty="0" smtClean="0"/>
              <a:t>Shaklee Omega Guard</a:t>
            </a:r>
            <a:endParaRPr lang="en-US" sz="3600" dirty="0"/>
          </a:p>
        </p:txBody>
      </p:sp>
      <p:sp>
        <p:nvSpPr>
          <p:cNvPr id="3" name="Content Placeholder 2"/>
          <p:cNvSpPr>
            <a:spLocks noGrp="1"/>
          </p:cNvSpPr>
          <p:nvPr>
            <p:ph idx="1"/>
          </p:nvPr>
        </p:nvSpPr>
        <p:spPr>
          <a:xfrm>
            <a:off x="609600" y="2362200"/>
            <a:ext cx="8001000" cy="3717925"/>
          </a:xfrm>
        </p:spPr>
        <p:txBody>
          <a:bodyPr rtlCol="0">
            <a:normAutofit/>
          </a:bodyPr>
          <a:lstStyle/>
          <a:p>
            <a:pPr eaLnBrk="1" fontAlgn="auto" hangingPunct="1">
              <a:spcAft>
                <a:spcPts val="0"/>
              </a:spcAft>
              <a:defRPr/>
            </a:pPr>
            <a:r>
              <a:rPr lang="en-US" sz="2400" dirty="0" smtClean="0"/>
              <a:t>Ultra pure, pharmaceutical grade,					 full spectrum of 7 Omega 3 fatty acids</a:t>
            </a:r>
          </a:p>
          <a:p>
            <a:pPr eaLnBrk="1" fontAlgn="auto" hangingPunct="1">
              <a:spcAft>
                <a:spcPts val="0"/>
              </a:spcAft>
              <a:defRPr/>
            </a:pPr>
            <a:r>
              <a:rPr lang="en-US" sz="2400" dirty="0" smtClean="0"/>
              <a:t>Reduces risk of heart disease and stroke</a:t>
            </a:r>
          </a:p>
          <a:p>
            <a:pPr marL="53975" lvl="1" indent="-53975" eaLnBrk="1" fontAlgn="auto" hangingPunct="1">
              <a:spcAft>
                <a:spcPts val="0"/>
              </a:spcAft>
              <a:buFont typeface="Arial" pitchFamily="34" charset="0"/>
              <a:buChar char="•"/>
              <a:defRPr/>
            </a:pPr>
            <a:r>
              <a:rPr lang="en-US" sz="2400" dirty="0" smtClean="0"/>
              <a:t> Improves eczema, colitis, arthritis, MS, psoriasis,   migraines, 	reduces C-reactive protein, </a:t>
            </a:r>
          </a:p>
          <a:p>
            <a:pPr marL="53975" lvl="1" indent="-53975" eaLnBrk="1" fontAlgn="auto" hangingPunct="1">
              <a:spcAft>
                <a:spcPts val="0"/>
              </a:spcAft>
              <a:buFont typeface="Arial" pitchFamily="34" charset="0"/>
              <a:buChar char="•"/>
              <a:defRPr/>
            </a:pPr>
            <a:r>
              <a:rPr lang="en-US" sz="2400" dirty="0" smtClean="0"/>
              <a:t> Important for brain, eyes, joints, helps ADD &amp; ADHD,   	memory loss and depression</a:t>
            </a:r>
          </a:p>
          <a:p>
            <a:pPr lvl="1" eaLnBrk="1" fontAlgn="auto" hangingPunct="1">
              <a:spcAft>
                <a:spcPts val="0"/>
              </a:spcAft>
              <a:buFont typeface="Wingdings 2"/>
              <a:buNone/>
              <a:defRPr/>
            </a:pPr>
            <a:endParaRPr lang="en-US" b="1"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pic>
        <p:nvPicPr>
          <p:cNvPr id="17412" name="Picture 2"/>
          <p:cNvPicPr>
            <a:picLocks noChangeAspect="1" noChangeArrowheads="1"/>
          </p:cNvPicPr>
          <p:nvPr/>
        </p:nvPicPr>
        <p:blipFill>
          <a:blip r:embed="rId3" cstate="print"/>
          <a:srcRect/>
          <a:stretch>
            <a:fillRect/>
          </a:stretch>
        </p:blipFill>
        <p:spPr bwMode="auto">
          <a:xfrm>
            <a:off x="6781800" y="304800"/>
            <a:ext cx="2057400" cy="2190750"/>
          </a:xfrm>
          <a:prstGeom prst="rect">
            <a:avLst/>
          </a:prstGeom>
          <a:noFill/>
          <a:ln w="9525">
            <a:noFill/>
            <a:miter lim="800000"/>
            <a:headEnd/>
            <a:tailEnd/>
          </a:ln>
        </p:spPr>
      </p:pic>
      <p:sp>
        <p:nvSpPr>
          <p:cNvPr id="5" name="TextBox 4"/>
          <p:cNvSpPr txBox="1"/>
          <p:nvPr/>
        </p:nvSpPr>
        <p:spPr>
          <a:xfrm>
            <a:off x="8077200" y="6248400"/>
            <a:ext cx="677943" cy="369332"/>
          </a:xfrm>
          <a:prstGeom prst="rect">
            <a:avLst/>
          </a:prstGeom>
          <a:noFill/>
        </p:spPr>
        <p:txBody>
          <a:bodyPr wrap="none" rtlCol="0">
            <a:spAutoFit/>
          </a:bodyPr>
          <a:lstStyle/>
          <a:p>
            <a:r>
              <a:rPr lang="en-US" dirty="0" err="1" smtClean="0"/>
              <a:t>steve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l="38277" t="49290" r="22533" b="28749"/>
          <a:stretch>
            <a:fillRect/>
          </a:stretch>
        </p:blipFill>
        <p:spPr bwMode="auto">
          <a:xfrm>
            <a:off x="0" y="0"/>
            <a:ext cx="9144000" cy="6832600"/>
          </a:xfrm>
          <a:prstGeom prst="rect">
            <a:avLst/>
          </a:prstGeom>
          <a:noFill/>
          <a:ln w="9525">
            <a:noFill/>
            <a:round/>
            <a:headEnd/>
            <a:tailEnd/>
          </a:ln>
        </p:spPr>
      </p:pic>
      <p:pic>
        <p:nvPicPr>
          <p:cNvPr id="23555" name="Picture 3"/>
          <p:cNvPicPr>
            <a:picLocks noChangeAspect="1" noChangeArrowheads="1"/>
          </p:cNvPicPr>
          <p:nvPr/>
        </p:nvPicPr>
        <p:blipFill>
          <a:blip r:embed="rId4" cstate="print"/>
          <a:srcRect/>
          <a:stretch>
            <a:fillRect/>
          </a:stretch>
        </p:blipFill>
        <p:spPr bwMode="auto">
          <a:xfrm>
            <a:off x="1920875" y="4343400"/>
            <a:ext cx="1339850" cy="2514600"/>
          </a:xfrm>
          <a:prstGeom prst="rect">
            <a:avLst/>
          </a:prstGeom>
          <a:noFill/>
          <a:ln w="9525">
            <a:noFill/>
            <a:round/>
            <a:headEnd/>
            <a:tailEnd/>
          </a:ln>
        </p:spPr>
      </p:pic>
      <p:pic>
        <p:nvPicPr>
          <p:cNvPr id="23556" name="Picture 4"/>
          <p:cNvPicPr>
            <a:picLocks noChangeAspect="1" noChangeArrowheads="1"/>
          </p:cNvPicPr>
          <p:nvPr/>
        </p:nvPicPr>
        <p:blipFill>
          <a:blip r:embed="rId5" cstate="print"/>
          <a:srcRect/>
          <a:stretch>
            <a:fillRect/>
          </a:stretch>
        </p:blipFill>
        <p:spPr bwMode="auto">
          <a:xfrm>
            <a:off x="320675" y="1600200"/>
            <a:ext cx="1311275" cy="2514600"/>
          </a:xfrm>
          <a:prstGeom prst="rect">
            <a:avLst/>
          </a:prstGeom>
          <a:noFill/>
          <a:ln w="9525">
            <a:noFill/>
            <a:round/>
            <a:headEnd/>
            <a:tailEnd/>
          </a:ln>
        </p:spPr>
      </p:pic>
      <p:pic>
        <p:nvPicPr>
          <p:cNvPr id="23557" name="Picture 5"/>
          <p:cNvPicPr>
            <a:picLocks noChangeAspect="1" noChangeArrowheads="1"/>
          </p:cNvPicPr>
          <p:nvPr/>
        </p:nvPicPr>
        <p:blipFill>
          <a:blip r:embed="rId6" cstate="print"/>
          <a:srcRect/>
          <a:stretch>
            <a:fillRect/>
          </a:stretch>
        </p:blipFill>
        <p:spPr bwMode="auto">
          <a:xfrm>
            <a:off x="320675" y="4343400"/>
            <a:ext cx="1350963" cy="2514600"/>
          </a:xfrm>
          <a:prstGeom prst="rect">
            <a:avLst/>
          </a:prstGeom>
          <a:noFill/>
          <a:ln w="9525">
            <a:noFill/>
            <a:round/>
            <a:headEnd/>
            <a:tailEnd/>
          </a:ln>
        </p:spPr>
      </p:pic>
      <p:pic>
        <p:nvPicPr>
          <p:cNvPr id="23558" name="Picture 6"/>
          <p:cNvPicPr>
            <a:picLocks noChangeAspect="1" noChangeArrowheads="1"/>
          </p:cNvPicPr>
          <p:nvPr/>
        </p:nvPicPr>
        <p:blipFill>
          <a:blip r:embed="rId7" cstate="print"/>
          <a:srcRect l="20000" r="20000"/>
          <a:stretch>
            <a:fillRect/>
          </a:stretch>
        </p:blipFill>
        <p:spPr bwMode="auto">
          <a:xfrm>
            <a:off x="3521075" y="4343400"/>
            <a:ext cx="1508125" cy="2514600"/>
          </a:xfrm>
          <a:prstGeom prst="rect">
            <a:avLst/>
          </a:prstGeom>
          <a:noFill/>
          <a:ln w="9525">
            <a:noFill/>
            <a:round/>
            <a:headEnd/>
            <a:tailEnd/>
          </a:ln>
        </p:spPr>
      </p:pic>
      <p:pic>
        <p:nvPicPr>
          <p:cNvPr id="23559" name="Picture 7"/>
          <p:cNvPicPr>
            <a:picLocks noChangeAspect="1" noChangeArrowheads="1"/>
          </p:cNvPicPr>
          <p:nvPr/>
        </p:nvPicPr>
        <p:blipFill>
          <a:blip r:embed="rId8" cstate="print"/>
          <a:srcRect/>
          <a:stretch>
            <a:fillRect/>
          </a:stretch>
        </p:blipFill>
        <p:spPr bwMode="auto">
          <a:xfrm>
            <a:off x="2073275" y="1600200"/>
            <a:ext cx="1055688" cy="2590800"/>
          </a:xfrm>
          <a:prstGeom prst="rect">
            <a:avLst/>
          </a:prstGeom>
          <a:noFill/>
          <a:ln w="9525">
            <a:noFill/>
            <a:round/>
            <a:headEnd/>
            <a:tailEnd/>
          </a:ln>
        </p:spPr>
      </p:pic>
      <p:pic>
        <p:nvPicPr>
          <p:cNvPr id="23560" name="Picture 8"/>
          <p:cNvPicPr>
            <a:picLocks noChangeAspect="1" noChangeArrowheads="1"/>
          </p:cNvPicPr>
          <p:nvPr/>
        </p:nvPicPr>
        <p:blipFill>
          <a:blip r:embed="rId9" cstate="print"/>
          <a:srcRect l="29332" t="1999" r="20000"/>
          <a:stretch>
            <a:fillRect/>
          </a:stretch>
        </p:blipFill>
        <p:spPr bwMode="auto">
          <a:xfrm>
            <a:off x="3597275" y="1600200"/>
            <a:ext cx="1379538" cy="2667000"/>
          </a:xfrm>
          <a:prstGeom prst="rect">
            <a:avLst/>
          </a:prstGeom>
          <a:noFill/>
          <a:ln w="9525">
            <a:noFill/>
            <a:round/>
            <a:headEnd/>
            <a:tailEnd/>
          </a:ln>
        </p:spPr>
      </p:pic>
      <p:pic>
        <p:nvPicPr>
          <p:cNvPr id="23561" name="Picture 1"/>
          <p:cNvPicPr>
            <a:picLocks noChangeAspect="1" noChangeArrowheads="1"/>
          </p:cNvPicPr>
          <p:nvPr/>
        </p:nvPicPr>
        <p:blipFill>
          <a:blip r:embed="rId10" cstate="print"/>
          <a:srcRect/>
          <a:stretch>
            <a:fillRect/>
          </a:stretch>
        </p:blipFill>
        <p:spPr bwMode="auto">
          <a:xfrm>
            <a:off x="5029200" y="1447800"/>
            <a:ext cx="4419600" cy="5676900"/>
          </a:xfrm>
          <a:prstGeom prst="rect">
            <a:avLst/>
          </a:prstGeom>
          <a:noFill/>
          <a:ln w="9525">
            <a:noFill/>
            <a:round/>
            <a:headEnd/>
            <a:tailEnd/>
          </a:ln>
        </p:spPr>
      </p:pic>
      <p:sp>
        <p:nvSpPr>
          <p:cNvPr id="23562" name="Rectangle 2"/>
          <p:cNvSpPr>
            <a:spLocks/>
          </p:cNvSpPr>
          <p:nvPr/>
        </p:nvSpPr>
        <p:spPr bwMode="auto">
          <a:xfrm>
            <a:off x="5486400" y="2286000"/>
            <a:ext cx="3132137" cy="3314700"/>
          </a:xfrm>
          <a:prstGeom prst="rect">
            <a:avLst/>
          </a:prstGeom>
          <a:noFill/>
          <a:ln w="12700">
            <a:noFill/>
            <a:miter lim="800000"/>
            <a:headEnd/>
            <a:tailEnd/>
          </a:ln>
        </p:spPr>
        <p:txBody>
          <a:bodyPr lIns="0" tIns="0" rIns="43349" bIns="0"/>
          <a:lstStyle/>
          <a:p>
            <a:pPr marL="42863"/>
            <a:r>
              <a:rPr lang="en-US" dirty="0">
                <a:solidFill>
                  <a:srgbClr val="356209"/>
                </a:solidFill>
                <a:latin typeface="HelveticaNeueLT Std Lt" pitchFamily="34" charset="0"/>
                <a:ea typeface="ヒラギノ角ゴ ProN W3"/>
                <a:cs typeface="ヒラギノ角ゴ ProN W3"/>
                <a:sym typeface="HelveticaNeueLT Std Lt" pitchFamily="34" charset="0"/>
              </a:rPr>
              <a:t>“</a:t>
            </a:r>
            <a:r>
              <a:rPr lang="en-US" sz="2400" dirty="0">
                <a:solidFill>
                  <a:srgbClr val="356209"/>
                </a:solidFill>
                <a:latin typeface="HelveticaNeueLT Std Lt" pitchFamily="34" charset="0"/>
                <a:ea typeface="ヒラギノ角ゴ ProN W3"/>
                <a:cs typeface="ヒラギノ角ゴ ProN W3"/>
                <a:sym typeface="HelveticaNeueLT Std Lt" pitchFamily="34" charset="0"/>
              </a:rPr>
              <a:t>Lawsuit: Disclose PCB Levels in Fish Oil.  Group Finds Amount of Contaminant Varies Greatly Among Popular Supplement Brands” </a:t>
            </a:r>
            <a:br>
              <a:rPr lang="en-US" sz="2400" dirty="0">
                <a:solidFill>
                  <a:srgbClr val="356209"/>
                </a:solidFill>
                <a:latin typeface="HelveticaNeueLT Std Lt" pitchFamily="34" charset="0"/>
                <a:ea typeface="ヒラギノ角ゴ ProN W3"/>
                <a:cs typeface="ヒラギノ角ゴ ProN W3"/>
                <a:sym typeface="HelveticaNeueLT Std Lt" pitchFamily="34" charset="0"/>
              </a:rPr>
            </a:br>
            <a:r>
              <a:rPr lang="en-US" sz="2400" dirty="0">
                <a:solidFill>
                  <a:srgbClr val="356209"/>
                </a:solidFill>
                <a:latin typeface="HelveticaNeueLT Std Lt" pitchFamily="34" charset="0"/>
                <a:ea typeface="ヒラギノ角ゴ ProN W3"/>
                <a:cs typeface="ヒラギノ角ゴ ProN W3"/>
                <a:sym typeface="HelveticaNeueLT Std Lt" pitchFamily="34" charset="0"/>
              </a:rPr>
              <a:t>- </a:t>
            </a:r>
            <a:r>
              <a:rPr lang="en-US" sz="2400" dirty="0">
                <a:solidFill>
                  <a:srgbClr val="356209"/>
                </a:solidFill>
                <a:ea typeface="ヒラギノ角ゴ ProN W3"/>
                <a:cs typeface="Arial" pitchFamily="34" charset="0"/>
                <a:sym typeface="HelveticaNeueLT Std" pitchFamily="34" charset="0"/>
              </a:rPr>
              <a:t>CBS May 2, 2010 </a:t>
            </a:r>
          </a:p>
        </p:txBody>
      </p:sp>
      <p:sp>
        <p:nvSpPr>
          <p:cNvPr id="23563" name="Rectangle 11"/>
          <p:cNvSpPr>
            <a:spLocks noGrp="1" noChangeArrowheads="1"/>
          </p:cNvSpPr>
          <p:nvPr>
            <p:ph type="title"/>
          </p:nvPr>
        </p:nvSpPr>
        <p:spPr>
          <a:xfrm>
            <a:off x="3581400" y="0"/>
            <a:ext cx="5562600" cy="1600200"/>
          </a:xfrm>
          <a:solidFill>
            <a:schemeClr val="bg1"/>
          </a:solidFill>
        </p:spPr>
        <p:txBody>
          <a:bodyPr lIns="91440" tIns="45720" rIns="91440" bIns="45720">
            <a:normAutofit fontScale="90000"/>
          </a:bodyPr>
          <a:lstStyle/>
          <a:p>
            <a:r>
              <a:rPr lang="en-US" sz="3600" dirty="0" smtClean="0"/>
              <a:t>Omega 3 Fish Oil</a:t>
            </a:r>
            <a:br>
              <a:rPr lang="en-US" sz="3600" dirty="0" smtClean="0"/>
            </a:br>
            <a:r>
              <a:rPr lang="en-US" sz="3600" dirty="0" smtClean="0"/>
              <a:t>ALWAYS SAFE </a:t>
            </a:r>
            <a:br>
              <a:rPr lang="en-US" sz="3600" dirty="0" smtClean="0"/>
            </a:br>
            <a:r>
              <a:rPr lang="en-US" sz="3600" dirty="0" smtClean="0"/>
              <a:t>Industrial Pollutants –PCB’s</a:t>
            </a:r>
          </a:p>
        </p:txBody>
      </p:sp>
      <p:sp>
        <p:nvSpPr>
          <p:cNvPr id="12" name="TextBox 11"/>
          <p:cNvSpPr txBox="1"/>
          <p:nvPr/>
        </p:nvSpPr>
        <p:spPr>
          <a:xfrm>
            <a:off x="5791200" y="5943600"/>
            <a:ext cx="1981200" cy="381000"/>
          </a:xfrm>
          <a:prstGeom prst="rect">
            <a:avLst/>
          </a:prstGeom>
          <a:noFill/>
        </p:spPr>
        <p:txBody>
          <a:bodyPr wrap="square" rtlCol="0">
            <a:spAutoFit/>
          </a:bodyPr>
          <a:lstStyle/>
          <a:p>
            <a:r>
              <a:rPr lang="en-US" dirty="0" err="1" smtClean="0"/>
              <a:t>steve</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5791200" cy="914400"/>
          </a:xfrm>
          <a:ln>
            <a:solidFill>
              <a:schemeClr val="tx2">
                <a:lumMod val="60000"/>
                <a:lumOff val="40000"/>
              </a:schemeClr>
            </a:solidFill>
          </a:ln>
        </p:spPr>
        <p:txBody>
          <a:bodyPr>
            <a:noAutofit/>
          </a:bodyPr>
          <a:lstStyle/>
          <a:p>
            <a:pPr algn="l">
              <a:defRPr/>
            </a:pPr>
            <a:r>
              <a:rPr lang="en-US" sz="3200" dirty="0" err="1" smtClean="0"/>
              <a:t>Nutriferon</a:t>
            </a:r>
            <a:r>
              <a:rPr lang="en-US" sz="3200" dirty="0" smtClean="0"/>
              <a:t>:</a:t>
            </a:r>
            <a:br>
              <a:rPr lang="en-US" sz="3200" dirty="0" smtClean="0"/>
            </a:br>
            <a:r>
              <a:rPr lang="en-US" sz="3200" dirty="0" smtClean="0"/>
              <a:t> Normalizes  for Immune System</a:t>
            </a:r>
            <a:endParaRPr lang="en-US" sz="3200" dirty="0"/>
          </a:p>
        </p:txBody>
      </p:sp>
      <p:sp>
        <p:nvSpPr>
          <p:cNvPr id="31747" name="Content Placeholder 2"/>
          <p:cNvSpPr>
            <a:spLocks noGrp="1"/>
          </p:cNvSpPr>
          <p:nvPr>
            <p:ph idx="1"/>
          </p:nvPr>
        </p:nvSpPr>
        <p:spPr>
          <a:xfrm>
            <a:off x="457200" y="1676400"/>
            <a:ext cx="8686800" cy="4022725"/>
          </a:xfrm>
        </p:spPr>
        <p:txBody>
          <a:bodyPr>
            <a:normAutofit/>
          </a:bodyPr>
          <a:lstStyle/>
          <a:p>
            <a:r>
              <a:rPr lang="en-US" sz="2400" dirty="0" smtClean="0"/>
              <a:t>4 herbal extracts that stimulate the body’s own production of interferon .. naturally.</a:t>
            </a:r>
          </a:p>
          <a:p>
            <a:r>
              <a:rPr lang="en-US" sz="2400" dirty="0" smtClean="0"/>
              <a:t>No side effects ( unlike pharmaceutical interferon )</a:t>
            </a:r>
          </a:p>
          <a:p>
            <a:r>
              <a:rPr lang="en-US" sz="2400" dirty="0" smtClean="0"/>
              <a:t>Developed by Nobel Prize winning immunologist, </a:t>
            </a:r>
          </a:p>
          <a:p>
            <a:pPr>
              <a:buFont typeface="Wingdings 2" pitchFamily="18" charset="2"/>
              <a:buNone/>
            </a:pPr>
            <a:r>
              <a:rPr lang="en-US" sz="2400" dirty="0" smtClean="0"/>
              <a:t>		Dr. Kojima</a:t>
            </a:r>
          </a:p>
          <a:p>
            <a:r>
              <a:rPr lang="en-US" sz="2400" dirty="0" smtClean="0"/>
              <a:t>4 published clinical studies</a:t>
            </a:r>
          </a:p>
          <a:p>
            <a:pPr lvl="1"/>
            <a:r>
              <a:rPr lang="en-US" sz="2400" dirty="0" smtClean="0"/>
              <a:t>Reduced hepatitis C virus by 1/3 in 4 weeks</a:t>
            </a:r>
          </a:p>
          <a:p>
            <a:pPr lvl="1"/>
            <a:r>
              <a:rPr lang="en-US" sz="2400" dirty="0" smtClean="0"/>
              <a:t>Significantly reduces allergy symptoms</a:t>
            </a:r>
          </a:p>
          <a:p>
            <a:pPr marL="0" lvl="1" indent="0">
              <a:buFont typeface="Arial" pitchFamily="34" charset="0"/>
              <a:buChar char="•"/>
            </a:pPr>
            <a:r>
              <a:rPr lang="en-US" sz="2400" dirty="0" smtClean="0"/>
              <a:t>   In the case of auto-immune conditions, start </a:t>
            </a:r>
            <a:r>
              <a:rPr lang="en-US" sz="2400" dirty="0" err="1" smtClean="0"/>
              <a:t>Nutriferon</a:t>
            </a:r>
            <a:r>
              <a:rPr lang="en-US" sz="2400" dirty="0" smtClean="0"/>
              <a:t> slowly.</a:t>
            </a:r>
          </a:p>
        </p:txBody>
      </p:sp>
      <p:pic>
        <p:nvPicPr>
          <p:cNvPr id="31748" name="Picture 4" descr="C:\Documents and Settings\Administrator\My Documents\My Pictures\Nutriferon.bmp"/>
          <p:cNvPicPr>
            <a:picLocks noChangeAspect="1" noChangeArrowheads="1"/>
          </p:cNvPicPr>
          <p:nvPr/>
        </p:nvPicPr>
        <p:blipFill>
          <a:blip r:embed="rId3" cstate="print"/>
          <a:srcRect/>
          <a:stretch>
            <a:fillRect/>
          </a:stretch>
        </p:blipFill>
        <p:spPr bwMode="auto">
          <a:xfrm>
            <a:off x="2247900" y="5715000"/>
            <a:ext cx="4648200" cy="895350"/>
          </a:xfrm>
          <a:prstGeom prst="rect">
            <a:avLst/>
          </a:prstGeom>
          <a:noFill/>
          <a:ln w="9525">
            <a:noFill/>
            <a:miter lim="800000"/>
            <a:headEnd/>
            <a:tailEnd/>
          </a:ln>
        </p:spPr>
      </p:pic>
      <p:sp>
        <p:nvSpPr>
          <p:cNvPr id="5" name="TextBox 4"/>
          <p:cNvSpPr txBox="1"/>
          <p:nvPr/>
        </p:nvSpPr>
        <p:spPr>
          <a:xfrm>
            <a:off x="7239000" y="6019800"/>
            <a:ext cx="1371600" cy="369332"/>
          </a:xfrm>
          <a:prstGeom prst="rect">
            <a:avLst/>
          </a:prstGeom>
          <a:noFill/>
        </p:spPr>
        <p:txBody>
          <a:bodyPr wrap="square" rtlCol="0">
            <a:spAutoFit/>
          </a:bodyPr>
          <a:lstStyle/>
          <a:p>
            <a:r>
              <a:rPr lang="en-US" dirty="0" smtClean="0"/>
              <a:t>barb</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181600" cy="639762"/>
          </a:xfrm>
          <a:ln>
            <a:solidFill>
              <a:schemeClr val="tx1"/>
            </a:solidFill>
          </a:ln>
        </p:spPr>
        <p:txBody>
          <a:bodyPr>
            <a:normAutofit/>
          </a:bodyPr>
          <a:lstStyle/>
          <a:p>
            <a:r>
              <a:rPr lang="en-US" sz="3200" dirty="0" smtClean="0"/>
              <a:t>Incidence of Skin Disorders</a:t>
            </a:r>
            <a:endParaRPr lang="en-US" sz="3200" dirty="0"/>
          </a:p>
        </p:txBody>
      </p:sp>
      <p:sp>
        <p:nvSpPr>
          <p:cNvPr id="3" name="Content Placeholder 2"/>
          <p:cNvSpPr>
            <a:spLocks noGrp="1"/>
          </p:cNvSpPr>
          <p:nvPr>
            <p:ph idx="1"/>
          </p:nvPr>
        </p:nvSpPr>
        <p:spPr>
          <a:xfrm>
            <a:off x="381000" y="1371600"/>
            <a:ext cx="8382000" cy="4724400"/>
          </a:xfrm>
        </p:spPr>
        <p:txBody>
          <a:bodyPr>
            <a:normAutofit/>
          </a:bodyPr>
          <a:lstStyle/>
          <a:p>
            <a:r>
              <a:rPr lang="en-US" sz="2400" b="1" dirty="0" smtClean="0"/>
              <a:t>Eczema – </a:t>
            </a:r>
            <a:r>
              <a:rPr lang="en-US" sz="2400" dirty="0" smtClean="0"/>
              <a:t>inflammatory skin condition</a:t>
            </a:r>
            <a:r>
              <a:rPr lang="en-US" sz="2400" b="1" dirty="0" smtClean="0"/>
              <a:t> </a:t>
            </a:r>
            <a:r>
              <a:rPr lang="en-US" sz="2400" dirty="0" smtClean="0"/>
              <a:t>affects about 31 million Americans…  about 11%  of infants and children 							(</a:t>
            </a:r>
            <a:r>
              <a:rPr lang="en-US" sz="2000" dirty="0" smtClean="0"/>
              <a:t>NationalEczema.org )</a:t>
            </a:r>
          </a:p>
          <a:p>
            <a:r>
              <a:rPr lang="en-US" sz="2400" b="1" dirty="0" err="1" smtClean="0"/>
              <a:t>Rosacea</a:t>
            </a:r>
            <a:r>
              <a:rPr lang="en-US" sz="2400" b="1" dirty="0" smtClean="0"/>
              <a:t> – </a:t>
            </a:r>
            <a:r>
              <a:rPr lang="en-US" sz="2400" dirty="0" smtClean="0"/>
              <a:t>16 million Americans ( especially  high in North East ) </a:t>
            </a:r>
          </a:p>
          <a:p>
            <a:r>
              <a:rPr lang="en-US" sz="2400" b="1" dirty="0" smtClean="0"/>
              <a:t>Psoriasis </a:t>
            </a:r>
            <a:r>
              <a:rPr lang="en-US" sz="2400" dirty="0" smtClean="0"/>
              <a:t>–  chronic, immune-mediated, inflammatory disease which primarily affects the skin and joints… 2% of US population affected (6.3 million)</a:t>
            </a:r>
          </a:p>
          <a:p>
            <a:pPr>
              <a:buNone/>
            </a:pPr>
            <a:endParaRPr lang="en-US" sz="2400" b="1" dirty="0" smtClean="0"/>
          </a:p>
          <a:p>
            <a:pPr>
              <a:buNone/>
            </a:pPr>
            <a:r>
              <a:rPr lang="en-US" sz="1000" b="1" dirty="0" smtClean="0"/>
              <a:t>	</a:t>
            </a:r>
            <a:r>
              <a:rPr lang="en-US" sz="1600" b="1" dirty="0" smtClean="0"/>
              <a:t>barb</a:t>
            </a:r>
            <a:endParaRPr lang="en-US" sz="1600" b="1" dirty="0"/>
          </a:p>
        </p:txBody>
      </p:sp>
      <p:pic>
        <p:nvPicPr>
          <p:cNvPr id="5" name="Picture 2" descr="http://www.visionsmartcenter.cn/userfiles/Images/womens%20health%205.jpg"/>
          <p:cNvPicPr>
            <a:picLocks noChangeAspect="1" noChangeArrowheads="1"/>
          </p:cNvPicPr>
          <p:nvPr/>
        </p:nvPicPr>
        <p:blipFill>
          <a:blip r:embed="rId2" cstate="print"/>
          <a:srcRect/>
          <a:stretch>
            <a:fillRect/>
          </a:stretch>
        </p:blipFill>
        <p:spPr bwMode="auto">
          <a:xfrm>
            <a:off x="3962400" y="4191000"/>
            <a:ext cx="4953000" cy="2438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3505200" cy="868362"/>
          </a:xfrm>
          <a:ln>
            <a:solidFill>
              <a:schemeClr val="tx2">
                <a:lumMod val="60000"/>
                <a:lumOff val="40000"/>
              </a:schemeClr>
            </a:solidFill>
          </a:ln>
        </p:spPr>
        <p:txBody>
          <a:bodyPr>
            <a:normAutofit/>
          </a:bodyPr>
          <a:lstStyle/>
          <a:p>
            <a:r>
              <a:rPr lang="en-US" sz="3200" dirty="0" smtClean="0"/>
              <a:t>Chewable Vita C</a:t>
            </a:r>
            <a:endParaRPr lang="en-US" sz="3200" dirty="0"/>
          </a:p>
        </p:txBody>
      </p:sp>
      <p:sp>
        <p:nvSpPr>
          <p:cNvPr id="11" name="Content Placeholder 10"/>
          <p:cNvSpPr>
            <a:spLocks noGrp="1"/>
          </p:cNvSpPr>
          <p:nvPr>
            <p:ph sz="half" idx="1"/>
          </p:nvPr>
        </p:nvSpPr>
        <p:spPr>
          <a:xfrm>
            <a:off x="457200" y="1371600"/>
            <a:ext cx="4038600" cy="4754563"/>
          </a:xfrm>
        </p:spPr>
        <p:txBody>
          <a:bodyPr>
            <a:normAutofit lnSpcReduction="10000"/>
          </a:bodyPr>
          <a:lstStyle/>
          <a:p>
            <a:r>
              <a:rPr lang="en-US" sz="2400" dirty="0" smtClean="0"/>
              <a:t>Essential for healthy immune system</a:t>
            </a:r>
          </a:p>
          <a:p>
            <a:r>
              <a:rPr lang="en-US" sz="2400" dirty="0" smtClean="0"/>
              <a:t>Helps reduce damaging effect of air pollution</a:t>
            </a:r>
          </a:p>
          <a:p>
            <a:r>
              <a:rPr lang="en-US" sz="2400" dirty="0" smtClean="0"/>
              <a:t>Dissipates in air, heat and light</a:t>
            </a:r>
          </a:p>
          <a:p>
            <a:r>
              <a:rPr lang="en-US" sz="2400" dirty="0" smtClean="0"/>
              <a:t>Higher levels recommended for allergies, asthma, healing, prevention of colds, viruses, flu.. Especially important for additional immune protection when school starts.</a:t>
            </a:r>
          </a:p>
          <a:p>
            <a:endParaRPr lang="en-US" sz="2400" dirty="0"/>
          </a:p>
        </p:txBody>
      </p:sp>
      <p:sp>
        <p:nvSpPr>
          <p:cNvPr id="12" name="Content Placeholder 11"/>
          <p:cNvSpPr>
            <a:spLocks noGrp="1"/>
          </p:cNvSpPr>
          <p:nvPr>
            <p:ph sz="half" idx="2"/>
          </p:nvPr>
        </p:nvSpPr>
        <p:spPr>
          <a:xfrm>
            <a:off x="4648200" y="1447800"/>
            <a:ext cx="4038600" cy="4678363"/>
          </a:xfrm>
        </p:spPr>
        <p:txBody>
          <a:bodyPr>
            <a:normAutofit lnSpcReduction="10000"/>
          </a:bodyPr>
          <a:lstStyle/>
          <a:p>
            <a:r>
              <a:rPr lang="en-US" sz="2400" dirty="0" smtClean="0"/>
              <a:t>One of the healthiest foods</a:t>
            </a:r>
          </a:p>
          <a:p>
            <a:r>
              <a:rPr lang="en-US" sz="2400" dirty="0" smtClean="0"/>
              <a:t>Deep roots draw up trace minerals from the soil plus important anti-oxidants</a:t>
            </a:r>
          </a:p>
          <a:p>
            <a:r>
              <a:rPr lang="en-US" sz="2400" dirty="0" smtClean="0"/>
              <a:t>Natural decongestant and anti-histamine</a:t>
            </a:r>
          </a:p>
          <a:p>
            <a:r>
              <a:rPr lang="en-US" sz="2400" dirty="0" smtClean="0"/>
              <a:t>Popularly used for allergies, congestion and sinus issues, soothing to the stomach </a:t>
            </a:r>
            <a:endParaRPr lang="en-US" sz="2400" dirty="0"/>
          </a:p>
        </p:txBody>
      </p:sp>
      <p:sp>
        <p:nvSpPr>
          <p:cNvPr id="13" name="TextBox 12"/>
          <p:cNvSpPr txBox="1"/>
          <p:nvPr/>
        </p:nvSpPr>
        <p:spPr>
          <a:xfrm>
            <a:off x="4953000" y="457200"/>
            <a:ext cx="3657600" cy="584775"/>
          </a:xfrm>
          <a:prstGeom prst="rect">
            <a:avLst/>
          </a:prstGeom>
          <a:noFill/>
          <a:ln>
            <a:solidFill>
              <a:schemeClr val="tx2">
                <a:lumMod val="60000"/>
                <a:lumOff val="40000"/>
              </a:schemeClr>
            </a:solidFill>
          </a:ln>
        </p:spPr>
        <p:txBody>
          <a:bodyPr wrap="square" rtlCol="0">
            <a:spAutoFit/>
          </a:bodyPr>
          <a:lstStyle/>
          <a:p>
            <a:pPr algn="ctr"/>
            <a:r>
              <a:rPr lang="en-US" sz="3200" dirty="0" smtClean="0"/>
              <a:t>Alfalfa Complex</a:t>
            </a:r>
            <a:endParaRPr lang="en-US" sz="3200" dirty="0"/>
          </a:p>
        </p:txBody>
      </p:sp>
      <p:pic>
        <p:nvPicPr>
          <p:cNvPr id="1026" name="Picture 2" descr="http://images.shaklee.com/canada/highres/nutrition/57110.jpg?primaryTab=training&amp;secondaryTab=library"/>
          <p:cNvPicPr>
            <a:picLocks noChangeAspect="1" noChangeArrowheads="1"/>
          </p:cNvPicPr>
          <p:nvPr/>
        </p:nvPicPr>
        <p:blipFill>
          <a:blip r:embed="rId2" cstate="print"/>
          <a:srcRect/>
          <a:stretch>
            <a:fillRect/>
          </a:stretch>
        </p:blipFill>
        <p:spPr bwMode="auto">
          <a:xfrm>
            <a:off x="7010400" y="4876799"/>
            <a:ext cx="1066800" cy="1809633"/>
          </a:xfrm>
          <a:prstGeom prst="rect">
            <a:avLst/>
          </a:prstGeom>
          <a:noFill/>
        </p:spPr>
      </p:pic>
      <p:pic>
        <p:nvPicPr>
          <p:cNvPr id="1028" name="Picture 4" descr="http://images.shaklee.com/products/b20095.jpg?primaryTab=training&amp;secondaryTab=library"/>
          <p:cNvPicPr>
            <a:picLocks noChangeAspect="1" noChangeArrowheads="1"/>
          </p:cNvPicPr>
          <p:nvPr/>
        </p:nvPicPr>
        <p:blipFill>
          <a:blip r:embed="rId3" cstate="print"/>
          <a:srcRect/>
          <a:stretch>
            <a:fillRect/>
          </a:stretch>
        </p:blipFill>
        <p:spPr bwMode="auto">
          <a:xfrm>
            <a:off x="4953000" y="4800600"/>
            <a:ext cx="2057400" cy="2057400"/>
          </a:xfrm>
          <a:prstGeom prst="rect">
            <a:avLst/>
          </a:prstGeom>
          <a:noFill/>
        </p:spPr>
      </p:pic>
      <p:sp>
        <p:nvSpPr>
          <p:cNvPr id="8" name="TextBox 7"/>
          <p:cNvSpPr txBox="1"/>
          <p:nvPr/>
        </p:nvSpPr>
        <p:spPr>
          <a:xfrm>
            <a:off x="8077200" y="62484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257800" cy="762000"/>
          </a:xfrm>
          <a:ln>
            <a:solidFill>
              <a:schemeClr val="tx2">
                <a:lumMod val="60000"/>
                <a:lumOff val="40000"/>
              </a:schemeClr>
            </a:solidFill>
          </a:ln>
        </p:spPr>
        <p:txBody>
          <a:bodyPr>
            <a:normAutofit fontScale="90000"/>
          </a:bodyPr>
          <a:lstStyle/>
          <a:p>
            <a:r>
              <a:rPr lang="en-US" sz="3600" dirty="0" smtClean="0"/>
              <a:t>#4   Avoid Toxins and Irritants</a:t>
            </a:r>
            <a:endParaRPr lang="en-US" sz="3600" dirty="0"/>
          </a:p>
        </p:txBody>
      </p:sp>
      <p:sp>
        <p:nvSpPr>
          <p:cNvPr id="3" name="Content Placeholder 2"/>
          <p:cNvSpPr>
            <a:spLocks noGrp="1"/>
          </p:cNvSpPr>
          <p:nvPr>
            <p:ph idx="1"/>
          </p:nvPr>
        </p:nvSpPr>
        <p:spPr>
          <a:xfrm>
            <a:off x="457200" y="1295400"/>
            <a:ext cx="8229600" cy="2514600"/>
          </a:xfrm>
        </p:spPr>
        <p:txBody>
          <a:bodyPr>
            <a:noAutofit/>
          </a:bodyPr>
          <a:lstStyle/>
          <a:p>
            <a:pPr>
              <a:buNone/>
            </a:pPr>
            <a:r>
              <a:rPr lang="en-US" sz="2000" b="1" dirty="0" smtClean="0"/>
              <a:t>Use Natural personal care products, laundry detergents</a:t>
            </a:r>
          </a:p>
          <a:p>
            <a:pPr>
              <a:buNone/>
            </a:pPr>
            <a:r>
              <a:rPr lang="en-US" sz="2000" b="1" dirty="0" smtClean="0"/>
              <a:t>Get Clean Fresh Laundry Concentrate &amp; Fabric Softener --</a:t>
            </a:r>
          </a:p>
          <a:p>
            <a:pPr>
              <a:buNone/>
            </a:pPr>
            <a:r>
              <a:rPr lang="en-US" sz="2000" b="1" dirty="0" err="1" smtClean="0"/>
              <a:t>Enfuselle</a:t>
            </a:r>
            <a:r>
              <a:rPr lang="en-US" sz="2000" b="1" dirty="0" smtClean="0"/>
              <a:t> Skin Care Products--</a:t>
            </a:r>
          </a:p>
          <a:p>
            <a:pPr>
              <a:buNone/>
            </a:pPr>
            <a:r>
              <a:rPr lang="en-US" sz="2000" dirty="0" smtClean="0"/>
              <a:t>Conventional personal care products contain many harmful ingredients that your skin can absorb– you will eliminate many toxins from entering your body. The same holds true for laundry detergents and softeners. Shaklee Fresh Laundry and Personal Care Products . </a:t>
            </a:r>
            <a:endParaRPr lang="en-US" sz="2000" dirty="0"/>
          </a:p>
        </p:txBody>
      </p:sp>
      <p:grpSp>
        <p:nvGrpSpPr>
          <p:cNvPr id="4" name="Group 6"/>
          <p:cNvGrpSpPr>
            <a:grpSpLocks/>
          </p:cNvGrpSpPr>
          <p:nvPr/>
        </p:nvGrpSpPr>
        <p:grpSpPr bwMode="auto">
          <a:xfrm>
            <a:off x="0" y="3962400"/>
            <a:ext cx="9144000" cy="1795463"/>
            <a:chOff x="0" y="691"/>
            <a:chExt cx="5758" cy="1131"/>
          </a:xfrm>
        </p:grpSpPr>
        <p:pic>
          <p:nvPicPr>
            <p:cNvPr id="5" name="Picture 7" descr="bottom"/>
            <p:cNvPicPr>
              <a:picLocks noChangeAspect="1" noChangeArrowheads="1"/>
            </p:cNvPicPr>
            <p:nvPr/>
          </p:nvPicPr>
          <p:blipFill>
            <a:blip r:embed="rId2" cstate="print"/>
            <a:srcRect/>
            <a:stretch>
              <a:fillRect/>
            </a:stretch>
          </p:blipFill>
          <p:spPr bwMode="auto">
            <a:xfrm>
              <a:off x="2177" y="691"/>
              <a:ext cx="3581" cy="1121"/>
            </a:xfrm>
            <a:prstGeom prst="rect">
              <a:avLst/>
            </a:prstGeom>
            <a:noFill/>
            <a:ln w="9525">
              <a:noFill/>
              <a:miter lim="800000"/>
              <a:headEnd/>
              <a:tailEnd/>
            </a:ln>
          </p:spPr>
        </p:pic>
        <p:pic>
          <p:nvPicPr>
            <p:cNvPr id="6" name="Picture 8" descr="top"/>
            <p:cNvPicPr>
              <a:picLocks noChangeAspect="1" noChangeArrowheads="1"/>
            </p:cNvPicPr>
            <p:nvPr/>
          </p:nvPicPr>
          <p:blipFill>
            <a:blip r:embed="rId3" cstate="print"/>
            <a:srcRect/>
            <a:stretch>
              <a:fillRect/>
            </a:stretch>
          </p:blipFill>
          <p:spPr bwMode="auto">
            <a:xfrm>
              <a:off x="0" y="819"/>
              <a:ext cx="2136" cy="1003"/>
            </a:xfrm>
            <a:prstGeom prst="rect">
              <a:avLst/>
            </a:prstGeom>
            <a:noFill/>
            <a:ln w="9525">
              <a:noFill/>
              <a:miter lim="800000"/>
              <a:headEnd/>
              <a:tailEnd/>
            </a:ln>
          </p:spPr>
        </p:pic>
      </p:grpSp>
      <p:pic>
        <p:nvPicPr>
          <p:cNvPr id="7" name="Picture 9" descr="GetClean_SafeForYou copy"/>
          <p:cNvPicPr>
            <a:picLocks noChangeAspect="1" noChangeArrowheads="1"/>
          </p:cNvPicPr>
          <p:nvPr/>
        </p:nvPicPr>
        <p:blipFill>
          <a:blip r:embed="rId4" cstate="print"/>
          <a:srcRect/>
          <a:stretch>
            <a:fillRect/>
          </a:stretch>
        </p:blipFill>
        <p:spPr bwMode="auto">
          <a:xfrm>
            <a:off x="396875" y="5562600"/>
            <a:ext cx="8350250" cy="901700"/>
          </a:xfrm>
          <a:prstGeom prst="rect">
            <a:avLst/>
          </a:prstGeom>
          <a:noFill/>
          <a:ln w="9525">
            <a:noFill/>
            <a:miter lim="800000"/>
            <a:headEnd/>
            <a:tailEnd/>
          </a:ln>
        </p:spPr>
      </p:pic>
      <p:sp>
        <p:nvSpPr>
          <p:cNvPr id="8" name="TextBox 7"/>
          <p:cNvSpPr txBox="1"/>
          <p:nvPr/>
        </p:nvSpPr>
        <p:spPr>
          <a:xfrm>
            <a:off x="8077200" y="62484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1" name="AutoShape 3"/>
          <p:cNvSpPr>
            <a:spLocks noChangeArrowheads="1"/>
          </p:cNvSpPr>
          <p:nvPr/>
        </p:nvSpPr>
        <p:spPr bwMode="auto">
          <a:xfrm rot="285263">
            <a:off x="6694569" y="1549505"/>
            <a:ext cx="2613360" cy="3835105"/>
          </a:xfrm>
          <a:prstGeom prst="irregularSeal1">
            <a:avLst/>
          </a:prstGeom>
          <a:solidFill>
            <a:srgbClr val="3CB4C8"/>
          </a:solidFill>
          <a:ln w="9525">
            <a:noFill/>
            <a:miter lim="800000"/>
            <a:headEnd/>
            <a:tailEnd/>
          </a:ln>
        </p:spPr>
        <p:txBody>
          <a:bodyPr wrap="none" anchor="ctr"/>
          <a:lstStyle/>
          <a:p>
            <a:endParaRPr lang="en-US">
              <a:latin typeface="Calibri" pitchFamily="34" charset="0"/>
            </a:endParaRPr>
          </a:p>
        </p:txBody>
      </p:sp>
      <p:sp>
        <p:nvSpPr>
          <p:cNvPr id="222212" name="Oval 4"/>
          <p:cNvSpPr>
            <a:spLocks noChangeArrowheads="1"/>
          </p:cNvSpPr>
          <p:nvPr/>
        </p:nvSpPr>
        <p:spPr bwMode="auto">
          <a:xfrm>
            <a:off x="6553200" y="2514600"/>
            <a:ext cx="2590800" cy="1828800"/>
          </a:xfrm>
          <a:prstGeom prst="ellipse">
            <a:avLst/>
          </a:prstGeom>
          <a:solidFill>
            <a:schemeClr val="folHlink"/>
          </a:solidFill>
          <a:ln w="9525">
            <a:noFill/>
            <a:round/>
            <a:headEnd/>
            <a:tailEnd/>
          </a:ln>
        </p:spPr>
        <p:txBody>
          <a:bodyPr anchor="ctr"/>
          <a:lstStyle/>
          <a:p>
            <a:pPr algn="ctr"/>
            <a:r>
              <a:rPr lang="en-US" sz="2000" b="1" dirty="0" err="1">
                <a:solidFill>
                  <a:schemeClr val="bg1"/>
                </a:solidFill>
                <a:latin typeface="Calibri" pitchFamily="34" charset="0"/>
              </a:rPr>
              <a:t>Enfuselle</a:t>
            </a:r>
            <a:r>
              <a:rPr lang="en-US" sz="2000" b="1" dirty="0">
                <a:solidFill>
                  <a:schemeClr val="bg1"/>
                </a:solidFill>
                <a:latin typeface="Calibri" pitchFamily="34" charset="0"/>
              </a:rPr>
              <a:t>® blocks ALL skin-damaging free radical reactions</a:t>
            </a:r>
          </a:p>
        </p:txBody>
      </p:sp>
      <p:sp>
        <p:nvSpPr>
          <p:cNvPr id="222210" name="Rectangle 2"/>
          <p:cNvSpPr>
            <a:spLocks noChangeArrowheads="1"/>
          </p:cNvSpPr>
          <p:nvPr/>
        </p:nvSpPr>
        <p:spPr bwMode="auto">
          <a:xfrm>
            <a:off x="3810000" y="304800"/>
            <a:ext cx="4827587" cy="1447800"/>
          </a:xfrm>
          <a:prstGeom prst="rect">
            <a:avLst/>
          </a:prstGeom>
          <a:noFill/>
          <a:ln w="9525">
            <a:solidFill>
              <a:schemeClr val="accent4">
                <a:lumMod val="60000"/>
                <a:lumOff val="40000"/>
              </a:schemeClr>
            </a:solidFill>
            <a:miter lim="800000"/>
            <a:headEnd/>
            <a:tailEnd/>
          </a:ln>
        </p:spPr>
        <p:txBody>
          <a:bodyPr/>
          <a:lstStyle/>
          <a:p>
            <a:pPr algn="ctr" defTabSz="1054100" eaLnBrk="0" hangingPunct="0"/>
            <a:r>
              <a:rPr lang="en-US" sz="2800" dirty="0" err="1">
                <a:latin typeface="Calibri" pitchFamily="34" charset="0"/>
              </a:rPr>
              <a:t>Enfuselle</a:t>
            </a:r>
            <a:r>
              <a:rPr lang="en-US" sz="2800" dirty="0">
                <a:latin typeface="Calibri" pitchFamily="34" charset="0"/>
              </a:rPr>
              <a:t> Nutrition Therapy</a:t>
            </a:r>
            <a:br>
              <a:rPr lang="en-US" sz="2800" dirty="0">
                <a:latin typeface="Calibri" pitchFamily="34" charset="0"/>
              </a:rPr>
            </a:br>
            <a:r>
              <a:rPr lang="en-US" sz="2800" dirty="0">
                <a:latin typeface="Calibri" pitchFamily="34" charset="0"/>
              </a:rPr>
              <a:t>Skin Care System</a:t>
            </a:r>
            <a:r>
              <a:rPr lang="en-US" sz="2800" b="1" dirty="0" smtClean="0">
                <a:latin typeface="Calibri" pitchFamily="34" charset="0"/>
              </a:rPr>
              <a:t>™ </a:t>
            </a:r>
            <a:r>
              <a:rPr lang="en-US" sz="2800" dirty="0" smtClean="0">
                <a:latin typeface="Calibri" pitchFamily="34" charset="0"/>
              </a:rPr>
              <a:t>and Shaklee Personal Care Line</a:t>
            </a:r>
            <a:endParaRPr lang="en-US" sz="2800" dirty="0">
              <a:latin typeface="Calibri" pitchFamily="34" charset="0"/>
            </a:endParaRPr>
          </a:p>
        </p:txBody>
      </p:sp>
      <p:sp>
        <p:nvSpPr>
          <p:cNvPr id="9221" name="Text Box 5"/>
          <p:cNvSpPr txBox="1">
            <a:spLocks noChangeArrowheads="1"/>
          </p:cNvSpPr>
          <p:nvPr/>
        </p:nvSpPr>
        <p:spPr bwMode="auto">
          <a:xfrm>
            <a:off x="6435725" y="2601913"/>
            <a:ext cx="184150" cy="366712"/>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22214" name="Picture 6" descr="time repair AM"/>
          <p:cNvPicPr>
            <a:picLocks noChangeAspect="1" noChangeArrowheads="1"/>
          </p:cNvPicPr>
          <p:nvPr/>
        </p:nvPicPr>
        <p:blipFill>
          <a:blip r:embed="rId3" cstate="print"/>
          <a:srcRect/>
          <a:stretch>
            <a:fillRect/>
          </a:stretch>
        </p:blipFill>
        <p:spPr bwMode="auto">
          <a:xfrm>
            <a:off x="7216775" y="4367213"/>
            <a:ext cx="992188" cy="1538287"/>
          </a:xfrm>
          <a:prstGeom prst="rect">
            <a:avLst/>
          </a:prstGeom>
          <a:noFill/>
          <a:ln w="9525">
            <a:noFill/>
            <a:miter lim="800000"/>
            <a:headEnd/>
            <a:tailEnd/>
          </a:ln>
        </p:spPr>
      </p:pic>
      <p:pic>
        <p:nvPicPr>
          <p:cNvPr id="222215" name="Picture 7" descr="59235_SknCrSystm_Box_shadow copy"/>
          <p:cNvPicPr>
            <a:picLocks noChangeAspect="1" noChangeArrowheads="1"/>
          </p:cNvPicPr>
          <p:nvPr/>
        </p:nvPicPr>
        <p:blipFill>
          <a:blip r:embed="rId4" cstate="print"/>
          <a:srcRect l="8394" t="16090" r="8995" b="7185"/>
          <a:stretch>
            <a:fillRect/>
          </a:stretch>
        </p:blipFill>
        <p:spPr bwMode="auto">
          <a:xfrm>
            <a:off x="1465263" y="2590800"/>
            <a:ext cx="2871171" cy="3040063"/>
          </a:xfrm>
          <a:prstGeom prst="rect">
            <a:avLst/>
          </a:prstGeom>
          <a:noFill/>
          <a:ln w="9525">
            <a:noFill/>
            <a:miter lim="800000"/>
            <a:headEnd/>
            <a:tailEnd/>
          </a:ln>
        </p:spPr>
      </p:pic>
      <p:pic>
        <p:nvPicPr>
          <p:cNvPr id="222216" name="Picture 8" descr="cleansing lotion"/>
          <p:cNvPicPr>
            <a:picLocks noChangeAspect="1" noChangeArrowheads="1"/>
          </p:cNvPicPr>
          <p:nvPr/>
        </p:nvPicPr>
        <p:blipFill>
          <a:blip r:embed="rId5" cstate="print"/>
          <a:srcRect/>
          <a:stretch>
            <a:fillRect/>
          </a:stretch>
        </p:blipFill>
        <p:spPr bwMode="auto">
          <a:xfrm>
            <a:off x="5486400" y="2743200"/>
            <a:ext cx="1004888" cy="2797175"/>
          </a:xfrm>
          <a:prstGeom prst="rect">
            <a:avLst/>
          </a:prstGeom>
          <a:noFill/>
          <a:ln w="9525">
            <a:noFill/>
            <a:miter lim="800000"/>
            <a:headEnd/>
            <a:tailEnd/>
          </a:ln>
        </p:spPr>
      </p:pic>
      <p:pic>
        <p:nvPicPr>
          <p:cNvPr id="222217" name="Picture 9" descr="hydrating toner"/>
          <p:cNvPicPr>
            <a:picLocks noChangeAspect="1" noChangeArrowheads="1"/>
          </p:cNvPicPr>
          <p:nvPr/>
        </p:nvPicPr>
        <p:blipFill>
          <a:blip r:embed="rId6" cstate="print"/>
          <a:srcRect/>
          <a:stretch>
            <a:fillRect/>
          </a:stretch>
        </p:blipFill>
        <p:spPr bwMode="auto">
          <a:xfrm>
            <a:off x="4702175" y="3321050"/>
            <a:ext cx="1174750" cy="2971800"/>
          </a:xfrm>
          <a:prstGeom prst="rect">
            <a:avLst/>
          </a:prstGeom>
          <a:noFill/>
          <a:ln w="9525">
            <a:noFill/>
            <a:miter lim="800000"/>
            <a:headEnd/>
            <a:tailEnd/>
          </a:ln>
        </p:spPr>
      </p:pic>
      <p:pic>
        <p:nvPicPr>
          <p:cNvPr id="222218" name="Picture 10" descr="eye treatment"/>
          <p:cNvPicPr>
            <a:picLocks noChangeAspect="1" noChangeArrowheads="1"/>
          </p:cNvPicPr>
          <p:nvPr/>
        </p:nvPicPr>
        <p:blipFill>
          <a:blip r:embed="rId7" cstate="print"/>
          <a:srcRect/>
          <a:stretch>
            <a:fillRect/>
          </a:stretch>
        </p:blipFill>
        <p:spPr bwMode="auto">
          <a:xfrm>
            <a:off x="2705100" y="4511675"/>
            <a:ext cx="636588" cy="1563688"/>
          </a:xfrm>
          <a:prstGeom prst="rect">
            <a:avLst/>
          </a:prstGeom>
          <a:noFill/>
          <a:ln w="9525">
            <a:noFill/>
            <a:miter lim="800000"/>
            <a:headEnd/>
            <a:tailEnd/>
          </a:ln>
        </p:spPr>
      </p:pic>
      <p:pic>
        <p:nvPicPr>
          <p:cNvPr id="222219" name="Picture 11" descr="refining polisher"/>
          <p:cNvPicPr>
            <a:picLocks noChangeAspect="1" noChangeArrowheads="1"/>
          </p:cNvPicPr>
          <p:nvPr/>
        </p:nvPicPr>
        <p:blipFill>
          <a:blip r:embed="rId8" cstate="print"/>
          <a:srcRect/>
          <a:stretch>
            <a:fillRect/>
          </a:stretch>
        </p:blipFill>
        <p:spPr bwMode="auto">
          <a:xfrm>
            <a:off x="238125" y="2971800"/>
            <a:ext cx="1778000" cy="3552825"/>
          </a:xfrm>
          <a:prstGeom prst="rect">
            <a:avLst/>
          </a:prstGeom>
          <a:noFill/>
          <a:ln w="9525">
            <a:noFill/>
            <a:miter lim="800000"/>
            <a:headEnd/>
            <a:tailEnd/>
          </a:ln>
        </p:spPr>
      </p:pic>
      <p:pic>
        <p:nvPicPr>
          <p:cNvPr id="222220" name="Picture 12" descr="lip balm"/>
          <p:cNvPicPr>
            <a:picLocks noChangeAspect="1" noChangeArrowheads="1"/>
          </p:cNvPicPr>
          <p:nvPr/>
        </p:nvPicPr>
        <p:blipFill>
          <a:blip r:embed="rId9" cstate="print"/>
          <a:srcRect/>
          <a:stretch>
            <a:fillRect/>
          </a:stretch>
        </p:blipFill>
        <p:spPr bwMode="auto">
          <a:xfrm>
            <a:off x="4217988" y="4759325"/>
            <a:ext cx="407987" cy="1360488"/>
          </a:xfrm>
          <a:prstGeom prst="rect">
            <a:avLst/>
          </a:prstGeom>
          <a:noFill/>
          <a:ln w="9525">
            <a:noFill/>
            <a:miter lim="800000"/>
            <a:headEnd/>
            <a:tailEnd/>
          </a:ln>
        </p:spPr>
      </p:pic>
      <p:pic>
        <p:nvPicPr>
          <p:cNvPr id="222221" name="Picture 13" descr="hydrating moisturizer"/>
          <p:cNvPicPr>
            <a:picLocks noChangeAspect="1" noChangeArrowheads="1"/>
          </p:cNvPicPr>
          <p:nvPr/>
        </p:nvPicPr>
        <p:blipFill>
          <a:blip r:embed="rId10" cstate="print"/>
          <a:srcRect/>
          <a:stretch>
            <a:fillRect/>
          </a:stretch>
        </p:blipFill>
        <p:spPr bwMode="auto">
          <a:xfrm>
            <a:off x="6280150" y="5086350"/>
            <a:ext cx="1062038" cy="1058863"/>
          </a:xfrm>
          <a:prstGeom prst="rect">
            <a:avLst/>
          </a:prstGeom>
          <a:noFill/>
          <a:ln w="9525">
            <a:noFill/>
            <a:miter lim="800000"/>
            <a:headEnd/>
            <a:tailEnd/>
          </a:ln>
        </p:spPr>
      </p:pic>
      <p:pic>
        <p:nvPicPr>
          <p:cNvPr id="222222" name="Picture 14" descr="C+E repair PM"/>
          <p:cNvPicPr>
            <a:picLocks noChangeAspect="1" noChangeArrowheads="1"/>
          </p:cNvPicPr>
          <p:nvPr/>
        </p:nvPicPr>
        <p:blipFill>
          <a:blip r:embed="rId11" cstate="print"/>
          <a:srcRect/>
          <a:stretch>
            <a:fillRect/>
          </a:stretch>
        </p:blipFill>
        <p:spPr bwMode="auto">
          <a:xfrm>
            <a:off x="1676400" y="3657600"/>
            <a:ext cx="915988" cy="2744788"/>
          </a:xfrm>
          <a:prstGeom prst="rect">
            <a:avLst/>
          </a:prstGeom>
          <a:noFill/>
          <a:ln w="9525">
            <a:noFill/>
            <a:miter lim="800000"/>
            <a:headEnd/>
            <a:tailEnd/>
          </a:ln>
        </p:spPr>
      </p:pic>
      <p:sp>
        <p:nvSpPr>
          <p:cNvPr id="9231" name="Text Box 15"/>
          <p:cNvSpPr txBox="1">
            <a:spLocks noChangeArrowheads="1"/>
          </p:cNvSpPr>
          <p:nvPr/>
        </p:nvSpPr>
        <p:spPr bwMode="auto">
          <a:xfrm>
            <a:off x="311150" y="6332538"/>
            <a:ext cx="8509000" cy="336550"/>
          </a:xfrm>
          <a:prstGeom prst="rect">
            <a:avLst/>
          </a:prstGeom>
          <a:noFill/>
          <a:ln w="9525">
            <a:noFill/>
            <a:miter lim="800000"/>
            <a:headEnd/>
            <a:tailEnd/>
          </a:ln>
        </p:spPr>
        <p:txBody>
          <a:bodyPr wrap="none">
            <a:spAutoFit/>
          </a:bodyPr>
          <a:lstStyle/>
          <a:p>
            <a:r>
              <a:rPr lang="en-US" sz="1400">
                <a:solidFill>
                  <a:srgbClr val="41663C"/>
                </a:solidFill>
                <a:latin typeface="Calibri" pitchFamily="34" charset="0"/>
              </a:rPr>
              <a:t>The difference is immediate. Skin will look dramatically firmer with fewer wrinkles in 28 days–Guaranteed</a:t>
            </a:r>
            <a:r>
              <a:rPr lang="en-US" sz="1400">
                <a:latin typeface="Calibri" pitchFamily="34" charset="0"/>
              </a:rPr>
              <a:t>.</a:t>
            </a:r>
            <a:r>
              <a:rPr lang="en-US" sz="1600">
                <a:latin typeface="Calibri" pitchFamily="34" charset="0"/>
              </a:rPr>
              <a:t> </a:t>
            </a:r>
          </a:p>
        </p:txBody>
      </p:sp>
      <p:sp>
        <p:nvSpPr>
          <p:cNvPr id="17" name="TextBox 16"/>
          <p:cNvSpPr txBox="1"/>
          <p:nvPr/>
        </p:nvSpPr>
        <p:spPr>
          <a:xfrm>
            <a:off x="685800" y="381000"/>
            <a:ext cx="2362200" cy="1754326"/>
          </a:xfrm>
          <a:prstGeom prst="rect">
            <a:avLst/>
          </a:prstGeom>
          <a:noFill/>
          <a:ln w="28575">
            <a:solidFill>
              <a:schemeClr val="accent4">
                <a:lumMod val="75000"/>
              </a:schemeClr>
            </a:solidFill>
          </a:ln>
        </p:spPr>
        <p:txBody>
          <a:bodyPr wrap="square" rtlCol="0">
            <a:spAutoFit/>
          </a:bodyPr>
          <a:lstStyle/>
          <a:p>
            <a:pPr algn="ctr"/>
            <a:r>
              <a:rPr lang="en-US" sz="3600" dirty="0" smtClean="0"/>
              <a:t>Eliminate Toxins and Irritants</a:t>
            </a:r>
            <a:endParaRPr lang="en-US" sz="3600" dirty="0"/>
          </a:p>
        </p:txBody>
      </p:sp>
      <p:sp>
        <p:nvSpPr>
          <p:cNvPr id="18" name="TextBox 17"/>
          <p:cNvSpPr txBox="1"/>
          <p:nvPr/>
        </p:nvSpPr>
        <p:spPr>
          <a:xfrm>
            <a:off x="8077200" y="59436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fade">
                                      <p:cBhvr>
                                        <p:cTn id="7" dur="1000"/>
                                        <p:tgtEl>
                                          <p:spTgt spid="2222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22215"/>
                                        </p:tgtEl>
                                        <p:attrNameLst>
                                          <p:attrName>style.visibility</p:attrName>
                                        </p:attrNameLst>
                                      </p:cBhvr>
                                      <p:to>
                                        <p:strVal val="visible"/>
                                      </p:to>
                                    </p:set>
                                    <p:animEffect transition="in" filter="wipe(left)">
                                      <p:cBhvr>
                                        <p:cTn id="11" dur="1000"/>
                                        <p:tgtEl>
                                          <p:spTgt spid="22221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2211"/>
                                        </p:tgtEl>
                                        <p:attrNameLst>
                                          <p:attrName>style.visibility</p:attrName>
                                        </p:attrNameLst>
                                      </p:cBhvr>
                                      <p:to>
                                        <p:strVal val="visible"/>
                                      </p:to>
                                    </p:set>
                                    <p:animEffect transition="in" filter="fade">
                                      <p:cBhvr>
                                        <p:cTn id="15" dur="2000"/>
                                        <p:tgtEl>
                                          <p:spTgt spid="222211"/>
                                        </p:tgtEl>
                                      </p:cBhvr>
                                    </p:animEffect>
                                  </p:childTnLst>
                                </p:cTn>
                              </p:par>
                              <p:par>
                                <p:cTn id="16" presetID="8" presetClass="emph" presetSubtype="0" fill="hold" grpId="1" nodeType="withEffect">
                                  <p:stCondLst>
                                    <p:cond delay="0"/>
                                  </p:stCondLst>
                                  <p:childTnLst>
                                    <p:animRot by="21600000">
                                      <p:cBhvr>
                                        <p:cTn id="17" dur="2000" fill="hold"/>
                                        <p:tgtEl>
                                          <p:spTgt spid="222211"/>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222212"/>
                                        </p:tgtEl>
                                        <p:attrNameLst>
                                          <p:attrName>style.visibility</p:attrName>
                                        </p:attrNameLst>
                                      </p:cBhvr>
                                      <p:to>
                                        <p:strVal val="visible"/>
                                      </p:to>
                                    </p:set>
                                    <p:animEffect transition="in" filter="fade">
                                      <p:cBhvr>
                                        <p:cTn id="20" dur="2000"/>
                                        <p:tgtEl>
                                          <p:spTgt spid="222212"/>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222219"/>
                                        </p:tgtEl>
                                        <p:attrNameLst>
                                          <p:attrName>style.visibility</p:attrName>
                                        </p:attrNameLst>
                                      </p:cBhvr>
                                      <p:to>
                                        <p:strVal val="visible"/>
                                      </p:to>
                                    </p:set>
                                    <p:animEffect transition="in" filter="fade">
                                      <p:cBhvr>
                                        <p:cTn id="24" dur="1000"/>
                                        <p:tgtEl>
                                          <p:spTgt spid="222219"/>
                                        </p:tgtEl>
                                      </p:cBhvr>
                                    </p:animEffec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222217"/>
                                        </p:tgtEl>
                                        <p:attrNameLst>
                                          <p:attrName>style.visibility</p:attrName>
                                        </p:attrNameLst>
                                      </p:cBhvr>
                                      <p:to>
                                        <p:strVal val="visible"/>
                                      </p:to>
                                    </p:set>
                                    <p:animEffect transition="in" filter="fade">
                                      <p:cBhvr>
                                        <p:cTn id="28" dur="1000"/>
                                        <p:tgtEl>
                                          <p:spTgt spid="222217"/>
                                        </p:tgtEl>
                                      </p:cBhvr>
                                    </p:animEffect>
                                  </p:childTnLst>
                                </p:cTn>
                              </p:par>
                            </p:childTnLst>
                          </p:cTn>
                        </p:par>
                        <p:par>
                          <p:cTn id="29" fill="hold">
                            <p:stCondLst>
                              <p:cond delay="6000"/>
                            </p:stCondLst>
                            <p:childTnLst>
                              <p:par>
                                <p:cTn id="30" presetID="10" presetClass="entr" presetSubtype="0" fill="hold" nodeType="afterEffect">
                                  <p:stCondLst>
                                    <p:cond delay="0"/>
                                  </p:stCondLst>
                                  <p:childTnLst>
                                    <p:set>
                                      <p:cBhvr>
                                        <p:cTn id="31" dur="1" fill="hold">
                                          <p:stCondLst>
                                            <p:cond delay="0"/>
                                          </p:stCondLst>
                                        </p:cTn>
                                        <p:tgtEl>
                                          <p:spTgt spid="222216"/>
                                        </p:tgtEl>
                                        <p:attrNameLst>
                                          <p:attrName>style.visibility</p:attrName>
                                        </p:attrNameLst>
                                      </p:cBhvr>
                                      <p:to>
                                        <p:strVal val="visible"/>
                                      </p:to>
                                    </p:set>
                                    <p:animEffect transition="in" filter="fade">
                                      <p:cBhvr>
                                        <p:cTn id="32" dur="1000"/>
                                        <p:tgtEl>
                                          <p:spTgt spid="222216"/>
                                        </p:tgtEl>
                                      </p:cBhvr>
                                    </p:animEffect>
                                  </p:childTnLst>
                                </p:cTn>
                              </p:par>
                            </p:childTnLst>
                          </p:cTn>
                        </p:par>
                        <p:par>
                          <p:cTn id="33" fill="hold">
                            <p:stCondLst>
                              <p:cond delay="7000"/>
                            </p:stCondLst>
                            <p:childTnLst>
                              <p:par>
                                <p:cTn id="34" presetID="10" presetClass="entr" presetSubtype="0" fill="hold" nodeType="afterEffect">
                                  <p:stCondLst>
                                    <p:cond delay="0"/>
                                  </p:stCondLst>
                                  <p:childTnLst>
                                    <p:set>
                                      <p:cBhvr>
                                        <p:cTn id="35" dur="1" fill="hold">
                                          <p:stCondLst>
                                            <p:cond delay="0"/>
                                          </p:stCondLst>
                                        </p:cTn>
                                        <p:tgtEl>
                                          <p:spTgt spid="222214"/>
                                        </p:tgtEl>
                                        <p:attrNameLst>
                                          <p:attrName>style.visibility</p:attrName>
                                        </p:attrNameLst>
                                      </p:cBhvr>
                                      <p:to>
                                        <p:strVal val="visible"/>
                                      </p:to>
                                    </p:set>
                                    <p:animEffect transition="in" filter="fade">
                                      <p:cBhvr>
                                        <p:cTn id="36" dur="1000"/>
                                        <p:tgtEl>
                                          <p:spTgt spid="222214"/>
                                        </p:tgtEl>
                                      </p:cBhvr>
                                    </p:animEffect>
                                  </p:childTnLst>
                                </p:cTn>
                              </p:par>
                            </p:childTnLst>
                          </p:cTn>
                        </p:par>
                        <p:par>
                          <p:cTn id="37" fill="hold">
                            <p:stCondLst>
                              <p:cond delay="8000"/>
                            </p:stCondLst>
                            <p:childTnLst>
                              <p:par>
                                <p:cTn id="38" presetID="10" presetClass="entr" presetSubtype="0" fill="hold" nodeType="afterEffect">
                                  <p:stCondLst>
                                    <p:cond delay="0"/>
                                  </p:stCondLst>
                                  <p:childTnLst>
                                    <p:set>
                                      <p:cBhvr>
                                        <p:cTn id="39" dur="1" fill="hold">
                                          <p:stCondLst>
                                            <p:cond delay="0"/>
                                          </p:stCondLst>
                                        </p:cTn>
                                        <p:tgtEl>
                                          <p:spTgt spid="222221"/>
                                        </p:tgtEl>
                                        <p:attrNameLst>
                                          <p:attrName>style.visibility</p:attrName>
                                        </p:attrNameLst>
                                      </p:cBhvr>
                                      <p:to>
                                        <p:strVal val="visible"/>
                                      </p:to>
                                    </p:set>
                                    <p:animEffect transition="in" filter="fade">
                                      <p:cBhvr>
                                        <p:cTn id="40" dur="1000"/>
                                        <p:tgtEl>
                                          <p:spTgt spid="222221"/>
                                        </p:tgtEl>
                                      </p:cBhvr>
                                    </p:animEffect>
                                  </p:childTnLst>
                                </p:cTn>
                              </p:par>
                            </p:childTnLst>
                          </p:cTn>
                        </p:par>
                        <p:par>
                          <p:cTn id="41" fill="hold">
                            <p:stCondLst>
                              <p:cond delay="9000"/>
                            </p:stCondLst>
                            <p:childTnLst>
                              <p:par>
                                <p:cTn id="42" presetID="10" presetClass="entr" presetSubtype="0" fill="hold" nodeType="afterEffect">
                                  <p:stCondLst>
                                    <p:cond delay="0"/>
                                  </p:stCondLst>
                                  <p:childTnLst>
                                    <p:set>
                                      <p:cBhvr>
                                        <p:cTn id="43" dur="1" fill="hold">
                                          <p:stCondLst>
                                            <p:cond delay="0"/>
                                          </p:stCondLst>
                                        </p:cTn>
                                        <p:tgtEl>
                                          <p:spTgt spid="222218"/>
                                        </p:tgtEl>
                                        <p:attrNameLst>
                                          <p:attrName>style.visibility</p:attrName>
                                        </p:attrNameLst>
                                      </p:cBhvr>
                                      <p:to>
                                        <p:strVal val="visible"/>
                                      </p:to>
                                    </p:set>
                                    <p:animEffect transition="in" filter="fade">
                                      <p:cBhvr>
                                        <p:cTn id="44" dur="1000"/>
                                        <p:tgtEl>
                                          <p:spTgt spid="222218"/>
                                        </p:tgtEl>
                                      </p:cBhvr>
                                    </p:animEffect>
                                  </p:childTnLst>
                                </p:cTn>
                              </p:par>
                            </p:childTnLst>
                          </p:cTn>
                        </p:par>
                        <p:par>
                          <p:cTn id="45" fill="hold">
                            <p:stCondLst>
                              <p:cond delay="10000"/>
                            </p:stCondLst>
                            <p:childTnLst>
                              <p:par>
                                <p:cTn id="46" presetID="10" presetClass="entr" presetSubtype="0" fill="hold" nodeType="afterEffect">
                                  <p:stCondLst>
                                    <p:cond delay="0"/>
                                  </p:stCondLst>
                                  <p:childTnLst>
                                    <p:set>
                                      <p:cBhvr>
                                        <p:cTn id="47" dur="1" fill="hold">
                                          <p:stCondLst>
                                            <p:cond delay="0"/>
                                          </p:stCondLst>
                                        </p:cTn>
                                        <p:tgtEl>
                                          <p:spTgt spid="222220"/>
                                        </p:tgtEl>
                                        <p:attrNameLst>
                                          <p:attrName>style.visibility</p:attrName>
                                        </p:attrNameLst>
                                      </p:cBhvr>
                                      <p:to>
                                        <p:strVal val="visible"/>
                                      </p:to>
                                    </p:set>
                                    <p:animEffect transition="in" filter="fade">
                                      <p:cBhvr>
                                        <p:cTn id="48" dur="1000"/>
                                        <p:tgtEl>
                                          <p:spTgt spid="222220"/>
                                        </p:tgtEl>
                                      </p:cBhvr>
                                    </p:animEffect>
                                  </p:childTnLst>
                                </p:cTn>
                              </p:par>
                            </p:childTnLst>
                          </p:cTn>
                        </p:par>
                        <p:par>
                          <p:cTn id="49" fill="hold">
                            <p:stCondLst>
                              <p:cond delay="11000"/>
                            </p:stCondLst>
                            <p:childTnLst>
                              <p:par>
                                <p:cTn id="50" presetID="10" presetClass="entr" presetSubtype="0" fill="hold" nodeType="afterEffect">
                                  <p:stCondLst>
                                    <p:cond delay="0"/>
                                  </p:stCondLst>
                                  <p:childTnLst>
                                    <p:set>
                                      <p:cBhvr>
                                        <p:cTn id="51" dur="1" fill="hold">
                                          <p:stCondLst>
                                            <p:cond delay="0"/>
                                          </p:stCondLst>
                                        </p:cTn>
                                        <p:tgtEl>
                                          <p:spTgt spid="222222"/>
                                        </p:tgtEl>
                                        <p:attrNameLst>
                                          <p:attrName>style.visibility</p:attrName>
                                        </p:attrNameLst>
                                      </p:cBhvr>
                                      <p:to>
                                        <p:strVal val="visible"/>
                                      </p:to>
                                    </p:set>
                                    <p:animEffect transition="in" filter="fade">
                                      <p:cBhvr>
                                        <p:cTn id="52" dur="2000"/>
                                        <p:tgtEl>
                                          <p:spTgt spid="222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animBg="1"/>
      <p:bldP spid="222211" grpId="1" animBg="1"/>
      <p:bldP spid="222212" grpId="0" animBg="1"/>
      <p:bldP spid="2222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ages.shaklee.com/library/MassageOil_2_NEW_lo_rez.jpg?primaryTab=training&amp;secondaryTab=library"/>
          <p:cNvPicPr>
            <a:picLocks noChangeAspect="1" noChangeArrowheads="1"/>
          </p:cNvPicPr>
          <p:nvPr/>
        </p:nvPicPr>
        <p:blipFill>
          <a:blip r:embed="rId2" cstate="print"/>
          <a:srcRect/>
          <a:stretch>
            <a:fillRect/>
          </a:stretch>
        </p:blipFill>
        <p:spPr bwMode="auto">
          <a:xfrm>
            <a:off x="7239000" y="2819400"/>
            <a:ext cx="1219200" cy="2649794"/>
          </a:xfrm>
          <a:prstGeom prst="rect">
            <a:avLst/>
          </a:prstGeom>
          <a:noFill/>
        </p:spPr>
      </p:pic>
      <p:sp>
        <p:nvSpPr>
          <p:cNvPr id="2" name="Title 1"/>
          <p:cNvSpPr>
            <a:spLocks noGrp="1"/>
          </p:cNvSpPr>
          <p:nvPr>
            <p:ph type="title"/>
          </p:nvPr>
        </p:nvSpPr>
        <p:spPr>
          <a:xfrm>
            <a:off x="304800" y="304800"/>
            <a:ext cx="6553200" cy="1020762"/>
          </a:xfrm>
          <a:ln>
            <a:solidFill>
              <a:schemeClr val="tx1"/>
            </a:solidFill>
          </a:ln>
        </p:spPr>
        <p:txBody>
          <a:bodyPr>
            <a:normAutofit fontScale="90000"/>
          </a:bodyPr>
          <a:lstStyle/>
          <a:p>
            <a:r>
              <a:rPr lang="en-US" sz="3600" dirty="0" smtClean="0"/>
              <a:t>Stephanie Bruce</a:t>
            </a:r>
            <a:br>
              <a:rPr lang="en-US" sz="3600" dirty="0" smtClean="0"/>
            </a:br>
            <a:r>
              <a:rPr lang="en-US" sz="3600" dirty="0" err="1" smtClean="0"/>
              <a:t>Brayden</a:t>
            </a:r>
            <a:r>
              <a:rPr lang="en-US" sz="3600" dirty="0" smtClean="0"/>
              <a:t> – 4 Year Old With Eczema</a:t>
            </a:r>
            <a:endParaRPr lang="en-US" sz="3600" dirty="0"/>
          </a:p>
        </p:txBody>
      </p:sp>
      <p:sp>
        <p:nvSpPr>
          <p:cNvPr id="3" name="Content Placeholder 2"/>
          <p:cNvSpPr>
            <a:spLocks noGrp="1"/>
          </p:cNvSpPr>
          <p:nvPr>
            <p:ph idx="1"/>
          </p:nvPr>
        </p:nvSpPr>
        <p:spPr>
          <a:xfrm>
            <a:off x="304800" y="1371600"/>
            <a:ext cx="7467600" cy="5486400"/>
          </a:xfrm>
        </p:spPr>
        <p:txBody>
          <a:bodyPr>
            <a:normAutofit/>
          </a:bodyPr>
          <a:lstStyle/>
          <a:p>
            <a:r>
              <a:rPr lang="en-US" sz="2400" dirty="0" smtClean="0"/>
              <a:t>Itchy, super dry skin – arms, legs , chest, 				back at 1 year old</a:t>
            </a:r>
          </a:p>
          <a:p>
            <a:r>
              <a:rPr lang="en-US" sz="2400" dirty="0" smtClean="0"/>
              <a:t>Put on steroid creams and lotions .. </a:t>
            </a:r>
            <a:r>
              <a:rPr lang="en-US" sz="2400" dirty="0" err="1" smtClean="0"/>
              <a:t>Brayden</a:t>
            </a:r>
            <a:r>
              <a:rPr lang="en-US" sz="2400" dirty="0" smtClean="0"/>
              <a:t> said the creams “ hurt” .. Applied periodically over 3 years.. Sometimes every day for weeks at a time</a:t>
            </a:r>
          </a:p>
          <a:p>
            <a:r>
              <a:rPr lang="en-US" sz="2400" dirty="0" err="1" smtClean="0"/>
              <a:t>Zyrtec</a:t>
            </a:r>
            <a:r>
              <a:rPr lang="en-US" sz="2400" dirty="0" smtClean="0"/>
              <a:t> prescribed and stronger steroid cream – but never filled the prescriptions at age 4 . Blood test showed no allergies.</a:t>
            </a:r>
          </a:p>
          <a:p>
            <a:r>
              <a:rPr lang="en-US" sz="2400" dirty="0" smtClean="0"/>
              <a:t>Just started Shaklee 1 month ago … on a tight budget .. – </a:t>
            </a:r>
            <a:r>
              <a:rPr lang="en-US" sz="2400" dirty="0" err="1" smtClean="0"/>
              <a:t>Optiflora</a:t>
            </a:r>
            <a:r>
              <a:rPr lang="en-US" sz="2400" dirty="0" smtClean="0"/>
              <a:t> </a:t>
            </a:r>
            <a:r>
              <a:rPr lang="en-US" sz="2400" dirty="0" err="1" smtClean="0"/>
              <a:t>Probiotic</a:t>
            </a:r>
            <a:r>
              <a:rPr lang="en-US" sz="2400" dirty="0" smtClean="0"/>
              <a:t> Capsule, Shaklee Children’s Multi, Shaklee Baby Massage Oil, Shaklee Baby Soothing Lotion .. Improved in 4 DAYS </a:t>
            </a:r>
          </a:p>
          <a:p>
            <a:r>
              <a:rPr lang="en-US" sz="2400" dirty="0" smtClean="0"/>
              <a:t>Next will be adding Mighty Smarts </a:t>
            </a:r>
          </a:p>
          <a:p>
            <a:endParaRPr lang="en-US" sz="2400" dirty="0" smtClean="0"/>
          </a:p>
          <a:p>
            <a:endParaRPr lang="en-US" sz="2400" dirty="0" smtClean="0"/>
          </a:p>
          <a:p>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7239000" y="304799"/>
            <a:ext cx="1676399" cy="2091087"/>
          </a:xfrm>
          <a:prstGeom prst="rect">
            <a:avLst/>
          </a:prstGeom>
          <a:noFill/>
          <a:ln w="9525">
            <a:noFill/>
            <a:miter lim="800000"/>
            <a:headEnd/>
            <a:tailEnd/>
          </a:ln>
          <a:effectLst/>
        </p:spPr>
      </p:pic>
      <p:pic>
        <p:nvPicPr>
          <p:cNvPr id="34820" name="Picture 4" descr="http://images.shaklee.com/library/SoothingLotion_2_lo_rez.jpg?primaryTab=training&amp;secondaryTab=library"/>
          <p:cNvPicPr>
            <a:picLocks noChangeAspect="1" noChangeArrowheads="1"/>
          </p:cNvPicPr>
          <p:nvPr/>
        </p:nvPicPr>
        <p:blipFill>
          <a:blip r:embed="rId4" cstate="print"/>
          <a:srcRect/>
          <a:stretch>
            <a:fillRect/>
          </a:stretch>
        </p:blipFill>
        <p:spPr bwMode="auto">
          <a:xfrm>
            <a:off x="8271111" y="4314825"/>
            <a:ext cx="872889" cy="25431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563562"/>
          </a:xfrm>
          <a:ln>
            <a:solidFill>
              <a:schemeClr val="tx2">
                <a:lumMod val="75000"/>
              </a:schemeClr>
            </a:solidFill>
          </a:ln>
        </p:spPr>
        <p:txBody>
          <a:bodyPr>
            <a:normAutofit fontScale="90000"/>
          </a:bodyPr>
          <a:lstStyle/>
          <a:p>
            <a:r>
              <a:rPr lang="en-US" sz="3200" dirty="0" smtClean="0"/>
              <a:t>Side Effects of Steroid Creams</a:t>
            </a:r>
            <a:endParaRPr lang="en-US" sz="3200" dirty="0"/>
          </a:p>
        </p:txBody>
      </p:sp>
      <p:sp>
        <p:nvSpPr>
          <p:cNvPr id="3" name="Content Placeholder 2"/>
          <p:cNvSpPr>
            <a:spLocks noGrp="1"/>
          </p:cNvSpPr>
          <p:nvPr>
            <p:ph idx="1"/>
          </p:nvPr>
        </p:nvSpPr>
        <p:spPr>
          <a:xfrm>
            <a:off x="457200" y="990600"/>
            <a:ext cx="8229600" cy="5562600"/>
          </a:xfrm>
        </p:spPr>
        <p:txBody>
          <a:bodyPr>
            <a:noAutofit/>
          </a:bodyPr>
          <a:lstStyle/>
          <a:p>
            <a:pPr>
              <a:buNone/>
            </a:pPr>
            <a:r>
              <a:rPr lang="en-US" sz="2000" dirty="0" smtClean="0"/>
              <a:t>Adrenal gland suppression – Topical steroids can suppress the production of natural steroids,  essential for healthy living. Stopping the steroids suddenly may then result in illness. </a:t>
            </a:r>
          </a:p>
          <a:p>
            <a:pPr>
              <a:buNone/>
            </a:pPr>
            <a:r>
              <a:rPr lang="en-US" sz="2000" dirty="0" smtClean="0"/>
              <a:t>Cushing syndrome – If large amounts of steroid are absorbed through the skin, fluid retention, raised blood pressure, diabetes and many other side effects may result.  Permanent discoloration of the skin</a:t>
            </a:r>
          </a:p>
          <a:p>
            <a:pPr>
              <a:buNone/>
            </a:pPr>
            <a:r>
              <a:rPr lang="en-US" sz="2000" dirty="0" smtClean="0"/>
              <a:t>Weaken immune system</a:t>
            </a:r>
          </a:p>
          <a:p>
            <a:pPr>
              <a:buNone/>
            </a:pPr>
            <a:r>
              <a:rPr lang="en-US" sz="2000" b="1" dirty="0" smtClean="0"/>
              <a:t>Skin side effects  </a:t>
            </a:r>
            <a:r>
              <a:rPr lang="en-US" sz="2000" dirty="0" smtClean="0"/>
              <a:t> </a:t>
            </a:r>
          </a:p>
          <a:p>
            <a:r>
              <a:rPr lang="en-US" sz="2000" dirty="0" smtClean="0"/>
              <a:t>Skin thinning (atrophy) and stretch marks . </a:t>
            </a:r>
          </a:p>
          <a:p>
            <a:r>
              <a:rPr lang="en-US" sz="2000" dirty="0" smtClean="0"/>
              <a:t>Easy bruising and tearing of the skin. </a:t>
            </a:r>
          </a:p>
          <a:p>
            <a:r>
              <a:rPr lang="en-US" sz="2000" dirty="0" smtClean="0"/>
              <a:t>Rash around the mouth. </a:t>
            </a:r>
          </a:p>
          <a:p>
            <a:r>
              <a:rPr lang="en-US" sz="2000" dirty="0" smtClean="0"/>
              <a:t>Enlarged blood vessels . </a:t>
            </a:r>
          </a:p>
          <a:p>
            <a:r>
              <a:rPr lang="en-US" sz="2000" dirty="0" smtClean="0"/>
              <a:t>Susceptibility to skin infections, </a:t>
            </a:r>
            <a:r>
              <a:rPr lang="en-US" sz="2000" dirty="0" err="1" smtClean="0"/>
              <a:t>eg</a:t>
            </a:r>
            <a:r>
              <a:rPr lang="en-US" sz="2000" dirty="0" smtClean="0"/>
              <a:t> impetigo, herpes simplex, </a:t>
            </a:r>
            <a:r>
              <a:rPr lang="en-US" sz="2000" dirty="0" err="1" smtClean="0"/>
              <a:t>folliculitis</a:t>
            </a:r>
            <a:r>
              <a:rPr lang="en-US" sz="2000" dirty="0" smtClean="0"/>
              <a:t>  </a:t>
            </a:r>
          </a:p>
          <a:p>
            <a:r>
              <a:rPr lang="en-US" sz="2000" dirty="0" smtClean="0"/>
              <a:t>Disguising skin infection </a:t>
            </a:r>
          </a:p>
          <a:p>
            <a:r>
              <a:rPr lang="en-US" sz="2000" dirty="0" smtClean="0"/>
              <a:t>Aggravating certain inflammatory skin conditions, particularly </a:t>
            </a:r>
            <a:r>
              <a:rPr lang="en-US" sz="2000" dirty="0" err="1" smtClean="0">
                <a:hlinkClick r:id="rId2"/>
              </a:rPr>
              <a:t>pustular</a:t>
            </a:r>
            <a:r>
              <a:rPr lang="en-US" sz="2000" dirty="0" smtClean="0">
                <a:hlinkClick r:id="rId2"/>
              </a:rPr>
              <a:t> psoriasis</a:t>
            </a:r>
            <a:r>
              <a:rPr lang="en-US" sz="2000" dirty="0" smtClean="0"/>
              <a:t>, </a:t>
            </a:r>
            <a:r>
              <a:rPr lang="en-US" sz="2000" dirty="0" smtClean="0">
                <a:hlinkClick r:id="rId3"/>
              </a:rPr>
              <a:t>steroid acne</a:t>
            </a:r>
            <a:r>
              <a:rPr lang="en-US" sz="2000" dirty="0" smtClean="0"/>
              <a:t> and </a:t>
            </a:r>
            <a:r>
              <a:rPr lang="en-US" sz="2000" dirty="0" smtClean="0">
                <a:hlinkClick r:id="rId4"/>
              </a:rPr>
              <a:t>steroid </a:t>
            </a:r>
            <a:r>
              <a:rPr lang="en-US" sz="2000" dirty="0" err="1" smtClean="0">
                <a:hlinkClick r:id="rId4"/>
              </a:rPr>
              <a:t>rosacea</a:t>
            </a:r>
            <a:r>
              <a:rPr lang="en-US" sz="2000" dirty="0" smtClean="0"/>
              <a:t>. </a:t>
            </a:r>
          </a:p>
          <a:p>
            <a:endParaRPr lang="en-US" sz="2000" dirty="0" smtClean="0"/>
          </a:p>
        </p:txBody>
      </p:sp>
      <p:sp>
        <p:nvSpPr>
          <p:cNvPr id="4" name="Rectangle 3"/>
          <p:cNvSpPr/>
          <p:nvPr/>
        </p:nvSpPr>
        <p:spPr>
          <a:xfrm>
            <a:off x="5562600" y="3200400"/>
            <a:ext cx="3276600" cy="1754326"/>
          </a:xfrm>
          <a:prstGeom prst="rect">
            <a:avLst/>
          </a:prstGeom>
          <a:ln>
            <a:solidFill>
              <a:schemeClr val="tx2">
                <a:lumMod val="75000"/>
              </a:schemeClr>
            </a:solidFill>
          </a:ln>
        </p:spPr>
        <p:txBody>
          <a:bodyPr wrap="square">
            <a:spAutoFit/>
          </a:bodyPr>
          <a:lstStyle/>
          <a:p>
            <a:pPr>
              <a:buNone/>
            </a:pPr>
            <a:r>
              <a:rPr lang="en-US" dirty="0" smtClean="0"/>
              <a:t>The risk of these side effects depends on the strength and specific steroid, the length of application, the site treated, whether it is occluded, and the nature of the skin problem. </a:t>
            </a:r>
          </a:p>
        </p:txBody>
      </p:sp>
      <p:sp>
        <p:nvSpPr>
          <p:cNvPr id="5" name="TextBox 4"/>
          <p:cNvSpPr txBox="1"/>
          <p:nvPr/>
        </p:nvSpPr>
        <p:spPr>
          <a:xfrm>
            <a:off x="8077200" y="6248400"/>
            <a:ext cx="677943" cy="369332"/>
          </a:xfrm>
          <a:prstGeom prst="rect">
            <a:avLst/>
          </a:prstGeom>
          <a:noFill/>
        </p:spPr>
        <p:txBody>
          <a:bodyPr wrap="none" rtlCol="0">
            <a:spAutoFit/>
          </a:bodyPr>
          <a:lstStyle/>
          <a:p>
            <a:r>
              <a:rPr lang="en-US" dirty="0" err="1" smtClean="0"/>
              <a:t>steve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343400" cy="2392362"/>
          </a:xfrm>
          <a:ln>
            <a:solidFill>
              <a:schemeClr val="accent2">
                <a:lumMod val="60000"/>
                <a:lumOff val="40000"/>
              </a:schemeClr>
            </a:solidFill>
          </a:ln>
        </p:spPr>
        <p:txBody>
          <a:bodyPr>
            <a:normAutofit/>
          </a:bodyPr>
          <a:lstStyle/>
          <a:p>
            <a:r>
              <a:rPr lang="en-US" sz="3600" dirty="0" smtClean="0"/>
              <a:t>Psoriasis</a:t>
            </a:r>
            <a:r>
              <a:rPr lang="en-US" sz="2700" dirty="0" smtClean="0"/>
              <a:t> –chronic skin problem that causes skin cells to grow too quickly, resulting in thick, white, silvery, or red patches. </a:t>
            </a:r>
            <a:endParaRPr lang="en-US" sz="2700" dirty="0"/>
          </a:p>
        </p:txBody>
      </p:sp>
      <p:sp>
        <p:nvSpPr>
          <p:cNvPr id="3" name="Content Placeholder 2"/>
          <p:cNvSpPr>
            <a:spLocks noGrp="1"/>
          </p:cNvSpPr>
          <p:nvPr>
            <p:ph idx="1"/>
          </p:nvPr>
        </p:nvSpPr>
        <p:spPr>
          <a:xfrm>
            <a:off x="457200" y="2438400"/>
            <a:ext cx="8229600" cy="4419600"/>
          </a:xfrm>
        </p:spPr>
        <p:txBody>
          <a:bodyPr>
            <a:normAutofit/>
          </a:bodyPr>
          <a:lstStyle/>
          <a:p>
            <a:pPr>
              <a:buNone/>
            </a:pPr>
            <a:endParaRPr lang="en-US" sz="2400" dirty="0" smtClean="0"/>
          </a:p>
          <a:p>
            <a:r>
              <a:rPr lang="en-US" sz="2400" dirty="0" smtClean="0"/>
              <a:t>Normally, skin cells grow gradually and flake off about every 4 weeks. New skin cells grow to replace the outer layers of the skin as they shed. </a:t>
            </a:r>
          </a:p>
          <a:p>
            <a:r>
              <a:rPr lang="en-US" sz="2400" dirty="0" smtClean="0"/>
              <a:t>But in psoriasis, new skin cells move rapidly to the surface of the skin in days rather than weeks. They build up and form thick patches called plaques . They most often appear on the knees, elbows, scalp, hands, feet or lower back..</a:t>
            </a:r>
          </a:p>
          <a:p>
            <a:r>
              <a:rPr lang="en-US" sz="2400" dirty="0" smtClean="0"/>
              <a:t>Auto-immune condition--occurs when the immune system overreacts, causing inflammation and flaking of skin.</a:t>
            </a:r>
          </a:p>
          <a:p>
            <a:pPr>
              <a:buNone/>
            </a:pPr>
            <a:endParaRPr lang="en-US" sz="2000" dirty="0"/>
          </a:p>
        </p:txBody>
      </p:sp>
      <p:pic>
        <p:nvPicPr>
          <p:cNvPr id="1026" name="Picture 2" descr="camera.gif">
            <a:hlinkClick r:id="rId2"/>
          </p:cNvPr>
          <p:cNvPicPr>
            <a:picLocks noChangeAspect="1" noChangeArrowheads="1"/>
          </p:cNvPicPr>
          <p:nvPr/>
        </p:nvPicPr>
        <p:blipFill>
          <a:blip r:embed="rId3" cstate="print"/>
          <a:srcRect/>
          <a:stretch>
            <a:fillRect/>
          </a:stretch>
        </p:blipFill>
        <p:spPr bwMode="auto">
          <a:xfrm>
            <a:off x="1768475" y="-595313"/>
            <a:ext cx="209550" cy="114300"/>
          </a:xfrm>
          <a:prstGeom prst="rect">
            <a:avLst/>
          </a:prstGeom>
          <a:noFill/>
        </p:spPr>
      </p:pic>
      <p:pic>
        <p:nvPicPr>
          <p:cNvPr id="5" name="Picture 2" descr="http://www.wipeoutbullying.org/wp-content/uploads/2014/01/psoriasis.jpg"/>
          <p:cNvPicPr>
            <a:picLocks noChangeAspect="1" noChangeArrowheads="1"/>
          </p:cNvPicPr>
          <p:nvPr/>
        </p:nvPicPr>
        <p:blipFill>
          <a:blip r:embed="rId4" cstate="print"/>
          <a:srcRect/>
          <a:stretch>
            <a:fillRect/>
          </a:stretch>
        </p:blipFill>
        <p:spPr bwMode="auto">
          <a:xfrm>
            <a:off x="4800600" y="228600"/>
            <a:ext cx="4038600" cy="2514600"/>
          </a:xfrm>
          <a:prstGeom prst="rect">
            <a:avLst/>
          </a:prstGeom>
          <a:noFill/>
        </p:spPr>
      </p:pic>
      <p:sp>
        <p:nvSpPr>
          <p:cNvPr id="6" name="TextBox 5"/>
          <p:cNvSpPr txBox="1"/>
          <p:nvPr/>
        </p:nvSpPr>
        <p:spPr>
          <a:xfrm>
            <a:off x="8077200" y="62484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uspharmacist.com/uspexams/108142/USP1204-CE-T4.gif"/>
          <p:cNvPicPr>
            <a:picLocks noChangeAspect="1" noChangeArrowheads="1"/>
          </p:cNvPicPr>
          <p:nvPr/>
        </p:nvPicPr>
        <p:blipFill>
          <a:blip r:embed="rId2" cstate="print"/>
          <a:srcRect/>
          <a:stretch>
            <a:fillRect/>
          </a:stretch>
        </p:blipFill>
        <p:spPr bwMode="auto">
          <a:xfrm>
            <a:off x="432435" y="609600"/>
            <a:ext cx="4139565" cy="5791200"/>
          </a:xfrm>
          <a:prstGeom prst="rect">
            <a:avLst/>
          </a:prstGeom>
          <a:noFill/>
        </p:spPr>
      </p:pic>
      <p:pic>
        <p:nvPicPr>
          <p:cNvPr id="5" name="Picture 2" descr="http://www.advanceweb.com/SharedResources/Images/2013/042213/NPPA050113_table_250x_p022.jpg"/>
          <p:cNvPicPr>
            <a:picLocks noChangeAspect="1" noChangeArrowheads="1"/>
          </p:cNvPicPr>
          <p:nvPr/>
        </p:nvPicPr>
        <p:blipFill>
          <a:blip r:embed="rId3" cstate="print"/>
          <a:srcRect/>
          <a:stretch>
            <a:fillRect/>
          </a:stretch>
        </p:blipFill>
        <p:spPr bwMode="auto">
          <a:xfrm>
            <a:off x="4876800" y="46715"/>
            <a:ext cx="3800475" cy="6764569"/>
          </a:xfrm>
          <a:prstGeom prst="rect">
            <a:avLst/>
          </a:prstGeom>
          <a:noFill/>
        </p:spPr>
      </p:pic>
      <p:sp>
        <p:nvSpPr>
          <p:cNvPr id="4" name="TextBox 3"/>
          <p:cNvSpPr txBox="1"/>
          <p:nvPr/>
        </p:nvSpPr>
        <p:spPr>
          <a:xfrm>
            <a:off x="2895600" y="6172200"/>
            <a:ext cx="1676400" cy="369332"/>
          </a:xfrm>
          <a:prstGeom prst="rect">
            <a:avLst/>
          </a:prstGeom>
          <a:noFill/>
        </p:spPr>
        <p:txBody>
          <a:bodyPr wrap="square" rtlCol="0">
            <a:spAutoFit/>
          </a:bodyPr>
          <a:lstStyle/>
          <a:p>
            <a:r>
              <a:rPr lang="en-US" dirty="0" err="1" smtClean="0"/>
              <a:t>steve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ln>
            <a:solidFill>
              <a:schemeClr val="accent1"/>
            </a:solidFill>
          </a:ln>
        </p:spPr>
        <p:txBody>
          <a:bodyPr>
            <a:noAutofit/>
          </a:bodyPr>
          <a:lstStyle/>
          <a:p>
            <a:r>
              <a:rPr lang="en-US" sz="3200" dirty="0" smtClean="0"/>
              <a:t>Natural Solutions for Psoriasis Similar to Those for Eczema</a:t>
            </a:r>
            <a:endParaRPr lang="en-US" sz="3200" dirty="0"/>
          </a:p>
        </p:txBody>
      </p:sp>
      <p:sp>
        <p:nvSpPr>
          <p:cNvPr id="3" name="Content Placeholder 2"/>
          <p:cNvSpPr>
            <a:spLocks noGrp="1"/>
          </p:cNvSpPr>
          <p:nvPr>
            <p:ph idx="1"/>
          </p:nvPr>
        </p:nvSpPr>
        <p:spPr>
          <a:xfrm>
            <a:off x="457200" y="1828800"/>
            <a:ext cx="8229600" cy="4572000"/>
          </a:xfrm>
        </p:spPr>
        <p:txBody>
          <a:bodyPr>
            <a:normAutofit/>
          </a:bodyPr>
          <a:lstStyle/>
          <a:p>
            <a:r>
              <a:rPr lang="en-US" sz="2400" dirty="0" smtClean="0"/>
              <a:t>Eat a natural, healthy diet. 	</a:t>
            </a:r>
          </a:p>
          <a:p>
            <a:r>
              <a:rPr lang="en-US" sz="2400" dirty="0" smtClean="0"/>
              <a:t>Avoid things that can irritate the skin.</a:t>
            </a:r>
          </a:p>
          <a:p>
            <a:r>
              <a:rPr lang="en-US" sz="2400" dirty="0" smtClean="0"/>
              <a:t>Heal the gut.</a:t>
            </a:r>
          </a:p>
          <a:p>
            <a:r>
              <a:rPr lang="en-US" sz="2400" dirty="0" smtClean="0"/>
              <a:t> Reduce inflammation</a:t>
            </a:r>
          </a:p>
          <a:p>
            <a:r>
              <a:rPr lang="en-US" sz="2400" dirty="0" smtClean="0"/>
              <a:t>Normalize the immune system</a:t>
            </a:r>
          </a:p>
          <a:p>
            <a:r>
              <a:rPr lang="en-US" sz="2400" dirty="0" smtClean="0"/>
              <a:t>Provide the nutrients the skin needs</a:t>
            </a:r>
          </a:p>
        </p:txBody>
      </p:sp>
      <p:sp>
        <p:nvSpPr>
          <p:cNvPr id="4" name="TextBox 3"/>
          <p:cNvSpPr txBox="1"/>
          <p:nvPr/>
        </p:nvSpPr>
        <p:spPr>
          <a:xfrm>
            <a:off x="8077200" y="62484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ln>
            <a:solidFill>
              <a:schemeClr val="tx2">
                <a:lumMod val="75000"/>
              </a:schemeClr>
            </a:solidFill>
          </a:ln>
        </p:spPr>
        <p:txBody>
          <a:bodyPr>
            <a:normAutofit fontScale="90000"/>
          </a:bodyPr>
          <a:lstStyle/>
          <a:p>
            <a:r>
              <a:rPr lang="en-US" sz="3600" dirty="0" smtClean="0"/>
              <a:t>Eczema &amp; Psoriasis Collection for Adults</a:t>
            </a:r>
            <a:endParaRPr lang="en-US" sz="3600" dirty="0"/>
          </a:p>
        </p:txBody>
      </p:sp>
      <p:sp>
        <p:nvSpPr>
          <p:cNvPr id="4" name="Content Placeholder 3"/>
          <p:cNvSpPr>
            <a:spLocks noGrp="1"/>
          </p:cNvSpPr>
          <p:nvPr>
            <p:ph sz="half" idx="1"/>
          </p:nvPr>
        </p:nvSpPr>
        <p:spPr>
          <a:xfrm>
            <a:off x="457200" y="1600200"/>
            <a:ext cx="4038600" cy="4876800"/>
          </a:xfrm>
        </p:spPr>
        <p:txBody>
          <a:bodyPr>
            <a:normAutofit fontScale="92500" lnSpcReduction="10000"/>
          </a:bodyPr>
          <a:lstStyle/>
          <a:p>
            <a:r>
              <a:rPr lang="en-US" sz="2400" dirty="0" smtClean="0"/>
              <a:t>Vita Lea</a:t>
            </a:r>
          </a:p>
          <a:p>
            <a:r>
              <a:rPr lang="en-US" sz="2400" dirty="0" smtClean="0"/>
              <a:t>Omega Guard Essential Fatty Acids, </a:t>
            </a:r>
            <a:r>
              <a:rPr lang="en-US" sz="2400" dirty="0" err="1" smtClean="0"/>
              <a:t>CarotoMax</a:t>
            </a:r>
            <a:endParaRPr lang="en-US" sz="2400" dirty="0" smtClean="0"/>
          </a:p>
          <a:p>
            <a:r>
              <a:rPr lang="en-US" sz="2400" dirty="0" err="1" smtClean="0"/>
              <a:t>Optiflora</a:t>
            </a:r>
            <a:r>
              <a:rPr lang="en-US" sz="2400" dirty="0" smtClean="0"/>
              <a:t> </a:t>
            </a:r>
            <a:r>
              <a:rPr lang="en-US" sz="2400" dirty="0" err="1" smtClean="0"/>
              <a:t>Probiotic</a:t>
            </a:r>
            <a:endParaRPr lang="en-US" sz="2400" dirty="0" smtClean="0"/>
          </a:p>
          <a:p>
            <a:r>
              <a:rPr lang="en-US" sz="2400" dirty="0" err="1" smtClean="0"/>
              <a:t>Vitalizer</a:t>
            </a:r>
            <a:r>
              <a:rPr lang="en-US" sz="2400" dirty="0" smtClean="0"/>
              <a:t> ( contains 80 nutrients that benefit the skin including all the above )</a:t>
            </a:r>
          </a:p>
          <a:p>
            <a:r>
              <a:rPr lang="en-US" sz="2400" dirty="0" smtClean="0"/>
              <a:t> GLA Complex</a:t>
            </a:r>
          </a:p>
          <a:p>
            <a:r>
              <a:rPr lang="en-US" sz="2400" dirty="0" smtClean="0"/>
              <a:t>Protein shakes and bars</a:t>
            </a:r>
          </a:p>
          <a:p>
            <a:pPr>
              <a:buNone/>
            </a:pPr>
            <a:r>
              <a:rPr lang="en-US" sz="2400" dirty="0" smtClean="0"/>
              <a:t>Also recommended for more severe cases especially with weakened immune system  -- </a:t>
            </a:r>
          </a:p>
          <a:p>
            <a:pPr>
              <a:buNone/>
            </a:pPr>
            <a:r>
              <a:rPr lang="en-US" sz="2400" dirty="0" smtClean="0"/>
              <a:t>	</a:t>
            </a:r>
            <a:r>
              <a:rPr lang="en-US" sz="2400" dirty="0" err="1" smtClean="0"/>
              <a:t>Nutriferon</a:t>
            </a:r>
            <a:endParaRPr lang="en-US" sz="2400" dirty="0" smtClean="0"/>
          </a:p>
          <a:p>
            <a:r>
              <a:rPr lang="en-US" sz="2400" dirty="0" err="1" smtClean="0"/>
              <a:t>Vivix</a:t>
            </a:r>
            <a:endParaRPr lang="en-US" sz="2400" dirty="0" smtClean="0"/>
          </a:p>
          <a:p>
            <a:endParaRPr lang="en-US" sz="2400" dirty="0"/>
          </a:p>
        </p:txBody>
      </p:sp>
      <p:sp>
        <p:nvSpPr>
          <p:cNvPr id="5" name="Content Placeholder 4"/>
          <p:cNvSpPr>
            <a:spLocks noGrp="1"/>
          </p:cNvSpPr>
          <p:nvPr>
            <p:ph sz="half" idx="2"/>
          </p:nvPr>
        </p:nvSpPr>
        <p:spPr>
          <a:xfrm>
            <a:off x="4648200" y="1600200"/>
            <a:ext cx="4038600" cy="4876800"/>
          </a:xfrm>
        </p:spPr>
        <p:txBody>
          <a:bodyPr>
            <a:normAutofit fontScale="92500" lnSpcReduction="10000"/>
          </a:bodyPr>
          <a:lstStyle/>
          <a:p>
            <a:r>
              <a:rPr lang="en-US" sz="2400" dirty="0" err="1" smtClean="0"/>
              <a:t>Incredivites</a:t>
            </a:r>
            <a:r>
              <a:rPr lang="en-US" sz="2400" dirty="0" smtClean="0"/>
              <a:t> Multi </a:t>
            </a:r>
          </a:p>
          <a:p>
            <a:r>
              <a:rPr lang="en-US" sz="2400" dirty="0" smtClean="0"/>
              <a:t>Mighty Smart Chewable Omega 3’s</a:t>
            </a:r>
          </a:p>
          <a:p>
            <a:r>
              <a:rPr lang="en-US" sz="2400" dirty="0" smtClean="0"/>
              <a:t>If infant, Omega Guard, pierced and oil squeezed out</a:t>
            </a:r>
          </a:p>
          <a:p>
            <a:r>
              <a:rPr lang="en-US" sz="2400" dirty="0" err="1" smtClean="0"/>
              <a:t>Optiflora</a:t>
            </a:r>
            <a:r>
              <a:rPr lang="en-US" sz="2400" dirty="0" smtClean="0"/>
              <a:t> </a:t>
            </a:r>
            <a:r>
              <a:rPr lang="en-US" sz="2400" dirty="0" err="1" smtClean="0"/>
              <a:t>Probiotic</a:t>
            </a:r>
            <a:r>
              <a:rPr lang="en-US" sz="2400" dirty="0" smtClean="0"/>
              <a:t> Capsule, soak to soften outer layer</a:t>
            </a:r>
          </a:p>
          <a:p>
            <a:pPr>
              <a:buNone/>
            </a:pPr>
            <a:endParaRPr lang="en-US" sz="2400" dirty="0" smtClean="0"/>
          </a:p>
          <a:p>
            <a:pPr>
              <a:buNone/>
            </a:pPr>
            <a:r>
              <a:rPr lang="en-US" sz="2400" dirty="0" smtClean="0"/>
              <a:t>If needed… can add</a:t>
            </a:r>
          </a:p>
          <a:p>
            <a:pPr>
              <a:buNone/>
            </a:pPr>
            <a:r>
              <a:rPr lang="en-US" sz="2400" dirty="0" smtClean="0"/>
              <a:t>Alfalfa Complex</a:t>
            </a:r>
          </a:p>
          <a:p>
            <a:pPr>
              <a:buNone/>
            </a:pPr>
            <a:r>
              <a:rPr lang="en-US" sz="2400" dirty="0" smtClean="0"/>
              <a:t>Chewable C </a:t>
            </a:r>
          </a:p>
          <a:p>
            <a:endParaRPr lang="en-US" sz="2400" dirty="0" smtClean="0"/>
          </a:p>
          <a:p>
            <a:endParaRPr lang="en-US" sz="2400" dirty="0"/>
          </a:p>
        </p:txBody>
      </p:sp>
      <p:sp>
        <p:nvSpPr>
          <p:cNvPr id="6" name="TextBox 5"/>
          <p:cNvSpPr txBox="1"/>
          <p:nvPr/>
        </p:nvSpPr>
        <p:spPr>
          <a:xfrm>
            <a:off x="4800600" y="304800"/>
            <a:ext cx="3810000" cy="1077218"/>
          </a:xfrm>
          <a:prstGeom prst="rect">
            <a:avLst/>
          </a:prstGeom>
          <a:noFill/>
          <a:ln>
            <a:solidFill>
              <a:schemeClr val="tx2">
                <a:lumMod val="60000"/>
                <a:lumOff val="40000"/>
              </a:schemeClr>
            </a:solidFill>
          </a:ln>
        </p:spPr>
        <p:txBody>
          <a:bodyPr wrap="square" rtlCol="0">
            <a:spAutoFit/>
          </a:bodyPr>
          <a:lstStyle/>
          <a:p>
            <a:pPr algn="ctr"/>
            <a:r>
              <a:rPr lang="en-US" sz="3200" dirty="0" smtClean="0"/>
              <a:t> Collection for Children</a:t>
            </a:r>
            <a:endParaRPr lang="en-US" sz="3200" dirty="0"/>
          </a:p>
        </p:txBody>
      </p:sp>
      <p:sp>
        <p:nvSpPr>
          <p:cNvPr id="7" name="TextBox 6"/>
          <p:cNvSpPr txBox="1"/>
          <p:nvPr/>
        </p:nvSpPr>
        <p:spPr>
          <a:xfrm>
            <a:off x="8077200" y="6248400"/>
            <a:ext cx="677943" cy="369332"/>
          </a:xfrm>
          <a:prstGeom prst="rect">
            <a:avLst/>
          </a:prstGeom>
          <a:noFill/>
        </p:spPr>
        <p:txBody>
          <a:bodyPr wrap="none" rtlCol="0">
            <a:spAutoFit/>
          </a:bodyPr>
          <a:lstStyle/>
          <a:p>
            <a:r>
              <a:rPr lang="en-US" dirty="0" err="1" smtClean="0"/>
              <a:t>steve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4648200" cy="3429000"/>
          </a:xfrm>
          <a:ln>
            <a:solidFill>
              <a:srgbClr val="FF0000"/>
            </a:solidFill>
          </a:ln>
        </p:spPr>
        <p:txBody>
          <a:bodyPr>
            <a:normAutofit fontScale="90000"/>
          </a:bodyPr>
          <a:lstStyle/>
          <a:p>
            <a:pPr algn="l"/>
            <a:r>
              <a:rPr lang="en-US" sz="2800" b="1" dirty="0" smtClean="0"/>
              <a:t>1. Heal the gut</a:t>
            </a:r>
            <a:r>
              <a:rPr lang="en-US" sz="2800" dirty="0" smtClean="0"/>
              <a:t> --</a:t>
            </a:r>
            <a:r>
              <a:rPr lang="en-US" sz="2800" dirty="0" err="1" smtClean="0"/>
              <a:t>OptiFlora</a:t>
            </a:r>
            <a:r>
              <a:rPr lang="en-US" sz="2800" dirty="0" smtClean="0"/>
              <a:t> </a:t>
            </a:r>
            <a:br>
              <a:rPr lang="en-US" sz="2800" dirty="0" smtClean="0"/>
            </a:br>
            <a:r>
              <a:rPr lang="en-US" sz="2800" dirty="0" smtClean="0"/>
              <a:t>2.</a:t>
            </a:r>
            <a:r>
              <a:rPr lang="en-US" sz="2800" b="1" dirty="0" smtClean="0"/>
              <a:t> Reduce Inflammation</a:t>
            </a:r>
            <a:r>
              <a:rPr lang="en-US" sz="2800" dirty="0" smtClean="0"/>
              <a:t>  	 	GLA, and EPA</a:t>
            </a:r>
            <a:br>
              <a:rPr lang="en-US" sz="2800" dirty="0" smtClean="0"/>
            </a:br>
            <a:r>
              <a:rPr lang="en-US" sz="2800" dirty="0" smtClean="0"/>
              <a:t> 3. </a:t>
            </a:r>
            <a:r>
              <a:rPr lang="en-US" sz="2800" b="1" dirty="0" smtClean="0"/>
              <a:t>Provide nutrients for 	healthy skin and healthy 	immune system</a:t>
            </a:r>
            <a:r>
              <a:rPr lang="en-US" sz="2800" dirty="0" smtClean="0"/>
              <a:t> – 		Vita Lea / </a:t>
            </a:r>
            <a:r>
              <a:rPr lang="en-US" sz="2800" dirty="0" err="1" smtClean="0"/>
              <a:t>Vitalizer</a:t>
            </a:r>
            <a:r>
              <a:rPr lang="en-US" sz="2800" dirty="0" smtClean="0"/>
              <a:t/>
            </a:r>
            <a:br>
              <a:rPr lang="en-US" sz="2800" dirty="0" smtClean="0"/>
            </a:br>
            <a:r>
              <a:rPr lang="en-US" sz="2800" dirty="0" smtClean="0"/>
              <a:t>(Zinc,  Vita C, Vita E, </a:t>
            </a:r>
            <a:r>
              <a:rPr lang="en-US" sz="2800" dirty="0" err="1" smtClean="0"/>
              <a:t>Carotenoids</a:t>
            </a:r>
            <a:r>
              <a:rPr lang="en-US" sz="2800" dirty="0" smtClean="0"/>
              <a:t> ) </a:t>
            </a:r>
            <a:endParaRPr lang="en-US" sz="2800" dirty="0"/>
          </a:p>
        </p:txBody>
      </p:sp>
      <p:pic>
        <p:nvPicPr>
          <p:cNvPr id="30722" name="Picture 2" descr="http://freyaadvancedskincare.com/wp-content/uploads/2013/04/rosacea-diagram1.jpg"/>
          <p:cNvPicPr>
            <a:picLocks noChangeAspect="1" noChangeArrowheads="1"/>
          </p:cNvPicPr>
          <p:nvPr/>
        </p:nvPicPr>
        <p:blipFill>
          <a:blip r:embed="rId2" cstate="print"/>
          <a:srcRect/>
          <a:stretch>
            <a:fillRect/>
          </a:stretch>
        </p:blipFill>
        <p:spPr bwMode="auto">
          <a:xfrm>
            <a:off x="6616276" y="4343400"/>
            <a:ext cx="2251499" cy="2284286"/>
          </a:xfrm>
          <a:prstGeom prst="rect">
            <a:avLst/>
          </a:prstGeom>
          <a:noFill/>
        </p:spPr>
      </p:pic>
      <p:sp>
        <p:nvSpPr>
          <p:cNvPr id="5" name="Rectangle 4"/>
          <p:cNvSpPr/>
          <p:nvPr/>
        </p:nvSpPr>
        <p:spPr>
          <a:xfrm>
            <a:off x="533400" y="304800"/>
            <a:ext cx="8229600" cy="2862322"/>
          </a:xfrm>
          <a:prstGeom prst="rect">
            <a:avLst/>
          </a:prstGeom>
        </p:spPr>
        <p:txBody>
          <a:bodyPr wrap="square">
            <a:spAutoFit/>
          </a:bodyPr>
          <a:lstStyle/>
          <a:p>
            <a:r>
              <a:rPr lang="en-US" sz="2000" dirty="0" err="1" smtClean="0">
                <a:hlinkClick r:id="rId3"/>
              </a:rPr>
              <a:t>Rosacea</a:t>
            </a:r>
            <a:r>
              <a:rPr lang="en-US" sz="2000" dirty="0" smtClean="0"/>
              <a:t>  is a very common </a:t>
            </a:r>
            <a:r>
              <a:rPr lang="en-US" sz="2000" dirty="0" smtClean="0">
                <a:hlinkClick r:id="rId4"/>
              </a:rPr>
              <a:t>skin</a:t>
            </a:r>
            <a:r>
              <a:rPr lang="en-US" sz="2000" dirty="0" smtClean="0"/>
              <a:t> disease that affects people over the age of 30. It causes redness on your nose, cheeks, chin, and forehead. Some people get little bumps and pimples on the red parts of their faces. </a:t>
            </a:r>
            <a:r>
              <a:rPr lang="en-US" sz="2000" dirty="0" err="1" smtClean="0"/>
              <a:t>Rosacea</a:t>
            </a:r>
            <a:r>
              <a:rPr lang="en-US" sz="2000" dirty="0" smtClean="0"/>
              <a:t> can also cause burning and soreness in your </a:t>
            </a:r>
            <a:r>
              <a:rPr lang="en-US" sz="2000" dirty="0" smtClean="0">
                <a:hlinkClick r:id="rId5"/>
              </a:rPr>
              <a:t>eyes</a:t>
            </a:r>
            <a:endParaRPr lang="en-US" sz="2000" dirty="0" smtClean="0"/>
          </a:p>
          <a:p>
            <a:pPr>
              <a:buNone/>
            </a:pPr>
            <a:r>
              <a:rPr lang="en-US" sz="2000" b="1" dirty="0" smtClean="0"/>
              <a:t>What are the symptoms?</a:t>
            </a:r>
            <a:endParaRPr lang="en-US" sz="2000" dirty="0" smtClean="0"/>
          </a:p>
          <a:p>
            <a:r>
              <a:rPr lang="en-US" sz="2000" dirty="0" smtClean="0"/>
              <a:t>A flushed, red face with sensitive, </a:t>
            </a:r>
            <a:r>
              <a:rPr lang="en-US" sz="2000" dirty="0" smtClean="0">
                <a:hlinkClick r:id="rId6"/>
              </a:rPr>
              <a:t>dry skin</a:t>
            </a:r>
            <a:r>
              <a:rPr lang="en-US" sz="2000" dirty="0" smtClean="0"/>
              <a:t> that may burn or sting.</a:t>
            </a:r>
          </a:p>
          <a:p>
            <a:r>
              <a:rPr lang="en-US" sz="2000" dirty="0" smtClean="0"/>
              <a:t>Small bumps and pimples or </a:t>
            </a:r>
            <a:r>
              <a:rPr lang="en-US" sz="2000" dirty="0" smtClean="0">
                <a:hlinkClick r:id="rId7"/>
              </a:rPr>
              <a:t>acne</a:t>
            </a:r>
            <a:r>
              <a:rPr lang="en-US" sz="2000" dirty="0" smtClean="0"/>
              <a:t>-like breakouts.</a:t>
            </a:r>
          </a:p>
          <a:p>
            <a:r>
              <a:rPr lang="en-US" sz="2000" dirty="0" smtClean="0"/>
              <a:t>Skin that gets coarser and thicker, with a bumpy texture.</a:t>
            </a:r>
          </a:p>
          <a:p>
            <a:r>
              <a:rPr lang="en-US" sz="2000" dirty="0" smtClean="0"/>
              <a:t>Dry, red, irritated eyes.</a:t>
            </a:r>
            <a:endParaRPr lang="en-US" sz="2000" dirty="0"/>
          </a:p>
        </p:txBody>
      </p:sp>
      <p:pic>
        <p:nvPicPr>
          <p:cNvPr id="6" name="Picture 2" descr="http://revealgreatskin.com/wp-content/uploads/2011/07/rosacea_thumb.jpg"/>
          <p:cNvPicPr>
            <a:picLocks noChangeAspect="1" noChangeArrowheads="1"/>
          </p:cNvPicPr>
          <p:nvPr/>
        </p:nvPicPr>
        <p:blipFill>
          <a:blip r:embed="rId8" cstate="print"/>
          <a:srcRect/>
          <a:stretch>
            <a:fillRect/>
          </a:stretch>
        </p:blipFill>
        <p:spPr bwMode="auto">
          <a:xfrm>
            <a:off x="7010400" y="2133600"/>
            <a:ext cx="1809750" cy="2154774"/>
          </a:xfrm>
          <a:prstGeom prst="rect">
            <a:avLst/>
          </a:prstGeom>
          <a:noFill/>
        </p:spPr>
      </p:pic>
      <p:sp>
        <p:nvSpPr>
          <p:cNvPr id="7" name="TextBox 6"/>
          <p:cNvSpPr txBox="1"/>
          <p:nvPr/>
        </p:nvSpPr>
        <p:spPr>
          <a:xfrm>
            <a:off x="5638800" y="62484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715962"/>
          </a:xfrm>
          <a:ln>
            <a:solidFill>
              <a:schemeClr val="tx2">
                <a:lumMod val="75000"/>
              </a:schemeClr>
            </a:solidFill>
          </a:ln>
        </p:spPr>
        <p:txBody>
          <a:bodyPr>
            <a:normAutofit/>
          </a:bodyPr>
          <a:lstStyle/>
          <a:p>
            <a:r>
              <a:rPr lang="en-US" sz="3200" dirty="0" smtClean="0"/>
              <a:t>Reese Bagwell – Born C- Section</a:t>
            </a:r>
            <a:endParaRPr lang="en-US" sz="3200" dirty="0"/>
          </a:p>
        </p:txBody>
      </p:sp>
      <p:sp>
        <p:nvSpPr>
          <p:cNvPr id="3" name="Content Placeholder 2"/>
          <p:cNvSpPr>
            <a:spLocks noGrp="1"/>
          </p:cNvSpPr>
          <p:nvPr>
            <p:ph idx="1"/>
          </p:nvPr>
        </p:nvSpPr>
        <p:spPr>
          <a:xfrm>
            <a:off x="457200" y="990600"/>
            <a:ext cx="7772400" cy="5867400"/>
          </a:xfrm>
        </p:spPr>
        <p:txBody>
          <a:bodyPr>
            <a:normAutofit/>
          </a:bodyPr>
          <a:lstStyle/>
          <a:p>
            <a:r>
              <a:rPr lang="en-US" sz="2000" dirty="0" smtClean="0"/>
              <a:t>Diagnosed with eczema at 3 month old .. Also reflux</a:t>
            </a:r>
          </a:p>
          <a:p>
            <a:r>
              <a:rPr lang="en-US" sz="2000" dirty="0" smtClean="0"/>
              <a:t>Prescribed </a:t>
            </a:r>
            <a:r>
              <a:rPr lang="en-US" sz="2000" dirty="0" err="1" smtClean="0"/>
              <a:t>Zyrtec</a:t>
            </a:r>
            <a:r>
              <a:rPr lang="en-US" sz="2000" dirty="0" smtClean="0"/>
              <a:t> and steroid cream– uncomfortable with side effects  ( penetrates into blood stream, permanently change pigmentation of skin .. Was on her face .. )</a:t>
            </a:r>
          </a:p>
          <a:p>
            <a:r>
              <a:rPr lang="en-US" sz="2000" dirty="0" smtClean="0"/>
              <a:t>Began using Shaklee – 					--	--</a:t>
            </a:r>
            <a:r>
              <a:rPr lang="en-US" sz="2000" dirty="0" err="1" smtClean="0"/>
              <a:t>Optiflora</a:t>
            </a:r>
            <a:r>
              <a:rPr lang="en-US" sz="2000" dirty="0" smtClean="0"/>
              <a:t> Capsule ( soaked in water and removed outer coating ), </a:t>
            </a:r>
          </a:p>
          <a:p>
            <a:pPr lvl="1">
              <a:buNone/>
            </a:pPr>
            <a:r>
              <a:rPr lang="en-US" sz="2000" dirty="0" smtClean="0"/>
              <a:t>		-- Crushed Alfalfa ( also helped infant  reflux )</a:t>
            </a:r>
          </a:p>
          <a:p>
            <a:pPr lvl="1">
              <a:buNone/>
            </a:pPr>
            <a:r>
              <a:rPr lang="en-US" sz="2000" dirty="0" smtClean="0"/>
              <a:t>		-- </a:t>
            </a:r>
            <a:r>
              <a:rPr lang="en-US" sz="2000" dirty="0" err="1" smtClean="0"/>
              <a:t>Incredivites</a:t>
            </a:r>
            <a:r>
              <a:rPr lang="en-US" sz="2000" dirty="0" smtClean="0"/>
              <a:t> ( 1/4 tablet )</a:t>
            </a:r>
          </a:p>
          <a:p>
            <a:pPr lvl="1">
              <a:buNone/>
            </a:pPr>
            <a:r>
              <a:rPr lang="en-US" sz="2000" dirty="0" smtClean="0"/>
              <a:t>		-- </a:t>
            </a:r>
            <a:r>
              <a:rPr lang="en-US" sz="2000" dirty="0" err="1" smtClean="0"/>
              <a:t>Nutriferon</a:t>
            </a:r>
            <a:r>
              <a:rPr lang="en-US" sz="2000" dirty="0" smtClean="0"/>
              <a:t>   ( 1/4 tablet )</a:t>
            </a:r>
          </a:p>
          <a:p>
            <a:pPr lvl="1">
              <a:buNone/>
            </a:pPr>
            <a:r>
              <a:rPr lang="en-US" sz="2000" dirty="0" smtClean="0"/>
              <a:t>		-- Bathed in Basic H</a:t>
            </a:r>
          </a:p>
          <a:p>
            <a:pPr lvl="1">
              <a:buNone/>
            </a:pPr>
            <a:r>
              <a:rPr lang="en-US" sz="2000" dirty="0" smtClean="0"/>
              <a:t>		-- Get Clean Fresh Laundry products				 ( flared after visiting  grandparents using					 Gain Laundry product) </a:t>
            </a:r>
          </a:p>
          <a:p>
            <a:pPr lvl="1">
              <a:buNone/>
            </a:pPr>
            <a:r>
              <a:rPr lang="en-US" sz="2000" dirty="0" smtClean="0"/>
              <a:t>Cleared up 3 days ! </a:t>
            </a:r>
          </a:p>
          <a:p>
            <a:pPr lvl="1">
              <a:buNone/>
            </a:pPr>
            <a:r>
              <a:rPr lang="en-US" sz="2000" dirty="0" smtClean="0"/>
              <a:t>At 20 months now on Omega Guard					 ( Mighty Smarts )</a:t>
            </a:r>
          </a:p>
          <a:p>
            <a:pPr lvl="1">
              <a:buNone/>
            </a:pPr>
            <a:endParaRPr lang="en-US" sz="3900" dirty="0" smtClean="0"/>
          </a:p>
          <a:p>
            <a:pPr lvl="1">
              <a:buNone/>
            </a:pPr>
            <a:endParaRPr lang="en-US" sz="2400" dirty="0"/>
          </a:p>
        </p:txBody>
      </p:sp>
      <p:pic>
        <p:nvPicPr>
          <p:cNvPr id="1026" name="Picture 2" descr="C:\Users\Barb\Downloads\eczema(1).jpg"/>
          <p:cNvPicPr>
            <a:picLocks noChangeAspect="1" noChangeArrowheads="1"/>
          </p:cNvPicPr>
          <p:nvPr/>
        </p:nvPicPr>
        <p:blipFill>
          <a:blip r:embed="rId2" cstate="print"/>
          <a:srcRect/>
          <a:stretch>
            <a:fillRect/>
          </a:stretch>
        </p:blipFill>
        <p:spPr bwMode="auto">
          <a:xfrm>
            <a:off x="5791200" y="3429000"/>
            <a:ext cx="3352800" cy="3352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Barbara Taylor 6-Year Old Daughter --Eczema</a:t>
            </a:r>
            <a:endParaRPr lang="en-US" sz="3600"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sz="2400" dirty="0" smtClean="0"/>
              <a:t>Eczema her entire life</a:t>
            </a:r>
          </a:p>
          <a:p>
            <a:r>
              <a:rPr lang="en-US" sz="2400" dirty="0" smtClean="0"/>
              <a:t>Tried every prescription cream, over-the-counter cream, coconut oil, Aqua-</a:t>
            </a:r>
            <a:r>
              <a:rPr lang="en-US" sz="2400" dirty="0" err="1" smtClean="0"/>
              <a:t>phor</a:t>
            </a:r>
            <a:r>
              <a:rPr lang="en-US" sz="2400" dirty="0" smtClean="0"/>
              <a:t>, .. Nothing helped</a:t>
            </a:r>
          </a:p>
          <a:p>
            <a:r>
              <a:rPr lang="en-US" sz="2400" dirty="0" smtClean="0"/>
              <a:t>Large patches of dry red skin on hands and wrists  and small spots on other spots of her body.</a:t>
            </a:r>
          </a:p>
          <a:p>
            <a:r>
              <a:rPr lang="en-US" sz="2400" dirty="0" smtClean="0"/>
              <a:t>Started on Shaklee vitamins just to take  a vitamin to be healthy ..had no idea it would help the eczema.</a:t>
            </a:r>
          </a:p>
          <a:p>
            <a:r>
              <a:rPr lang="en-US" sz="2400" smtClean="0"/>
              <a:t>Optiflora</a:t>
            </a:r>
            <a:r>
              <a:rPr lang="en-US" sz="2400" dirty="0" smtClean="0"/>
              <a:t> </a:t>
            </a:r>
            <a:r>
              <a:rPr lang="en-US" sz="2400" dirty="0" err="1" smtClean="0"/>
              <a:t>Probiotic</a:t>
            </a:r>
            <a:endParaRPr lang="en-US" sz="2400" dirty="0" smtClean="0"/>
          </a:p>
          <a:p>
            <a:r>
              <a:rPr lang="en-US" sz="2400" dirty="0" smtClean="0"/>
              <a:t>Vita Lea Multi </a:t>
            </a:r>
          </a:p>
          <a:p>
            <a:r>
              <a:rPr lang="en-US" sz="2400" dirty="0" smtClean="0"/>
              <a:t>Switched to Shaklee Get Clean cleaning and laundry products</a:t>
            </a:r>
          </a:p>
          <a:p>
            <a:r>
              <a:rPr lang="en-US" sz="2400" dirty="0" smtClean="0"/>
              <a:t>Spots began fading after a month</a:t>
            </a:r>
          </a:p>
          <a:p>
            <a:r>
              <a:rPr lang="en-US" sz="2400" dirty="0" smtClean="0"/>
              <a:t>Added Alfalfa – completely clear since</a:t>
            </a:r>
          </a:p>
          <a:p>
            <a:r>
              <a:rPr lang="en-US" sz="2400" dirty="0" smtClean="0"/>
              <a:t>Went out-of-town over Spring Break in March without supplements – began to return.   Now completely clear again … and she is one happy 6-year-old.</a:t>
            </a:r>
          </a:p>
          <a:p>
            <a:endParaRPr lang="en-US" sz="2400"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39000" cy="1020762"/>
          </a:xfrm>
          <a:ln>
            <a:solidFill>
              <a:schemeClr val="tx1"/>
            </a:solidFill>
          </a:ln>
        </p:spPr>
        <p:txBody>
          <a:bodyPr>
            <a:normAutofit fontScale="90000"/>
          </a:bodyPr>
          <a:lstStyle/>
          <a:p>
            <a:r>
              <a:rPr lang="en-US" sz="3600" dirty="0" smtClean="0"/>
              <a:t>Factors That Cause or Aggravate Eczema – Atopic Dermatitis</a:t>
            </a:r>
            <a:endParaRPr lang="en-US" sz="3600" dirty="0"/>
          </a:p>
        </p:txBody>
      </p:sp>
      <p:sp>
        <p:nvSpPr>
          <p:cNvPr id="3" name="Content Placeholder 2"/>
          <p:cNvSpPr>
            <a:spLocks noGrp="1"/>
          </p:cNvSpPr>
          <p:nvPr>
            <p:ph idx="1"/>
          </p:nvPr>
        </p:nvSpPr>
        <p:spPr>
          <a:xfrm>
            <a:off x="457200" y="1295400"/>
            <a:ext cx="8229600" cy="5562600"/>
          </a:xfrm>
        </p:spPr>
        <p:txBody>
          <a:bodyPr>
            <a:noAutofit/>
          </a:bodyPr>
          <a:lstStyle/>
          <a:p>
            <a:pPr>
              <a:buNone/>
            </a:pPr>
            <a:endParaRPr lang="en-US" sz="900" b="1" dirty="0" smtClean="0"/>
          </a:p>
          <a:p>
            <a:r>
              <a:rPr lang="en-US" sz="2000" b="1" dirty="0" smtClean="0"/>
              <a:t>Food allergens-</a:t>
            </a:r>
            <a:r>
              <a:rPr lang="en-US" sz="2000" dirty="0" smtClean="0"/>
              <a:t>- cow’s milk, eggs, gluten (wheat, barley,		        rye &amp; oats), soy, peanuts, fish, beef, corn, citrus and even		 tomatoes.</a:t>
            </a:r>
          </a:p>
          <a:p>
            <a:r>
              <a:rPr lang="en-US" sz="2000" b="1" dirty="0" smtClean="0"/>
              <a:t> Stress 	</a:t>
            </a:r>
          </a:p>
          <a:p>
            <a:r>
              <a:rPr lang="en-US" sz="2000" b="1" dirty="0" smtClean="0"/>
              <a:t>Genetics</a:t>
            </a:r>
            <a:r>
              <a:rPr lang="en-US" sz="2000" dirty="0" smtClean="0"/>
              <a:t> ( inability to convert essential fatty acids )</a:t>
            </a:r>
          </a:p>
          <a:p>
            <a:r>
              <a:rPr lang="en-US" sz="2000" b="1" dirty="0" smtClean="0"/>
              <a:t>Antibiotics</a:t>
            </a:r>
            <a:r>
              <a:rPr lang="en-US" sz="2000" dirty="0" smtClean="0"/>
              <a:t> and </a:t>
            </a:r>
            <a:r>
              <a:rPr lang="en-US" sz="2000" b="1" dirty="0" smtClean="0"/>
              <a:t>toxic ingredients </a:t>
            </a:r>
            <a:r>
              <a:rPr lang="en-US" sz="2000" dirty="0" smtClean="0"/>
              <a:t>like heavy metals ( vaccinations ).</a:t>
            </a:r>
          </a:p>
          <a:p>
            <a:r>
              <a:rPr lang="en-US" sz="2000" b="1" dirty="0" smtClean="0"/>
              <a:t>Caustic and toxic detergents or fabric softeners can aggravate and worsen eczema symptoms.</a:t>
            </a:r>
          </a:p>
          <a:p>
            <a:r>
              <a:rPr lang="en-US" sz="2000" b="1" dirty="0" smtClean="0"/>
              <a:t>High  fat, “fast food” and other processed foods </a:t>
            </a:r>
            <a:endParaRPr lang="en-US" sz="2000" dirty="0" smtClean="0"/>
          </a:p>
          <a:p>
            <a:pPr>
              <a:buNone/>
            </a:pPr>
            <a:r>
              <a:rPr lang="en-US" sz="2000" dirty="0" smtClean="0"/>
              <a:t>	“A recent finding published in the journal, </a:t>
            </a:r>
            <a:r>
              <a:rPr lang="en-US" sz="2000" i="1" dirty="0" smtClean="0"/>
              <a:t>Thorax, </a:t>
            </a:r>
            <a:r>
              <a:rPr lang="en-US" sz="2000" dirty="0" smtClean="0"/>
              <a:t>claims that “kids who eat fast food three or more times a week are likely to have more severe allergic asthma, hay fever and eczema.” There’s little to no nutritional value in these sorts of foods.  In fact they tax the immune system</a:t>
            </a:r>
            <a:r>
              <a:rPr lang="en-US" sz="1800" dirty="0" smtClean="0"/>
              <a:t>.”</a:t>
            </a:r>
          </a:p>
          <a:p>
            <a:r>
              <a:rPr lang="en-US" sz="2000" b="1" dirty="0" smtClean="0"/>
              <a:t> Exposure to environmental allergens </a:t>
            </a:r>
            <a:r>
              <a:rPr lang="en-US" sz="1800" dirty="0" smtClean="0"/>
              <a:t>like dust, animal dander and pollen. In fact, many kids that have eczema may also develop asthma and hay fever.</a:t>
            </a:r>
          </a:p>
          <a:p>
            <a:pPr>
              <a:buNone/>
            </a:pPr>
            <a:endParaRPr lang="en-US" sz="1800" dirty="0" smtClean="0"/>
          </a:p>
        </p:txBody>
      </p:sp>
      <p:pic>
        <p:nvPicPr>
          <p:cNvPr id="4" name="Picture 2" descr="http://www.medicalook.com/diseases_images/eczema.gif"/>
          <p:cNvPicPr>
            <a:picLocks noChangeAspect="1" noChangeArrowheads="1"/>
          </p:cNvPicPr>
          <p:nvPr/>
        </p:nvPicPr>
        <p:blipFill>
          <a:blip r:embed="rId2" cstate="print"/>
          <a:srcRect/>
          <a:stretch>
            <a:fillRect/>
          </a:stretch>
        </p:blipFill>
        <p:spPr bwMode="auto">
          <a:xfrm>
            <a:off x="6857999" y="1371600"/>
            <a:ext cx="2097809" cy="1828800"/>
          </a:xfrm>
          <a:prstGeom prst="rect">
            <a:avLst/>
          </a:prstGeom>
          <a:noFill/>
        </p:spPr>
      </p:pic>
      <p:sp>
        <p:nvSpPr>
          <p:cNvPr id="5" name="TextBox 4"/>
          <p:cNvSpPr txBox="1"/>
          <p:nvPr/>
        </p:nvSpPr>
        <p:spPr>
          <a:xfrm>
            <a:off x="8077200" y="6248400"/>
            <a:ext cx="677943" cy="369332"/>
          </a:xfrm>
          <a:prstGeom prst="rect">
            <a:avLst/>
          </a:prstGeom>
          <a:noFill/>
        </p:spPr>
        <p:txBody>
          <a:bodyPr wrap="none" rtlCol="0">
            <a:spAutoFit/>
          </a:bodyPr>
          <a:lstStyle/>
          <a:p>
            <a:r>
              <a:rPr lang="en-US" dirty="0" err="1" smtClean="0"/>
              <a:t>steve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http://thumbs.dreamstime.com/x/itch-9325725.jpg"/>
          <p:cNvPicPr>
            <a:picLocks noChangeAspect="1" noChangeArrowheads="1"/>
          </p:cNvPicPr>
          <p:nvPr/>
        </p:nvPicPr>
        <p:blipFill>
          <a:blip r:embed="rId2" cstate="print"/>
          <a:srcRect/>
          <a:stretch>
            <a:fillRect/>
          </a:stretch>
        </p:blipFill>
        <p:spPr bwMode="auto">
          <a:xfrm>
            <a:off x="304799" y="3687938"/>
            <a:ext cx="2362201" cy="2865262"/>
          </a:xfrm>
          <a:prstGeom prst="rect">
            <a:avLst/>
          </a:prstGeom>
          <a:noFill/>
        </p:spPr>
      </p:pic>
      <p:pic>
        <p:nvPicPr>
          <p:cNvPr id="55298" name="Picture 2" descr="http://jl10ll.files.wordpress.com/2011/09/itchy1-259x300.gif"/>
          <p:cNvPicPr>
            <a:picLocks noChangeAspect="1" noChangeArrowheads="1"/>
          </p:cNvPicPr>
          <p:nvPr/>
        </p:nvPicPr>
        <p:blipFill>
          <a:blip r:embed="rId3" cstate="print"/>
          <a:srcRect/>
          <a:stretch>
            <a:fillRect/>
          </a:stretch>
        </p:blipFill>
        <p:spPr bwMode="auto">
          <a:xfrm>
            <a:off x="6677025" y="0"/>
            <a:ext cx="2466975" cy="2857500"/>
          </a:xfrm>
          <a:prstGeom prst="rect">
            <a:avLst/>
          </a:prstGeom>
          <a:noFill/>
        </p:spPr>
      </p:pic>
      <p:sp>
        <p:nvSpPr>
          <p:cNvPr id="2" name="Title 1"/>
          <p:cNvSpPr>
            <a:spLocks noGrp="1"/>
          </p:cNvSpPr>
          <p:nvPr>
            <p:ph type="title"/>
          </p:nvPr>
        </p:nvSpPr>
        <p:spPr>
          <a:xfrm>
            <a:off x="457200" y="274638"/>
            <a:ext cx="6019800" cy="1020762"/>
          </a:xfrm>
          <a:ln>
            <a:solidFill>
              <a:schemeClr val="tx1"/>
            </a:solidFill>
          </a:ln>
        </p:spPr>
        <p:txBody>
          <a:bodyPr/>
          <a:lstStyle/>
          <a:p>
            <a:r>
              <a:rPr lang="en-US" dirty="0" smtClean="0"/>
              <a:t>4 Steps To Healthy Skin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sz="2800" dirty="0" smtClean="0"/>
              <a:t>#1  Health the gastro-intestinal system</a:t>
            </a:r>
          </a:p>
          <a:p>
            <a:pPr>
              <a:buNone/>
            </a:pPr>
            <a:endParaRPr lang="en-US" sz="1600" dirty="0" smtClean="0"/>
          </a:p>
          <a:p>
            <a:pPr>
              <a:buNone/>
            </a:pPr>
            <a:r>
              <a:rPr lang="en-US" sz="2800" dirty="0" smtClean="0"/>
              <a:t>#2  Provide nutrients body needs to make healthy skin </a:t>
            </a:r>
          </a:p>
          <a:p>
            <a:pPr>
              <a:buNone/>
            </a:pPr>
            <a:endParaRPr lang="en-US" sz="1400" dirty="0" smtClean="0"/>
          </a:p>
          <a:p>
            <a:pPr>
              <a:buNone/>
            </a:pPr>
            <a:r>
              <a:rPr lang="en-US" sz="2800" dirty="0" smtClean="0"/>
              <a:t>#3  Reducing inflammation and normalizing the 	immune system</a:t>
            </a:r>
          </a:p>
          <a:p>
            <a:pPr>
              <a:buNone/>
            </a:pPr>
            <a:endParaRPr lang="en-US" sz="1400" dirty="0" smtClean="0"/>
          </a:p>
          <a:p>
            <a:pPr>
              <a:buNone/>
            </a:pPr>
            <a:r>
              <a:rPr lang="en-US" sz="2800" dirty="0" smtClean="0"/>
              <a:t>			#4  Eliminate toxins and irritants .. 			Cleaning products, laundry products, use 		of toxic chemicals in the home and garden, 		eat organic ,etc</a:t>
            </a:r>
          </a:p>
          <a:p>
            <a:pPr>
              <a:buNone/>
            </a:pPr>
            <a:endParaRPr lang="en-US" sz="2800" dirty="0"/>
          </a:p>
        </p:txBody>
      </p:sp>
      <p:sp>
        <p:nvSpPr>
          <p:cNvPr id="6" name="TextBox 5"/>
          <p:cNvSpPr txBox="1"/>
          <p:nvPr/>
        </p:nvSpPr>
        <p:spPr>
          <a:xfrm>
            <a:off x="8077200" y="6248400"/>
            <a:ext cx="619080" cy="369332"/>
          </a:xfrm>
          <a:prstGeom prst="rect">
            <a:avLst/>
          </a:prstGeom>
          <a:noFill/>
        </p:spPr>
        <p:txBody>
          <a:bodyPr wrap="none" rtlCol="0">
            <a:spAutoFit/>
          </a:bodyPr>
          <a:lstStyle/>
          <a:p>
            <a:r>
              <a:rPr lang="en-US" dirty="0" smtClean="0"/>
              <a:t>barb</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325562"/>
          </a:xfrm>
          <a:ln>
            <a:solidFill>
              <a:srgbClr val="00B0F0"/>
            </a:solidFill>
          </a:ln>
        </p:spPr>
        <p:txBody>
          <a:bodyPr>
            <a:noAutofit/>
          </a:bodyPr>
          <a:lstStyle/>
          <a:p>
            <a:pPr algn="l"/>
            <a:r>
              <a:rPr lang="en-US" sz="3200" b="1" dirty="0" smtClean="0"/>
              <a:t> # 1  To Treat Eczema Naturally –</a:t>
            </a:r>
            <a:br>
              <a:rPr lang="en-US" sz="3200" b="1" dirty="0" smtClean="0"/>
            </a:br>
            <a:r>
              <a:rPr lang="en-US" sz="3200" b="1" dirty="0" smtClean="0"/>
              <a:t>	</a:t>
            </a:r>
            <a:r>
              <a:rPr lang="en-US" sz="3600" b="1" dirty="0" smtClean="0"/>
              <a:t> A Healthy Gut</a:t>
            </a:r>
            <a:endParaRPr lang="en-US" sz="3600" dirty="0"/>
          </a:p>
        </p:txBody>
      </p:sp>
      <p:sp>
        <p:nvSpPr>
          <p:cNvPr id="3" name="Content Placeholder 2"/>
          <p:cNvSpPr>
            <a:spLocks noGrp="1"/>
          </p:cNvSpPr>
          <p:nvPr>
            <p:ph idx="1"/>
          </p:nvPr>
        </p:nvSpPr>
        <p:spPr>
          <a:xfrm>
            <a:off x="457200" y="1981200"/>
            <a:ext cx="8229600" cy="4876800"/>
          </a:xfrm>
        </p:spPr>
        <p:txBody>
          <a:bodyPr>
            <a:normAutofit/>
          </a:bodyPr>
          <a:lstStyle/>
          <a:p>
            <a:pPr>
              <a:buNone/>
            </a:pPr>
            <a:r>
              <a:rPr lang="en-US" sz="2400" b="1" dirty="0" smtClean="0"/>
              <a:t>Topical treatments will not </a:t>
            </a:r>
            <a:r>
              <a:rPr lang="en-US" sz="2400" b="1" i="1" dirty="0" smtClean="0"/>
              <a:t>solve</a:t>
            </a:r>
            <a:r>
              <a:rPr lang="en-US" sz="2400" b="1" dirty="0" smtClean="0"/>
              <a:t> the problem  --			 first heal the gastro-intestinal system</a:t>
            </a:r>
          </a:p>
          <a:p>
            <a:pPr>
              <a:buNone/>
            </a:pPr>
            <a:endParaRPr lang="en-US" sz="2400" b="1" dirty="0" smtClean="0"/>
          </a:p>
          <a:p>
            <a:pPr>
              <a:buNone/>
            </a:pPr>
            <a:r>
              <a:rPr lang="en-US" sz="2400" dirty="0" smtClean="0"/>
              <a:t>“The gut is the door through which a majority of disease initiates its entrance into the body.                           Naturopaths Drs</a:t>
            </a:r>
          </a:p>
          <a:p>
            <a:pPr>
              <a:buNone/>
            </a:pPr>
            <a:r>
              <a:rPr lang="en-US" sz="2400" dirty="0" smtClean="0"/>
              <a:t> “It goes without saying that many factors in today’s lifestyle compromise the meticulous integrity of the gut lining, namely food choices and antibiotic therapies. The first area of treatment then for the patient displaying eczema should be the gastrointestinal lining. “				</a:t>
            </a:r>
            <a:r>
              <a:rPr lang="en-US" sz="2400" dirty="0" err="1" smtClean="0"/>
              <a:t>steve</a:t>
            </a:r>
            <a:endParaRPr lang="en-US" sz="2400" dirty="0" smtClean="0"/>
          </a:p>
          <a:p>
            <a:pPr>
              <a:buNone/>
            </a:pPr>
            <a:endParaRPr lang="en-US" sz="2800" b="1" dirty="0" smtClean="0"/>
          </a:p>
          <a:p>
            <a:endParaRPr lang="en-US" sz="2000" dirty="0"/>
          </a:p>
        </p:txBody>
      </p:sp>
      <p:pic>
        <p:nvPicPr>
          <p:cNvPr id="32770" name="Picture 2" descr="http://suehardman.com/wp-content/uploads/2014/01/Digestive_Tract_1.png"/>
          <p:cNvPicPr>
            <a:picLocks noChangeAspect="1" noChangeArrowheads="1"/>
          </p:cNvPicPr>
          <p:nvPr/>
        </p:nvPicPr>
        <p:blipFill>
          <a:blip r:embed="rId2" cstate="print"/>
          <a:srcRect/>
          <a:stretch>
            <a:fillRect/>
          </a:stretch>
        </p:blipFill>
        <p:spPr bwMode="auto">
          <a:xfrm>
            <a:off x="6591300" y="304800"/>
            <a:ext cx="2247900" cy="2247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shaklee.com/products/b20639.jpg?primaryTab=training&amp;secondaryTab=library"/>
          <p:cNvPicPr>
            <a:picLocks noChangeAspect="1" noChangeArrowheads="1"/>
          </p:cNvPicPr>
          <p:nvPr/>
        </p:nvPicPr>
        <p:blipFill>
          <a:blip r:embed="rId2" cstate="print"/>
          <a:srcRect/>
          <a:stretch>
            <a:fillRect/>
          </a:stretch>
        </p:blipFill>
        <p:spPr bwMode="auto">
          <a:xfrm>
            <a:off x="7315200" y="228600"/>
            <a:ext cx="1828800" cy="1828800"/>
          </a:xfrm>
          <a:prstGeom prst="rect">
            <a:avLst/>
          </a:prstGeom>
          <a:noFill/>
        </p:spPr>
      </p:pic>
      <p:sp>
        <p:nvSpPr>
          <p:cNvPr id="2" name="Title 1"/>
          <p:cNvSpPr>
            <a:spLocks noGrp="1"/>
          </p:cNvSpPr>
          <p:nvPr>
            <p:ph type="title"/>
          </p:nvPr>
        </p:nvSpPr>
        <p:spPr>
          <a:xfrm>
            <a:off x="685800" y="457200"/>
            <a:ext cx="3276600" cy="715962"/>
          </a:xfrm>
          <a:ln>
            <a:solidFill>
              <a:schemeClr val="tx2">
                <a:lumMod val="75000"/>
              </a:schemeClr>
            </a:solidFill>
          </a:ln>
        </p:spPr>
        <p:txBody>
          <a:bodyPr>
            <a:noAutofit/>
          </a:bodyPr>
          <a:lstStyle/>
          <a:p>
            <a:r>
              <a:rPr lang="en-US" sz="3600" dirty="0" smtClean="0"/>
              <a:t>Heal the Gut</a:t>
            </a:r>
            <a:endParaRPr lang="en-US" sz="3600" dirty="0"/>
          </a:p>
        </p:txBody>
      </p:sp>
      <p:sp>
        <p:nvSpPr>
          <p:cNvPr id="3" name="Content Placeholder 2"/>
          <p:cNvSpPr>
            <a:spLocks noGrp="1"/>
          </p:cNvSpPr>
          <p:nvPr>
            <p:ph idx="1"/>
          </p:nvPr>
        </p:nvSpPr>
        <p:spPr>
          <a:xfrm>
            <a:off x="457200" y="1600200"/>
            <a:ext cx="7848600" cy="4876800"/>
          </a:xfrm>
        </p:spPr>
        <p:txBody>
          <a:bodyPr>
            <a:noAutofit/>
          </a:bodyPr>
          <a:lstStyle/>
          <a:p>
            <a:pPr>
              <a:buNone/>
              <a:tabLst>
                <a:tab pos="5891213" algn="l"/>
                <a:tab pos="7772400" algn="l"/>
                <a:tab pos="8053388" algn="l"/>
              </a:tabLst>
            </a:pPr>
            <a:r>
              <a:rPr lang="en-US" sz="2400" b="1" dirty="0" err="1" smtClean="0"/>
              <a:t>Optiflora</a:t>
            </a:r>
            <a:r>
              <a:rPr lang="en-US" sz="2400" b="1" dirty="0" smtClean="0"/>
              <a:t> </a:t>
            </a:r>
            <a:r>
              <a:rPr lang="en-US" sz="2400" b="1" dirty="0" err="1" smtClean="0"/>
              <a:t>Probiotics</a:t>
            </a:r>
            <a:r>
              <a:rPr lang="en-US" sz="2400" b="1" dirty="0" smtClean="0"/>
              <a:t>  </a:t>
            </a:r>
            <a:r>
              <a:rPr lang="en-US" sz="2400" dirty="0" smtClean="0"/>
              <a:t>help re-build friendly bacteria in  the gut;  help fight bad bacteria that cause inflammation      and health issues. </a:t>
            </a:r>
          </a:p>
          <a:p>
            <a:pPr>
              <a:buNone/>
              <a:tabLst>
                <a:tab pos="5891213" algn="l"/>
                <a:tab pos="7772400" algn="l"/>
                <a:tab pos="8053388" algn="l"/>
              </a:tabLst>
            </a:pPr>
            <a:r>
              <a:rPr lang="en-US" sz="2400" dirty="0" smtClean="0"/>
              <a:t>	        </a:t>
            </a:r>
            <a:r>
              <a:rPr lang="en-US" sz="2400" dirty="0" err="1" smtClean="0"/>
              <a:t>Probiotic</a:t>
            </a:r>
            <a:r>
              <a:rPr lang="en-US" sz="2400" dirty="0" smtClean="0"/>
              <a:t> supplementation in pregnant women helps prevent babies from developing eczema. (Naturopathic Doctor’s Chris D. </a:t>
            </a:r>
            <a:r>
              <a:rPr lang="en-US" sz="2400" dirty="0" err="1" smtClean="0"/>
              <a:t>Meletis</a:t>
            </a:r>
            <a:r>
              <a:rPr lang="en-US" sz="2400" dirty="0" smtClean="0"/>
              <a:t>, ND, and Jason Barker, ND )</a:t>
            </a:r>
          </a:p>
          <a:p>
            <a:pPr>
              <a:buNone/>
              <a:tabLst>
                <a:tab pos="5891213" algn="l"/>
                <a:tab pos="7772400" algn="l"/>
                <a:tab pos="8053388" algn="l"/>
              </a:tabLst>
            </a:pPr>
            <a:r>
              <a:rPr lang="en-US" sz="2400" dirty="0" smtClean="0"/>
              <a:t>	 Eczema may also be a symptom of something called Leaky Gut Syndrome – a condition that affects the lining of the intestines. ( often caused by Candida over-growth &amp; diet high in refined carbohydrates )</a:t>
            </a:r>
          </a:p>
          <a:p>
            <a:pPr>
              <a:buNone/>
            </a:pPr>
            <a:r>
              <a:rPr lang="en-US" sz="2400" dirty="0" smtClean="0"/>
              <a:t>.</a:t>
            </a:r>
          </a:p>
        </p:txBody>
      </p:sp>
      <p:sp>
        <p:nvSpPr>
          <p:cNvPr id="5" name="TextBox 4"/>
          <p:cNvSpPr txBox="1"/>
          <p:nvPr/>
        </p:nvSpPr>
        <p:spPr>
          <a:xfrm>
            <a:off x="8077200" y="6248400"/>
            <a:ext cx="677943" cy="369332"/>
          </a:xfrm>
          <a:prstGeom prst="rect">
            <a:avLst/>
          </a:prstGeom>
          <a:noFill/>
        </p:spPr>
        <p:txBody>
          <a:bodyPr wrap="none" rtlCol="0">
            <a:spAutoFit/>
          </a:bodyPr>
          <a:lstStyle/>
          <a:p>
            <a:r>
              <a:rPr lang="en-US" dirty="0" err="1" smtClean="0"/>
              <a:t>steve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6429" r="44858"/>
          <a:stretch>
            <a:fillRect/>
          </a:stretch>
        </p:blipFill>
        <p:spPr bwMode="auto">
          <a:xfrm>
            <a:off x="609600" y="1905000"/>
            <a:ext cx="2635250" cy="3105150"/>
          </a:xfrm>
          <a:prstGeom prst="rect">
            <a:avLst/>
          </a:prstGeom>
          <a:noFill/>
          <a:ln w="9525">
            <a:solidFill>
              <a:schemeClr val="tx2"/>
            </a:solidFill>
            <a:miter lim="800000"/>
            <a:headEnd/>
            <a:tailEnd/>
          </a:ln>
        </p:spPr>
      </p:pic>
      <p:sp>
        <p:nvSpPr>
          <p:cNvPr id="53251" name="Rectangle 3"/>
          <p:cNvSpPr>
            <a:spLocks noGrp="1" noChangeArrowheads="1"/>
          </p:cNvSpPr>
          <p:nvPr>
            <p:ph type="title"/>
          </p:nvPr>
        </p:nvSpPr>
        <p:spPr>
          <a:xfrm>
            <a:off x="685800" y="228600"/>
            <a:ext cx="7696200" cy="1143000"/>
          </a:xfrm>
          <a:ln>
            <a:solidFill>
              <a:schemeClr val="tx2">
                <a:lumMod val="60000"/>
                <a:lumOff val="40000"/>
              </a:schemeClr>
            </a:solidFill>
          </a:ln>
          <a:effectLst>
            <a:outerShdw dist="35921" dir="2700000" algn="ctr" rotWithShape="0">
              <a:schemeClr val="bg2"/>
            </a:outerShdw>
          </a:effectLst>
        </p:spPr>
        <p:txBody>
          <a:bodyPr rtlCol="0">
            <a:normAutofit fontScale="90000"/>
          </a:bodyPr>
          <a:lstStyle/>
          <a:p>
            <a:pPr eaLnBrk="1" fontAlgn="auto" hangingPunct="1">
              <a:spcAft>
                <a:spcPts val="0"/>
              </a:spcAft>
              <a:defRPr/>
            </a:pPr>
            <a:r>
              <a:rPr lang="en-US" sz="3600" b="1" dirty="0" smtClean="0"/>
              <a:t>Unique, Patented “Triple Encapsulation” Technology Protects “Live” </a:t>
            </a:r>
            <a:r>
              <a:rPr lang="en-US" sz="3600" b="1" dirty="0" err="1" smtClean="0"/>
              <a:t>Microflora</a:t>
            </a:r>
            <a:endParaRPr lang="en-US" sz="3600" b="1" dirty="0" smtClean="0"/>
          </a:p>
        </p:txBody>
      </p:sp>
      <p:sp>
        <p:nvSpPr>
          <p:cNvPr id="53252" name="Text Box 4"/>
          <p:cNvSpPr txBox="1">
            <a:spLocks noChangeArrowheads="1"/>
          </p:cNvSpPr>
          <p:nvPr/>
        </p:nvSpPr>
        <p:spPr bwMode="auto">
          <a:xfrm>
            <a:off x="228600" y="5562600"/>
            <a:ext cx="8610600" cy="825500"/>
          </a:xfrm>
          <a:prstGeom prst="rect">
            <a:avLst/>
          </a:prstGeom>
          <a:noFill/>
          <a:ln w="9525">
            <a:solidFill>
              <a:schemeClr val="tx2">
                <a:lumMod val="60000"/>
                <a:lumOff val="40000"/>
              </a:schemeClr>
            </a:solidFill>
            <a:miter lim="800000"/>
            <a:headEnd/>
            <a:tailEnd/>
          </a:ln>
          <a:effectLst/>
        </p:spPr>
        <p:txBody>
          <a:bodyPr>
            <a:spAutoFit/>
          </a:bodyPr>
          <a:lstStyle/>
          <a:p>
            <a:pPr eaLnBrk="0" fontAlgn="auto" hangingPunct="0">
              <a:lnSpc>
                <a:spcPct val="85000"/>
              </a:lnSpc>
              <a:spcBef>
                <a:spcPts val="0"/>
              </a:spcBef>
              <a:spcAft>
                <a:spcPts val="0"/>
              </a:spcAft>
              <a:defRPr/>
            </a:pPr>
            <a:r>
              <a:rPr lang="en-US" sz="2800" b="1" dirty="0">
                <a:solidFill>
                  <a:schemeClr val="accent1">
                    <a:lumMod val="50000"/>
                  </a:schemeClr>
                </a:solidFill>
                <a:effectLst>
                  <a:outerShdw blurRad="38100" dist="38100" dir="2700000" algn="tl">
                    <a:srgbClr val="FFFFFF"/>
                  </a:outerShdw>
                </a:effectLst>
                <a:latin typeface="ZapfHumnst BT" pitchFamily="34" charset="0"/>
                <a:cs typeface="+mn-cs"/>
              </a:rPr>
              <a:t>OPTIFLORA™ completely survives stomach acid.  </a:t>
            </a:r>
            <a:r>
              <a:rPr lang="en-US" sz="2800" b="1" dirty="0" err="1">
                <a:solidFill>
                  <a:schemeClr val="accent1">
                    <a:lumMod val="50000"/>
                  </a:schemeClr>
                </a:solidFill>
                <a:effectLst>
                  <a:outerShdw blurRad="38100" dist="38100" dir="2700000" algn="tl">
                    <a:srgbClr val="FFFFFF"/>
                  </a:outerShdw>
                </a:effectLst>
                <a:latin typeface="ZapfHumnst BT" pitchFamily="34" charset="0"/>
                <a:cs typeface="+mn-cs"/>
              </a:rPr>
              <a:t>Microflora</a:t>
            </a:r>
            <a:r>
              <a:rPr lang="en-US" sz="2800" b="1" dirty="0">
                <a:solidFill>
                  <a:schemeClr val="accent1">
                    <a:lumMod val="50000"/>
                  </a:schemeClr>
                </a:solidFill>
                <a:effectLst>
                  <a:outerShdw blurRad="38100" dist="38100" dir="2700000" algn="tl">
                    <a:srgbClr val="FFFFFF"/>
                  </a:outerShdw>
                </a:effectLst>
                <a:latin typeface="ZapfHumnst BT" pitchFamily="34" charset="0"/>
                <a:cs typeface="+mn-cs"/>
              </a:rPr>
              <a:t> are then released in the intestine. </a:t>
            </a:r>
            <a:r>
              <a:rPr lang="en-US" sz="2000" b="1" dirty="0">
                <a:solidFill>
                  <a:schemeClr val="accent1">
                    <a:lumMod val="50000"/>
                  </a:schemeClr>
                </a:solidFill>
                <a:effectLst>
                  <a:outerShdw blurRad="38100" dist="38100" dir="2700000" algn="tl">
                    <a:srgbClr val="FFFFFF"/>
                  </a:outerShdw>
                </a:effectLst>
                <a:latin typeface="ZapfHumnst BT" pitchFamily="34" charset="0"/>
                <a:cs typeface="+mn-cs"/>
              </a:rPr>
              <a:t> </a:t>
            </a:r>
            <a:r>
              <a:rPr lang="en-US" sz="2000" b="1" dirty="0" err="1">
                <a:solidFill>
                  <a:schemeClr val="accent1">
                    <a:lumMod val="50000"/>
                  </a:schemeClr>
                </a:solidFill>
                <a:effectLst>
                  <a:outerShdw blurRad="38100" dist="38100" dir="2700000" algn="tl">
                    <a:srgbClr val="FFFFFF"/>
                  </a:outerShdw>
                </a:effectLst>
                <a:latin typeface="ZapfHumnst BT" pitchFamily="34" charset="0"/>
                <a:cs typeface="+mn-cs"/>
              </a:rPr>
              <a:t>han</a:t>
            </a:r>
            <a:endParaRPr lang="en-US" sz="2800" b="1" dirty="0">
              <a:solidFill>
                <a:schemeClr val="accent1">
                  <a:lumMod val="50000"/>
                </a:schemeClr>
              </a:solidFill>
              <a:effectLst>
                <a:outerShdw blurRad="38100" dist="38100" dir="2700000" algn="tl">
                  <a:srgbClr val="FFFFFF"/>
                </a:outerShdw>
              </a:effectLst>
              <a:latin typeface="ZapfHumnst BT" pitchFamily="34" charset="0"/>
              <a:cs typeface="+mn-cs"/>
            </a:endParaRPr>
          </a:p>
        </p:txBody>
      </p:sp>
      <p:sp>
        <p:nvSpPr>
          <p:cNvPr id="53253" name="Text Box 5"/>
          <p:cNvSpPr txBox="1">
            <a:spLocks noChangeArrowheads="1"/>
          </p:cNvSpPr>
          <p:nvPr/>
        </p:nvSpPr>
        <p:spPr bwMode="auto">
          <a:xfrm>
            <a:off x="4495800" y="2590800"/>
            <a:ext cx="3810000" cy="5238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US" sz="2800" dirty="0">
                <a:solidFill>
                  <a:schemeClr val="accent1">
                    <a:lumMod val="50000"/>
                  </a:schemeClr>
                </a:solidFill>
                <a:effectLst>
                  <a:outerShdw blurRad="38100" dist="38100" dir="2700000" algn="tl">
                    <a:srgbClr val="FFFFFF"/>
                  </a:outerShdw>
                </a:effectLst>
                <a:latin typeface="ZapfHumnst BT" pitchFamily="34" charset="0"/>
                <a:cs typeface="+mn-cs"/>
              </a:rPr>
              <a:t>“Live” </a:t>
            </a:r>
            <a:r>
              <a:rPr lang="en-US" sz="2800" dirty="0" err="1">
                <a:solidFill>
                  <a:schemeClr val="accent1">
                    <a:lumMod val="50000"/>
                  </a:schemeClr>
                </a:solidFill>
                <a:effectLst>
                  <a:outerShdw blurRad="38100" dist="38100" dir="2700000" algn="tl">
                    <a:srgbClr val="FFFFFF"/>
                  </a:outerShdw>
                </a:effectLst>
                <a:latin typeface="ZapfHumnst BT" pitchFamily="34" charset="0"/>
                <a:cs typeface="+mn-cs"/>
              </a:rPr>
              <a:t>microflora</a:t>
            </a:r>
            <a:endParaRPr lang="en-US" sz="2800" dirty="0">
              <a:solidFill>
                <a:schemeClr val="accent1">
                  <a:lumMod val="50000"/>
                </a:schemeClr>
              </a:solidFill>
              <a:effectLst>
                <a:outerShdw blurRad="38100" dist="38100" dir="2700000" algn="tl">
                  <a:srgbClr val="FFFFFF"/>
                </a:outerShdw>
              </a:effectLst>
              <a:latin typeface="ZapfHumnst BT" pitchFamily="34" charset="0"/>
              <a:cs typeface="+mn-cs"/>
            </a:endParaRPr>
          </a:p>
        </p:txBody>
      </p:sp>
      <p:sp>
        <p:nvSpPr>
          <p:cNvPr id="53254" name="Text Box 6"/>
          <p:cNvSpPr txBox="1">
            <a:spLocks noChangeArrowheads="1"/>
          </p:cNvSpPr>
          <p:nvPr/>
        </p:nvSpPr>
        <p:spPr bwMode="auto">
          <a:xfrm>
            <a:off x="4572000" y="3124200"/>
            <a:ext cx="4572000" cy="458788"/>
          </a:xfrm>
          <a:prstGeom prst="rect">
            <a:avLst/>
          </a:prstGeom>
          <a:noFill/>
          <a:ln w="9525">
            <a:noFill/>
            <a:miter lim="800000"/>
            <a:headEnd/>
            <a:tailEnd/>
          </a:ln>
          <a:effectLst/>
        </p:spPr>
        <p:txBody>
          <a:bodyPr>
            <a:spAutoFit/>
          </a:bodyPr>
          <a:lstStyle/>
          <a:p>
            <a:pPr eaLnBrk="0" fontAlgn="auto" hangingPunct="0">
              <a:lnSpc>
                <a:spcPct val="85000"/>
              </a:lnSpc>
              <a:spcBef>
                <a:spcPts val="0"/>
              </a:spcBef>
              <a:spcAft>
                <a:spcPts val="0"/>
              </a:spcAft>
              <a:defRPr/>
            </a:pPr>
            <a:r>
              <a:rPr lang="en-US" sz="2800" dirty="0">
                <a:solidFill>
                  <a:schemeClr val="accent1">
                    <a:lumMod val="50000"/>
                  </a:schemeClr>
                </a:solidFill>
                <a:effectLst>
                  <a:outerShdw blurRad="38100" dist="38100" dir="2700000" algn="tl">
                    <a:srgbClr val="FFFFFF"/>
                  </a:outerShdw>
                </a:effectLst>
                <a:latin typeface="ZapfHumnst BT" pitchFamily="34" charset="0"/>
                <a:cs typeface="+mn-cs"/>
              </a:rPr>
              <a:t>Water and oxygen barrier</a:t>
            </a:r>
          </a:p>
        </p:txBody>
      </p:sp>
      <p:sp>
        <p:nvSpPr>
          <p:cNvPr id="53255" name="Text Box 7"/>
          <p:cNvSpPr txBox="1">
            <a:spLocks noChangeArrowheads="1"/>
          </p:cNvSpPr>
          <p:nvPr/>
        </p:nvSpPr>
        <p:spPr bwMode="auto">
          <a:xfrm>
            <a:off x="4572000" y="3581400"/>
            <a:ext cx="4343400" cy="458788"/>
          </a:xfrm>
          <a:prstGeom prst="rect">
            <a:avLst/>
          </a:prstGeom>
          <a:noFill/>
          <a:ln w="9525">
            <a:noFill/>
            <a:miter lim="800000"/>
            <a:headEnd/>
            <a:tailEnd/>
          </a:ln>
          <a:effectLst/>
        </p:spPr>
        <p:txBody>
          <a:bodyPr>
            <a:spAutoFit/>
          </a:bodyPr>
          <a:lstStyle/>
          <a:p>
            <a:pPr eaLnBrk="0" fontAlgn="auto" hangingPunct="0">
              <a:lnSpc>
                <a:spcPct val="85000"/>
              </a:lnSpc>
              <a:spcBef>
                <a:spcPts val="0"/>
              </a:spcBef>
              <a:spcAft>
                <a:spcPts val="0"/>
              </a:spcAft>
              <a:defRPr/>
            </a:pPr>
            <a:r>
              <a:rPr lang="en-US" sz="2800" dirty="0">
                <a:solidFill>
                  <a:schemeClr val="accent1">
                    <a:lumMod val="50000"/>
                  </a:schemeClr>
                </a:solidFill>
                <a:effectLst>
                  <a:outerShdw blurRad="38100" dist="38100" dir="2700000" algn="tl">
                    <a:srgbClr val="FFFFFF"/>
                  </a:outerShdw>
                </a:effectLst>
                <a:latin typeface="ZapfHumnst BT" pitchFamily="34" charset="0"/>
                <a:cs typeface="+mn-cs"/>
              </a:rPr>
              <a:t>Stomach acid protection</a:t>
            </a:r>
          </a:p>
        </p:txBody>
      </p:sp>
      <p:sp>
        <p:nvSpPr>
          <p:cNvPr id="23560" name="Line 8"/>
          <p:cNvSpPr>
            <a:spLocks noChangeShapeType="1"/>
          </p:cNvSpPr>
          <p:nvPr/>
        </p:nvSpPr>
        <p:spPr bwMode="auto">
          <a:xfrm flipH="1">
            <a:off x="3203575" y="4038600"/>
            <a:ext cx="1368425" cy="431800"/>
          </a:xfrm>
          <a:prstGeom prst="line">
            <a:avLst/>
          </a:prstGeom>
          <a:noFill/>
          <a:ln w="38100">
            <a:solidFill>
              <a:schemeClr val="bg2"/>
            </a:solidFill>
            <a:round/>
            <a:headEnd/>
            <a:tailEnd type="triangle" w="med" len="med"/>
          </a:ln>
        </p:spPr>
        <p:txBody>
          <a:bodyPr wrap="none" anchor="ctr"/>
          <a:lstStyle/>
          <a:p>
            <a:endParaRPr lang="en-US"/>
          </a:p>
        </p:txBody>
      </p:sp>
      <p:sp>
        <p:nvSpPr>
          <p:cNvPr id="23561" name="Line 9"/>
          <p:cNvSpPr>
            <a:spLocks noChangeShapeType="1"/>
          </p:cNvSpPr>
          <p:nvPr/>
        </p:nvSpPr>
        <p:spPr bwMode="auto">
          <a:xfrm flipH="1">
            <a:off x="3130550" y="3124200"/>
            <a:ext cx="1441450" cy="935038"/>
          </a:xfrm>
          <a:prstGeom prst="line">
            <a:avLst/>
          </a:prstGeom>
          <a:noFill/>
          <a:ln w="38100">
            <a:solidFill>
              <a:schemeClr val="bg2"/>
            </a:solidFill>
            <a:round/>
            <a:headEnd/>
            <a:tailEnd type="triangle" w="med" len="med"/>
          </a:ln>
        </p:spPr>
        <p:txBody>
          <a:bodyPr wrap="none" anchor="ctr"/>
          <a:lstStyle/>
          <a:p>
            <a:endParaRPr lang="en-US"/>
          </a:p>
        </p:txBody>
      </p:sp>
      <p:sp>
        <p:nvSpPr>
          <p:cNvPr id="23562" name="Line 10"/>
          <p:cNvSpPr>
            <a:spLocks noChangeShapeType="1"/>
          </p:cNvSpPr>
          <p:nvPr/>
        </p:nvSpPr>
        <p:spPr bwMode="auto">
          <a:xfrm flipH="1">
            <a:off x="3435350" y="2492375"/>
            <a:ext cx="1065213" cy="615950"/>
          </a:xfrm>
          <a:prstGeom prst="line">
            <a:avLst/>
          </a:prstGeom>
          <a:noFill/>
          <a:ln w="38100">
            <a:solidFill>
              <a:schemeClr val="bg2"/>
            </a:solidFill>
            <a:round/>
            <a:headEnd/>
            <a:tailEnd type="triangle" w="med" len="med"/>
          </a:ln>
        </p:spPr>
        <p:txBody>
          <a:bodyPr wrap="none" anchor="ctr"/>
          <a:lstStyle/>
          <a:p>
            <a:endParaRPr lang="en-US"/>
          </a:p>
        </p:txBody>
      </p:sp>
      <p:sp>
        <p:nvSpPr>
          <p:cNvPr id="23564" name="Rectangle 11"/>
          <p:cNvSpPr>
            <a:spLocks noChangeArrowheads="1"/>
          </p:cNvSpPr>
          <p:nvPr/>
        </p:nvSpPr>
        <p:spPr bwMode="auto">
          <a:xfrm>
            <a:off x="3352800" y="4724400"/>
            <a:ext cx="5791200" cy="830263"/>
          </a:xfrm>
          <a:prstGeom prst="rect">
            <a:avLst/>
          </a:prstGeom>
          <a:noFill/>
          <a:ln w="9525">
            <a:noFill/>
            <a:miter lim="800000"/>
            <a:headEnd/>
            <a:tailEnd/>
          </a:ln>
        </p:spPr>
        <p:txBody>
          <a:bodyPr>
            <a:spAutoFit/>
          </a:bodyPr>
          <a:lstStyle/>
          <a:p>
            <a:r>
              <a:rPr lang="en-US" sz="2400">
                <a:latin typeface="Calibri" pitchFamily="34" charset="0"/>
              </a:rPr>
              <a:t>500 million friendly bacteria/capsule</a:t>
            </a:r>
          </a:p>
          <a:p>
            <a:r>
              <a:rPr lang="en-US" sz="2400">
                <a:latin typeface="Calibri" pitchFamily="34" charset="0"/>
              </a:rPr>
              <a:t>Triple encapsulation process → 90% delivery</a:t>
            </a:r>
          </a:p>
        </p:txBody>
      </p:sp>
      <p:sp>
        <p:nvSpPr>
          <p:cNvPr id="23565" name="Rectangle 12"/>
          <p:cNvSpPr>
            <a:spLocks noChangeArrowheads="1"/>
          </p:cNvSpPr>
          <p:nvPr/>
        </p:nvSpPr>
        <p:spPr bwMode="auto">
          <a:xfrm>
            <a:off x="3276600" y="1676400"/>
            <a:ext cx="5867400" cy="954088"/>
          </a:xfrm>
          <a:prstGeom prst="rect">
            <a:avLst/>
          </a:prstGeom>
          <a:noFill/>
          <a:ln w="9525">
            <a:noFill/>
            <a:miter lim="800000"/>
            <a:headEnd/>
            <a:tailEnd/>
          </a:ln>
        </p:spPr>
        <p:txBody>
          <a:bodyPr>
            <a:spAutoFit/>
          </a:bodyPr>
          <a:lstStyle/>
          <a:p>
            <a:r>
              <a:rPr lang="en-US" sz="2800">
                <a:latin typeface="Calibri" pitchFamily="34" charset="0"/>
              </a:rPr>
              <a:t>Supports  healthy immune system</a:t>
            </a:r>
          </a:p>
          <a:p>
            <a:r>
              <a:rPr lang="en-US" sz="2800">
                <a:latin typeface="Calibri" pitchFamily="34" charset="0"/>
              </a:rPr>
              <a:t>		&amp;  healthy digestion</a:t>
            </a:r>
          </a:p>
        </p:txBody>
      </p:sp>
      <p:sp>
        <p:nvSpPr>
          <p:cNvPr id="13" name="TextBox 12"/>
          <p:cNvSpPr txBox="1"/>
          <p:nvPr/>
        </p:nvSpPr>
        <p:spPr>
          <a:xfrm>
            <a:off x="8077200" y="6412468"/>
            <a:ext cx="677943" cy="369332"/>
          </a:xfrm>
          <a:prstGeom prst="rect">
            <a:avLst/>
          </a:prstGeom>
          <a:noFill/>
        </p:spPr>
        <p:txBody>
          <a:bodyPr wrap="none" rtlCol="0">
            <a:spAutoFit/>
          </a:bodyPr>
          <a:lstStyle/>
          <a:p>
            <a:r>
              <a:rPr lang="en-US" dirty="0" err="1" smtClean="0"/>
              <a:t>steve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3871</TotalTime>
  <Words>1496</Words>
  <Application>Microsoft Office PowerPoint</Application>
  <PresentationFormat>On-screen Show (4:3)</PresentationFormat>
  <Paragraphs>267</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Inflammatory Skin Conditions  Eczema, Psoriasis, Rosacea </vt:lpstr>
      <vt:lpstr>Incidence of Skin Disorders</vt:lpstr>
      <vt:lpstr>Reese Bagwell – Born C- Section</vt:lpstr>
      <vt:lpstr>Barbara Taylor 6-Year Old Daughter --Eczema</vt:lpstr>
      <vt:lpstr>Factors That Cause or Aggravate Eczema – Atopic Dermatitis</vt:lpstr>
      <vt:lpstr>4 Steps To Healthy Skin</vt:lpstr>
      <vt:lpstr> # 1  To Treat Eczema Naturally –   A Healthy Gut</vt:lpstr>
      <vt:lpstr>Heal the Gut</vt:lpstr>
      <vt:lpstr>Unique, Patented “Triple Encapsulation” Technology Protects “Live” Microflora</vt:lpstr>
      <vt:lpstr>Optiflora  Probiotic  System</vt:lpstr>
      <vt:lpstr># 2 Eczema – Feed the Body the Nutrients It Needs  Avoid Foods That Increase Inflammation</vt:lpstr>
      <vt:lpstr>Slide 12</vt:lpstr>
      <vt:lpstr>Slide 13</vt:lpstr>
      <vt:lpstr>Slide 14</vt:lpstr>
      <vt:lpstr># 3   Eczema – Reduce Inflammation &amp; Normalize  the Immune System –  </vt:lpstr>
      <vt:lpstr>Slide 16</vt:lpstr>
      <vt:lpstr>Omega 3 Fatty Acids…  Shaklee Omega Guard</vt:lpstr>
      <vt:lpstr>Omega 3 Fish Oil ALWAYS SAFE  Industrial Pollutants –PCB’s</vt:lpstr>
      <vt:lpstr>Nutriferon:  Normalizes  for Immune System</vt:lpstr>
      <vt:lpstr>Chewable Vita C</vt:lpstr>
      <vt:lpstr>#4   Avoid Toxins and Irritants</vt:lpstr>
      <vt:lpstr>Slide 22</vt:lpstr>
      <vt:lpstr>Stephanie Bruce Brayden – 4 Year Old With Eczema</vt:lpstr>
      <vt:lpstr>Side Effects of Steroid Creams</vt:lpstr>
      <vt:lpstr>Psoriasis –chronic skin problem that causes skin cells to grow too quickly, resulting in thick, white, silvery, or red patches. </vt:lpstr>
      <vt:lpstr>Slide 26</vt:lpstr>
      <vt:lpstr>Natural Solutions for Psoriasis Similar to Those for Eczema</vt:lpstr>
      <vt:lpstr>Eczema &amp; Psoriasis Collection for Adults</vt:lpstr>
      <vt:lpstr>1. Heal the gut --OptiFlora  2. Reduce Inflammation     GLA, and EPA  3. Provide nutrients for  healthy skin and healthy  immune system –   Vita Lea / Vitalizer (Zinc,  Vita C, Vita E, Carotenoids )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Inflammatory Skin Conditions  Eczema, Psoriasis, Rosacea</dc:title>
  <dc:creator>Barb</dc:creator>
  <cp:lastModifiedBy>Barb</cp:lastModifiedBy>
  <cp:revision>248</cp:revision>
  <dcterms:created xsi:type="dcterms:W3CDTF">2014-05-01T01:24:59Z</dcterms:created>
  <dcterms:modified xsi:type="dcterms:W3CDTF">2014-05-13T02:01:28Z</dcterms:modified>
</cp:coreProperties>
</file>