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2"/>
  </p:notesMasterIdLst>
  <p:handoutMasterIdLst>
    <p:handoutMasterId r:id="rId53"/>
  </p:handoutMasterIdLst>
  <p:sldIdLst>
    <p:sldId id="256" r:id="rId2"/>
    <p:sldId id="304" r:id="rId3"/>
    <p:sldId id="268" r:id="rId4"/>
    <p:sldId id="339" r:id="rId5"/>
    <p:sldId id="269" r:id="rId6"/>
    <p:sldId id="331" r:id="rId7"/>
    <p:sldId id="320" r:id="rId8"/>
    <p:sldId id="332" r:id="rId9"/>
    <p:sldId id="273" r:id="rId10"/>
    <p:sldId id="334" r:id="rId11"/>
    <p:sldId id="322" r:id="rId12"/>
    <p:sldId id="338" r:id="rId13"/>
    <p:sldId id="317" r:id="rId14"/>
    <p:sldId id="335" r:id="rId15"/>
    <p:sldId id="336" r:id="rId16"/>
    <p:sldId id="258" r:id="rId17"/>
    <p:sldId id="310" r:id="rId18"/>
    <p:sldId id="294" r:id="rId19"/>
    <p:sldId id="323" r:id="rId20"/>
    <p:sldId id="293" r:id="rId21"/>
    <p:sldId id="296" r:id="rId22"/>
    <p:sldId id="297" r:id="rId23"/>
    <p:sldId id="284" r:id="rId24"/>
    <p:sldId id="290" r:id="rId25"/>
    <p:sldId id="285" r:id="rId26"/>
    <p:sldId id="314" r:id="rId27"/>
    <p:sldId id="283" r:id="rId28"/>
    <p:sldId id="287" r:id="rId29"/>
    <p:sldId id="307" r:id="rId30"/>
    <p:sldId id="309" r:id="rId31"/>
    <p:sldId id="326" r:id="rId32"/>
    <p:sldId id="311" r:id="rId33"/>
    <p:sldId id="327" r:id="rId34"/>
    <p:sldId id="316" r:id="rId35"/>
    <p:sldId id="340" r:id="rId36"/>
    <p:sldId id="257" r:id="rId37"/>
    <p:sldId id="305" r:id="rId38"/>
    <p:sldId id="262" r:id="rId39"/>
    <p:sldId id="315" r:id="rId40"/>
    <p:sldId id="278" r:id="rId41"/>
    <p:sldId id="328" r:id="rId42"/>
    <p:sldId id="270" r:id="rId43"/>
    <p:sldId id="272" r:id="rId44"/>
    <p:sldId id="261" r:id="rId45"/>
    <p:sldId id="276" r:id="rId46"/>
    <p:sldId id="303" r:id="rId47"/>
    <p:sldId id="329" r:id="rId48"/>
    <p:sldId id="330" r:id="rId49"/>
    <p:sldId id="333" r:id="rId50"/>
    <p:sldId id="337" r:id="rId5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181"/>
    <a:srgbClr val="B381D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9" autoAdjust="0"/>
    <p:restoredTop sz="94672" autoAdjust="0"/>
  </p:normalViewPr>
  <p:slideViewPr>
    <p:cSldViewPr showGuides="1">
      <p:cViewPr varScale="1">
        <p:scale>
          <a:sx n="56" d="100"/>
          <a:sy n="56" d="100"/>
        </p:scale>
        <p:origin x="-157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9E22B0-F650-48E6-B23E-40A5DA73D99E}" type="datetimeFigureOut">
              <a:rPr lang="en-US" smtClean="0"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A72048-24B2-4E25-B913-9AD8CBFFCF0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2C1593-AC44-4BB5-AAF9-2B5265E11F42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3371FF-C8A2-41A1-AE98-FF535BA8AB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7F182-3131-43DD-BEDA-EE9C05E6B80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E955C-25DE-48E9-AD20-DC101E3EDAA4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82947" name="Rectangle 7"/>
          <p:cNvSpPr txBox="1">
            <a:spLocks noGrp="1" noChangeArrowheads="1"/>
          </p:cNvSpPr>
          <p:nvPr/>
        </p:nvSpPr>
        <p:spPr bwMode="auto">
          <a:xfrm>
            <a:off x="3886200" y="8685213"/>
            <a:ext cx="2970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094" tIns="45547" rIns="91094" bIns="45547" anchor="b"/>
          <a:lstStyle/>
          <a:p>
            <a:pPr algn="r" defTabSz="909638"/>
            <a:fld id="{B4514518-87A8-483D-BD61-B3C6A96B4AEA}" type="slidenum">
              <a:rPr lang="en-US" sz="1200"/>
              <a:pPr algn="r" defTabSz="909638"/>
              <a:t>34</a:t>
            </a:fld>
            <a:endParaRPr lang="en-US" sz="1200"/>
          </a:p>
        </p:txBody>
      </p:sp>
      <p:sp>
        <p:nvSpPr>
          <p:cNvPr id="8294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7763" y="684213"/>
            <a:ext cx="4573587" cy="3430587"/>
          </a:xfrm>
          <a:ln/>
        </p:spPr>
      </p:sp>
      <p:sp>
        <p:nvSpPr>
          <p:cNvPr id="8294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4343400"/>
            <a:ext cx="5489575" cy="4116388"/>
          </a:xfrm>
          <a:noFill/>
          <a:ln/>
        </p:spPr>
        <p:txBody>
          <a:bodyPr lIns="91094" tIns="45547" rIns="91094" bIns="45547"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7F182-3131-43DD-BEDA-EE9C05E6B80F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7F182-3131-43DD-BEDA-EE9C05E6B80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7F182-3131-43DD-BEDA-EE9C05E6B80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B5E9460-4AE4-48E9-935D-9B4FA6025B4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FEFFBEF-9A81-4C51-B3F6-709DBA96429B}" type="slidenum">
              <a:rPr lang="en-US" smtClean="0">
                <a:latin typeface="Arial" pitchFamily="34" charset="0"/>
                <a:cs typeface="Arial" pitchFamily="34" charset="0"/>
              </a:rPr>
              <a:pPr/>
              <a:t>29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9155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90425" tIns="45212" rIns="90425" bIns="4521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49157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25" tIns="45212" rIns="90425" bIns="45212" anchor="b"/>
          <a:lstStyle/>
          <a:p>
            <a:pPr algn="r" defTabSz="903288"/>
            <a:fld id="{E3F63FF4-ABEE-4EDA-810D-54478035CA28}" type="slidenum">
              <a:rPr lang="en-US" sz="1200">
                <a:latin typeface="Calibri" pitchFamily="34" charset="0"/>
              </a:rPr>
              <a:pPr algn="r" defTabSz="903288"/>
              <a:t>29</a:t>
            </a:fld>
            <a:endParaRPr lang="en-US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77F182-3131-43DD-BEDA-EE9C05E6B80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DEF7870-719A-4709-B050-6CA6A0BF2BBE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013C-534C-4168-B925-5584DA144FF3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E4CE-3EC0-4E21-96AD-C9238EE22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013C-534C-4168-B925-5584DA144FF3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E4CE-3EC0-4E21-96AD-C9238EE22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013C-534C-4168-B925-5584DA144FF3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E4CE-3EC0-4E21-96AD-C9238EE22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06400" y="76200"/>
            <a:ext cx="8278813" cy="57134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013C-534C-4168-B925-5584DA144FF3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E4CE-3EC0-4E21-96AD-C9238EE22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013C-534C-4168-B925-5584DA144FF3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E4CE-3EC0-4E21-96AD-C9238EE22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013C-534C-4168-B925-5584DA144FF3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E4CE-3EC0-4E21-96AD-C9238EE22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013C-534C-4168-B925-5584DA144FF3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E4CE-3EC0-4E21-96AD-C9238EE22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013C-534C-4168-B925-5584DA144FF3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E4CE-3EC0-4E21-96AD-C9238EE22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013C-534C-4168-B925-5584DA144FF3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E4CE-3EC0-4E21-96AD-C9238EE22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013C-534C-4168-B925-5584DA144FF3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E4CE-3EC0-4E21-96AD-C9238EE22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84013C-534C-4168-B925-5584DA144FF3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7E4CE-3EC0-4E21-96AD-C9238EE22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84013C-534C-4168-B925-5584DA144FF3}" type="datetimeFigureOut">
              <a:rPr lang="en-US" smtClean="0"/>
              <a:pPr/>
              <a:t>7/14/2014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17E4CE-3EC0-4E21-96AD-C9238EE226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hyperlink" Target="http://drsaulmarcus.com/thyroid/15hypothyroidismbalance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cdn.womentowomen.com/wp-content/uploads/2014/02/metabolicpathways-e1391467941361.jpg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jpeg"/><Relationship Id="rId4" Type="http://schemas.openxmlformats.org/officeDocument/2006/relationships/image" Target="../media/image25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Relationship Id="rId9" Type="http://schemas.openxmlformats.org/officeDocument/2006/relationships/image" Target="../media/image3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5.jpeg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eg"/><Relationship Id="rId4" Type="http://schemas.openxmlformats.org/officeDocument/2006/relationships/image" Target="../media/image46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eg"/><Relationship Id="rId3" Type="http://schemas.openxmlformats.org/officeDocument/2006/relationships/image" Target="../media/image23.jpeg"/><Relationship Id="rId7" Type="http://schemas.openxmlformats.org/officeDocument/2006/relationships/image" Target="../media/image5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3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6.jpeg"/><Relationship Id="rId4" Type="http://schemas.openxmlformats.org/officeDocument/2006/relationships/image" Target="../media/image46.jpe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hyperlink" Target="http://cdn.womentowomen.com/wp-content/uploads/2014/02/menstrualcycle_060809-e1391480490234.gif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3429000"/>
            <a:ext cx="3886200" cy="2209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Barbara </a:t>
            </a:r>
            <a:r>
              <a:rPr lang="en-US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Lagoni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Dr. Steve Chaney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Hannah Sharapan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Cheryl Mangan</a:t>
            </a:r>
          </a:p>
          <a:p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Beth Kaniuk </a:t>
            </a:r>
          </a:p>
          <a:p>
            <a:endParaRPr lang="en-US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7410" name="Picture 2" descr="http://www.weightlosscleanseforyou.com/wp-content/uploads/2013/02/hormonal-imbal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905000"/>
            <a:ext cx="3429000" cy="4572000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04800"/>
            <a:ext cx="7810500" cy="1447800"/>
          </a:xfrm>
          <a:solidFill>
            <a:schemeClr val="accent6">
              <a:lumMod val="20000"/>
              <a:lumOff val="8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4000" dirty="0" smtClean="0"/>
              <a:t>Natural Approaches to		Hormonal Imbalance 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katedeering.com/wp-content/uploads/2013/06/848882_f5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239000" cy="6096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391400" y="60198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steve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1219200"/>
            <a:ext cx="18288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Hormonal Imbalance </a:t>
            </a:r>
            <a:endParaRPr lang="en-US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5486400" y="1600200"/>
            <a:ext cx="19050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Estrogen</a:t>
            </a:r>
          </a:p>
          <a:p>
            <a:r>
              <a:rPr lang="en-US" sz="2800" dirty="0" smtClean="0"/>
              <a:t>Dominance</a:t>
            </a:r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4648200"/>
            <a:ext cx="19050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Increased </a:t>
            </a:r>
          </a:p>
          <a:p>
            <a:r>
              <a:rPr lang="en-US" sz="2800" dirty="0" smtClean="0"/>
              <a:t>Estrogen</a:t>
            </a:r>
          </a:p>
          <a:p>
            <a:r>
              <a:rPr lang="en-US" sz="2800" dirty="0" smtClean="0"/>
              <a:t>Dominance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410200" y="4343400"/>
            <a:ext cx="3429000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Weight Gain/Belly Fat</a:t>
            </a:r>
          </a:p>
          <a:p>
            <a:pPr algn="ctr"/>
            <a:r>
              <a:rPr lang="en-US" sz="2800" dirty="0" smtClean="0"/>
              <a:t> Produces More Estrogen </a:t>
            </a:r>
            <a:endParaRPr lang="en-US" sz="2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rmonal_balance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228599"/>
            <a:ext cx="7162800" cy="6172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38200" y="152400"/>
            <a:ext cx="682686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It’s Complicated – All Our Hormones Interact</a:t>
            </a:r>
            <a:endParaRPr lang="en-US" sz="28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7620000" y="4953000"/>
            <a:ext cx="1143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steve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1.gstatic.com/images?q=tbn:ANd9GcTVzmOqcPSTLE9p2vC05dqoVGmnN3xWXDQoEqFLtIaPjyYY_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3554" name="Picture 2" descr="http://www.boisenaturalhealth.com/files/testing_hormone_tabl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8571" y="0"/>
            <a:ext cx="7762029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0" y="6248400"/>
            <a:ext cx="1676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steve</a:t>
            </a: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etabolicpathways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71800" y="342900"/>
            <a:ext cx="5867400" cy="617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8600" y="381000"/>
            <a:ext cx="2590800" cy="1384995"/>
          </a:xfrm>
          <a:prstGeom prst="rect">
            <a:avLst/>
          </a:prstGeom>
          <a:noFill/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Our Adrenals Do A </a:t>
            </a:r>
            <a:r>
              <a:rPr lang="en-US" sz="2800" b="1" dirty="0" smtClean="0"/>
              <a:t>Lot.</a:t>
            </a:r>
          </a:p>
          <a:p>
            <a:pPr algn="ctr"/>
            <a:r>
              <a:rPr lang="en-US" sz="2800" b="1" dirty="0" smtClean="0"/>
              <a:t> They Produce…</a:t>
            </a:r>
            <a:endParaRPr lang="en-US" sz="24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048000" y="2209800"/>
            <a:ext cx="2286000" cy="461665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Progesterone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0" y="5029200"/>
            <a:ext cx="1676400" cy="830997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err="1" smtClean="0"/>
              <a:t>Estrone</a:t>
            </a:r>
            <a:r>
              <a:rPr lang="en-US" sz="2800" dirty="0" smtClean="0"/>
              <a:t>  -</a:t>
            </a:r>
            <a:r>
              <a:rPr lang="en-US" sz="2000" dirty="0" smtClean="0"/>
              <a:t>menopause</a:t>
            </a:r>
            <a:endParaRPr lang="en-US" sz="2800" dirty="0"/>
          </a:p>
        </p:txBody>
      </p:sp>
      <p:sp>
        <p:nvSpPr>
          <p:cNvPr id="10" name="TextBox 9"/>
          <p:cNvSpPr txBox="1"/>
          <p:nvPr/>
        </p:nvSpPr>
        <p:spPr>
          <a:xfrm>
            <a:off x="6858000" y="4038600"/>
            <a:ext cx="20574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Estradiol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876800" y="533400"/>
            <a:ext cx="3505200" cy="38100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124200" y="533400"/>
            <a:ext cx="1905000" cy="46166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Cholesterol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228600" y="1905000"/>
            <a:ext cx="2438400" cy="1200329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Aldosterone</a:t>
            </a:r>
            <a:r>
              <a:rPr lang="en-US" sz="2400" dirty="0" smtClean="0"/>
              <a:t>  – maintains fluid balance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304800" y="3429000"/>
            <a:ext cx="2438400" cy="830997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 smtClean="0"/>
              <a:t>Cortisol</a:t>
            </a:r>
            <a:r>
              <a:rPr lang="en-US" sz="2400" dirty="0" smtClean="0"/>
              <a:t>  – is our stress hormone</a:t>
            </a:r>
            <a:endParaRPr lang="en-US" sz="2400" dirty="0"/>
          </a:p>
        </p:txBody>
      </p:sp>
      <p:sp>
        <p:nvSpPr>
          <p:cNvPr id="15" name="TextBox 14"/>
          <p:cNvSpPr txBox="1"/>
          <p:nvPr/>
        </p:nvSpPr>
        <p:spPr>
          <a:xfrm>
            <a:off x="304800" y="4572000"/>
            <a:ext cx="2438400" cy="1938992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The DHEA Pathway</a:t>
            </a:r>
            <a:r>
              <a:rPr lang="en-US" sz="2400" dirty="0" smtClean="0"/>
              <a:t>  – is important for health &amp; reproduction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5029200" y="4038600"/>
            <a:ext cx="144780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C</a:t>
            </a:r>
            <a:r>
              <a:rPr lang="en-US" sz="2800" b="1" dirty="0" err="1" smtClean="0"/>
              <a:t>ortisol</a:t>
            </a:r>
            <a:endParaRPr lang="en-US" sz="28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3276600" y="5867400"/>
            <a:ext cx="2057400" cy="523220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Aldosterone</a:t>
            </a:r>
            <a:endParaRPr lang="en-US" sz="2800" b="1" dirty="0"/>
          </a:p>
        </p:txBody>
      </p:sp>
      <p:sp>
        <p:nvSpPr>
          <p:cNvPr id="17" name="TextBox 16"/>
          <p:cNvSpPr txBox="1"/>
          <p:nvPr/>
        </p:nvSpPr>
        <p:spPr>
          <a:xfrm>
            <a:off x="6400800" y="6096000"/>
            <a:ext cx="2362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steve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39000" y="1371600"/>
            <a:ext cx="1219200" cy="523220"/>
          </a:xfrm>
          <a:prstGeom prst="rect">
            <a:avLst/>
          </a:prstGeom>
          <a:solidFill>
            <a:schemeClr val="bg1"/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DHEA</a:t>
            </a:r>
            <a:endParaRPr lang="en-US" sz="2800" b="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 descr="http://petrockstudios.com/wp-content/uploads/2012/05/adrenal-fatigue-causes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391400" y="3429000"/>
            <a:ext cx="152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barb</a:t>
            </a:r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TVzmOqcPSTLE9p2vC05dqoVGmnN3xWXDQoEqFLtIaPjyYY_Ud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15962"/>
          </a:xfrm>
          <a:solidFill>
            <a:schemeClr val="bg1"/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Common Symptoms of Adrenal Exhaustion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pPr lvl="0">
              <a:buNone/>
            </a:pPr>
            <a:r>
              <a:rPr lang="en-US" sz="2000" dirty="0" smtClean="0"/>
              <a:t>Difficulty getting up in the morning </a:t>
            </a:r>
            <a:r>
              <a:rPr lang="en-US" sz="2000" dirty="0" smtClean="0"/>
              <a:t>,never </a:t>
            </a:r>
            <a:r>
              <a:rPr lang="en-US" sz="2000" dirty="0" smtClean="0"/>
              <a:t>feeling well-rested, even after sleep </a:t>
            </a:r>
          </a:p>
          <a:p>
            <a:pPr lvl="0">
              <a:buNone/>
            </a:pPr>
            <a:r>
              <a:rPr lang="en-US" sz="2000" dirty="0" smtClean="0"/>
              <a:t>Nocturnal waking </a:t>
            </a:r>
          </a:p>
          <a:p>
            <a:pPr lvl="0">
              <a:buNone/>
            </a:pPr>
            <a:r>
              <a:rPr lang="en-US" sz="2000" dirty="0" smtClean="0"/>
              <a:t>Anxiety, nervousness, mild depression </a:t>
            </a:r>
          </a:p>
          <a:p>
            <a:pPr lvl="0">
              <a:buNone/>
            </a:pPr>
            <a:r>
              <a:rPr lang="en-US" sz="2000" dirty="0" smtClean="0"/>
              <a:t>Lightheadedness on standing </a:t>
            </a:r>
          </a:p>
          <a:p>
            <a:pPr lvl="0">
              <a:buNone/>
            </a:pPr>
            <a:r>
              <a:rPr lang="en-US" sz="2000" dirty="0" smtClean="0"/>
              <a:t>Low blood pressure (hypotension) </a:t>
            </a:r>
          </a:p>
          <a:p>
            <a:pPr lvl="0">
              <a:buNone/>
            </a:pPr>
            <a:r>
              <a:rPr lang="en-US" sz="2000" dirty="0" smtClean="0"/>
              <a:t>Salt cravings </a:t>
            </a:r>
          </a:p>
          <a:p>
            <a:pPr lvl="0">
              <a:buNone/>
            </a:pPr>
            <a:r>
              <a:rPr lang="en-US" sz="2000" dirty="0" smtClean="0"/>
              <a:t>Reliance on sugar and caffeine to bolster flagging energy </a:t>
            </a:r>
          </a:p>
          <a:p>
            <a:pPr lvl="0">
              <a:buNone/>
            </a:pPr>
            <a:r>
              <a:rPr lang="en-US" sz="2000" dirty="0" smtClean="0"/>
              <a:t>Problems coping with stressful situations </a:t>
            </a:r>
          </a:p>
          <a:p>
            <a:pPr lvl="0">
              <a:buNone/>
            </a:pPr>
            <a:r>
              <a:rPr lang="en-US" sz="2000" dirty="0" smtClean="0"/>
              <a:t>Frequently feeling angry and frustrated </a:t>
            </a:r>
          </a:p>
          <a:p>
            <a:pPr lvl="0">
              <a:buNone/>
            </a:pPr>
            <a:r>
              <a:rPr lang="en-US" sz="2000" dirty="0" smtClean="0"/>
              <a:t>Struggling to get through the day, but feeling better after an evening meal</a:t>
            </a:r>
          </a:p>
          <a:p>
            <a:pPr lvl="0">
              <a:buNone/>
            </a:pPr>
            <a:r>
              <a:rPr lang="en-US" sz="2000" dirty="0" smtClean="0"/>
              <a:t>Frequent infections</a:t>
            </a:r>
          </a:p>
          <a:p>
            <a:pPr lvl="0">
              <a:buNone/>
            </a:pPr>
            <a:r>
              <a:rPr lang="en-US" sz="2000" dirty="0" smtClean="0"/>
              <a:t>Abdominal weight gain</a:t>
            </a:r>
          </a:p>
          <a:p>
            <a:pPr lvl="0">
              <a:buNone/>
            </a:pPr>
            <a:r>
              <a:rPr lang="en-US" sz="2000" dirty="0" smtClean="0"/>
              <a:t>Hair loss</a:t>
            </a:r>
          </a:p>
          <a:p>
            <a:pPr lvl="0">
              <a:buNone/>
            </a:pPr>
            <a:r>
              <a:rPr lang="en-US" sz="2000" dirty="0" smtClean="0"/>
              <a:t>Acne</a:t>
            </a:r>
          </a:p>
          <a:p>
            <a:pPr lvl="0">
              <a:buNone/>
            </a:pPr>
            <a:r>
              <a:rPr lang="en-US" sz="2000" dirty="0" smtClean="0"/>
              <a:t>Cold intolerance </a:t>
            </a:r>
          </a:p>
          <a:p>
            <a:pPr lvl="0">
              <a:buNone/>
            </a:pPr>
            <a:r>
              <a:rPr lang="en-US" sz="2000" dirty="0" smtClean="0"/>
              <a:t>Lack of mental focus, decreased productivity, </a:t>
            </a:r>
            <a:r>
              <a:rPr lang="en-US" sz="2000" dirty="0" smtClean="0"/>
              <a:t>absent-mindedness               </a:t>
            </a:r>
            <a:r>
              <a:rPr lang="en-US" sz="2000" dirty="0" smtClean="0"/>
              <a:t>barb</a:t>
            </a:r>
          </a:p>
          <a:p>
            <a:pPr>
              <a:buNone/>
            </a:pPr>
            <a:r>
              <a:rPr lang="en-US" sz="2000" dirty="0" smtClean="0"/>
              <a:t>Feeling like everything’s “too hard” 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1.gstatic.com/images?q=tbn:ANd9GcTVzmOqcPSTLE9p2vC05dqoVGmnN3xWXDQoEqFLtIaPjyYY_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9700" y="1752600"/>
            <a:ext cx="6324600" cy="2438400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Hormonal Imbalance Stories	</a:t>
            </a:r>
            <a:r>
              <a:rPr lang="en-US" sz="1400" dirty="0" smtClean="0"/>
              <a:t>	</a:t>
            </a:r>
            <a:r>
              <a:rPr lang="en-US" sz="4000" dirty="0" smtClean="0"/>
              <a:t/>
            </a:r>
            <a:br>
              <a:rPr lang="en-US" sz="4000" dirty="0" smtClean="0"/>
            </a:br>
            <a:r>
              <a:rPr lang="en-US" sz="4000" dirty="0" smtClean="0"/>
              <a:t>Let’s look at what has worked </a:t>
            </a:r>
            <a:br>
              <a:rPr lang="en-US" sz="4000" dirty="0" smtClean="0"/>
            </a:br>
            <a:r>
              <a:rPr lang="en-US" sz="4000" dirty="0" smtClean="0"/>
              <a:t>for other women. </a:t>
            </a:r>
            <a:br>
              <a:rPr lang="en-US" sz="4000" dirty="0" smtClean="0"/>
            </a:br>
            <a:endParaRPr lang="en-US" sz="40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38800" cy="71596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600" dirty="0" smtClean="0"/>
              <a:t>Cheryl </a:t>
            </a:r>
            <a:r>
              <a:rPr lang="en-US" sz="3600" dirty="0" err="1" smtClean="0"/>
              <a:t>Mangan’s</a:t>
            </a:r>
            <a:r>
              <a:rPr lang="en-US" sz="3600" dirty="0" smtClean="0"/>
              <a:t> Severe PMS 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56388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Late 30’s – Ultra Sound Technician</a:t>
            </a:r>
          </a:p>
          <a:p>
            <a:r>
              <a:rPr lang="en-US" sz="2400" dirty="0" smtClean="0"/>
              <a:t>Mood Swings</a:t>
            </a:r>
          </a:p>
          <a:p>
            <a:r>
              <a:rPr lang="en-US" sz="2400" dirty="0" smtClean="0"/>
              <a:t>Headaches, heavy bleeding .. Kept getting worse</a:t>
            </a:r>
          </a:p>
          <a:p>
            <a:r>
              <a:rPr lang="en-US" sz="2400" dirty="0" smtClean="0"/>
              <a:t>Breast tenderness, really bad mood swings .. Irregular cycles</a:t>
            </a:r>
          </a:p>
          <a:p>
            <a:r>
              <a:rPr lang="en-US" sz="2400" dirty="0" smtClean="0"/>
              <a:t>Doctors recommended birth control pills, hormonal replacement, drugs for anxiety, … </a:t>
            </a:r>
          </a:p>
          <a:p>
            <a:r>
              <a:rPr lang="en-US" sz="2400" dirty="0" smtClean="0"/>
              <a:t>Cheryl was aware of side effects and refused</a:t>
            </a:r>
          </a:p>
          <a:p>
            <a:r>
              <a:rPr lang="en-US" sz="2400" dirty="0" smtClean="0"/>
              <a:t>Worked full time,  2 pre-teen boys,  parents became ill, .. And then Tom brought home a puppy !  </a:t>
            </a:r>
          </a:p>
          <a:p>
            <a:r>
              <a:rPr lang="en-US" sz="2400" dirty="0" smtClean="0"/>
              <a:t>Eventually lead to Hot flashes, night sweats</a:t>
            </a:r>
          </a:p>
          <a:p>
            <a:r>
              <a:rPr lang="en-US" sz="2400" dirty="0" smtClean="0"/>
              <a:t>Age 41 – doctors still only offering medications and then she discovered Shaklee .. First person who asked her about her life, diet and stress.</a:t>
            </a:r>
          </a:p>
          <a:p>
            <a:pPr>
              <a:buNone/>
            </a:pPr>
            <a:endParaRPr lang="en-US" sz="2400" dirty="0" smtClean="0"/>
          </a:p>
          <a:p>
            <a:pPr>
              <a:buFont typeface="Wingdings 3" pitchFamily="18" charset="2"/>
              <a:buNone/>
            </a:pPr>
            <a:endParaRPr lang="en-US" dirty="0" smtClean="0"/>
          </a:p>
          <a:p>
            <a:endParaRPr lang="en-US" dirty="0" smtClean="0"/>
          </a:p>
        </p:txBody>
      </p:sp>
      <p:pic>
        <p:nvPicPr>
          <p:cNvPr id="5" name="Content Placeholder 3" descr="Cheryl Mang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62800" y="228600"/>
            <a:ext cx="1676400" cy="2095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6858000" cy="990600"/>
          </a:xfrm>
          <a:ln>
            <a:solidFill>
              <a:schemeClr val="bg2">
                <a:lumMod val="25000"/>
              </a:schemeClr>
            </a:solidFill>
          </a:ln>
        </p:spPr>
        <p:txBody>
          <a:bodyPr>
            <a:noAutofit/>
          </a:bodyPr>
          <a:lstStyle/>
          <a:p>
            <a:pPr algn="l"/>
            <a:r>
              <a:rPr lang="en-US" sz="2800" dirty="0" smtClean="0"/>
              <a:t>Megan </a:t>
            </a:r>
            <a:r>
              <a:rPr lang="en-US" sz="2800" dirty="0" err="1" smtClean="0"/>
              <a:t>Densmore</a:t>
            </a:r>
            <a:r>
              <a:rPr lang="en-US" sz="2800" dirty="0" smtClean="0"/>
              <a:t> 				        Ovarian Cysts, Polycystic Ovarian Syndrome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382000" cy="54102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000" dirty="0" smtClean="0"/>
              <a:t>Diagnosed with Fibromyalgia at age 13</a:t>
            </a:r>
          </a:p>
          <a:p>
            <a:pPr>
              <a:buNone/>
            </a:pPr>
            <a:r>
              <a:rPr lang="en-US" sz="2000" dirty="0" smtClean="0"/>
              <a:t>  I started on Shaklee products at 27 years old and had a complete</a:t>
            </a:r>
          </a:p>
          <a:p>
            <a:pPr>
              <a:buNone/>
            </a:pPr>
            <a:r>
              <a:rPr lang="en-US" sz="2000" dirty="0" smtClean="0"/>
              <a:t> reversal of my fibromyalgia symptoms in around 3-6 months.</a:t>
            </a:r>
          </a:p>
          <a:p>
            <a:pPr>
              <a:buNone/>
            </a:pPr>
            <a:r>
              <a:rPr lang="en-US" sz="2000" dirty="0" smtClean="0"/>
              <a:t>  After 1 year on Shaklee products I decided to try going off birth control.  I have a history of PCOS - possibly related to the fibromyalgia - and was put on birth control at 18 in order to manage this.  I have had </a:t>
            </a:r>
            <a:r>
              <a:rPr lang="en-US" sz="2000" dirty="0" err="1" smtClean="0"/>
              <a:t>laproscopic</a:t>
            </a:r>
            <a:r>
              <a:rPr lang="en-US" sz="2000" dirty="0" smtClean="0"/>
              <a:t> surgery for cysts in the past and the one time I tried going off birth control when I was 24 landed me in the emergency room with a cyst. </a:t>
            </a:r>
          </a:p>
          <a:p>
            <a:pPr>
              <a:buNone/>
            </a:pPr>
            <a:r>
              <a:rPr lang="en-US" sz="2000" dirty="0" smtClean="0"/>
              <a:t>I added 2 GLA per day to everything else I was taking 2 years ago and went off the birth control.  My cycles regulated within a few months. No cysts since, but I had increased PMS symptoms and I started experiencing pretty bad acne after going off birth control. </a:t>
            </a:r>
          </a:p>
          <a:p>
            <a:pPr>
              <a:buNone/>
            </a:pPr>
            <a:r>
              <a:rPr lang="en-US" sz="2000" dirty="0" smtClean="0"/>
              <a:t>I am now 2 years off of birth control, no cysts, regular cycles and I added a 3rd </a:t>
            </a:r>
            <a:r>
              <a:rPr lang="en-US" sz="2000" b="1" dirty="0" smtClean="0"/>
              <a:t>GLA</a:t>
            </a:r>
            <a:r>
              <a:rPr lang="en-US" sz="2000" dirty="0" smtClean="0"/>
              <a:t> per day a couple months ago (up from 2 per day) to see if my skin would clear and it has. I am also noticing much less cravings for dark chocolate (my vice) and greatly reduced PMS. It could be a fluke but my chronic eye dryness has also improved. Everything else in my supplement regimen/diet has stayed the same.				</a:t>
            </a:r>
            <a:r>
              <a:rPr lang="en-US" sz="2000" dirty="0" err="1" smtClean="0"/>
              <a:t>hannah</a:t>
            </a:r>
            <a:endParaRPr lang="en-US" sz="2000" dirty="0" smtClean="0"/>
          </a:p>
          <a:p>
            <a:pPr>
              <a:buNone/>
            </a:pPr>
            <a:endParaRPr lang="en-US" sz="2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72400" y="228600"/>
            <a:ext cx="1166813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28600"/>
            <a:ext cx="6019800" cy="762000"/>
          </a:xfrm>
          <a:solidFill>
            <a:schemeClr val="bg1"/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>
            <a:noAutofit/>
          </a:bodyPr>
          <a:lstStyle/>
          <a:p>
            <a:r>
              <a:rPr lang="en-US" sz="2400" dirty="0" smtClean="0"/>
              <a:t>Beth Kaniuk – Polycystic Ovarian Syndrome,	 No Ovulation, No Periods</a:t>
            </a:r>
            <a:endParaRPr lang="en-US" sz="2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066800"/>
            <a:ext cx="8305800" cy="5486400"/>
          </a:xfrm>
          <a:solidFill>
            <a:schemeClr val="bg1"/>
          </a:solidFill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1 year of fertility treatment – </a:t>
            </a:r>
            <a:r>
              <a:rPr lang="en-US" sz="2000" dirty="0" err="1" smtClean="0"/>
              <a:t>Clomid</a:t>
            </a:r>
            <a:r>
              <a:rPr lang="en-US" sz="2000" dirty="0" smtClean="0"/>
              <a:t> ( gained 10 pounds</a:t>
            </a:r>
            <a:r>
              <a:rPr lang="en-US" sz="2000" dirty="0" smtClean="0"/>
              <a:t>,			 </a:t>
            </a:r>
            <a:r>
              <a:rPr lang="en-US" sz="2000" dirty="0" smtClean="0"/>
              <a:t>often called  “ crazy pills” ), </a:t>
            </a:r>
            <a:r>
              <a:rPr lang="en-US" sz="2000" dirty="0" err="1" smtClean="0"/>
              <a:t>Follistim</a:t>
            </a:r>
            <a:r>
              <a:rPr lang="en-US" sz="2000" dirty="0" smtClean="0"/>
              <a:t> shots to </a:t>
            </a:r>
            <a:r>
              <a:rPr lang="en-US" sz="2000" dirty="0" smtClean="0"/>
              <a:t>stimulate			 </a:t>
            </a:r>
            <a:r>
              <a:rPr lang="en-US" sz="2000" dirty="0" smtClean="0"/>
              <a:t>egg production </a:t>
            </a:r>
          </a:p>
          <a:p>
            <a:r>
              <a:rPr lang="en-US" sz="2000" dirty="0" smtClean="0"/>
              <a:t>Husband low sperm count</a:t>
            </a:r>
          </a:p>
          <a:p>
            <a:r>
              <a:rPr lang="en-US" sz="2000" dirty="0" smtClean="0"/>
              <a:t>Twins born  </a:t>
            </a:r>
          </a:p>
          <a:p>
            <a:r>
              <a:rPr lang="en-US" sz="2000" dirty="0" smtClean="0"/>
              <a:t>At 8 months old, replaced all toxic cleaners with Get Clean products</a:t>
            </a:r>
          </a:p>
          <a:p>
            <a:r>
              <a:rPr lang="en-US" sz="2000" dirty="0" smtClean="0"/>
              <a:t>Mike started on </a:t>
            </a:r>
            <a:r>
              <a:rPr lang="en-US" sz="2000" dirty="0" err="1" smtClean="0"/>
              <a:t>Vitalizer</a:t>
            </a:r>
            <a:r>
              <a:rPr lang="en-US" sz="2000" dirty="0" smtClean="0"/>
              <a:t> for Men</a:t>
            </a:r>
          </a:p>
          <a:p>
            <a:r>
              <a:rPr lang="en-US" sz="2000" dirty="0" smtClean="0"/>
              <a:t>Beth started on </a:t>
            </a:r>
            <a:r>
              <a:rPr lang="en-US" sz="2000" dirty="0" err="1" smtClean="0"/>
              <a:t>Vitalizer</a:t>
            </a:r>
            <a:r>
              <a:rPr lang="en-US" sz="2000" dirty="0" smtClean="0"/>
              <a:t>  for Women, Energizing Soy Shakes</a:t>
            </a:r>
          </a:p>
          <a:p>
            <a:r>
              <a:rPr lang="en-US" sz="2000" dirty="0" smtClean="0"/>
              <a:t>At 13 months – pregnant with Baby Logan .. Added B Complex, Shaklee 180 </a:t>
            </a:r>
            <a:r>
              <a:rPr lang="en-US" sz="2000" dirty="0" err="1" smtClean="0"/>
              <a:t>Smoothees</a:t>
            </a:r>
            <a:r>
              <a:rPr lang="en-US" sz="2000" dirty="0" smtClean="0"/>
              <a:t>, Performance Hydration  Drink, and Vita C or Garlic </a:t>
            </a:r>
          </a:p>
          <a:p>
            <a:r>
              <a:rPr lang="en-US" sz="2000" dirty="0" smtClean="0"/>
              <a:t>Chewable Calcium LIFE SAVER – for heart burn!!! </a:t>
            </a:r>
          </a:p>
          <a:p>
            <a:r>
              <a:rPr lang="en-US" sz="2000" dirty="0" smtClean="0"/>
              <a:t>Difference in  pregnancy – With Shaklee more energy ( amazing with 3 under 2 years old ) ,  no fluid retention ! ( last month with twins gained 20 pounds from water weight .. Hospitalized 2 days ),  no leg cramps … AND</a:t>
            </a:r>
          </a:p>
          <a:p>
            <a:r>
              <a:rPr lang="en-US" sz="2000" dirty="0" smtClean="0"/>
              <a:t>On Shaklee 180 bars and </a:t>
            </a:r>
            <a:r>
              <a:rPr lang="en-US" sz="2000" dirty="0" err="1" smtClean="0"/>
              <a:t>smoothees</a:t>
            </a:r>
            <a:r>
              <a:rPr lang="en-US" sz="2000" dirty="0" smtClean="0"/>
              <a:t>, returned to normal weight within 6 weeks! ..  Stopped </a:t>
            </a:r>
            <a:r>
              <a:rPr lang="en-US" sz="2000" dirty="0" err="1" smtClean="0"/>
              <a:t>carb</a:t>
            </a:r>
            <a:r>
              <a:rPr lang="en-US" sz="2000" dirty="0" smtClean="0"/>
              <a:t> cravings that contributed to PCOS.</a:t>
            </a:r>
          </a:p>
          <a:p>
            <a:r>
              <a:rPr lang="en-US" sz="2000" dirty="0" smtClean="0"/>
              <a:t>Ginny ‘s story – irregular cycles, 2 miscarriages, difficulty conceiving, 1 month after </a:t>
            </a:r>
            <a:r>
              <a:rPr lang="en-US" sz="2000" dirty="0" err="1" smtClean="0"/>
              <a:t>Vitalizer</a:t>
            </a:r>
            <a:r>
              <a:rPr lang="en-US" sz="2000" dirty="0" smtClean="0"/>
              <a:t> and GLA .. PREGNANT !</a:t>
            </a:r>
          </a:p>
          <a:p>
            <a:endParaRPr lang="en-US" sz="2000" dirty="0" smtClean="0"/>
          </a:p>
          <a:p>
            <a:endParaRPr lang="en-US" sz="2400" dirty="0"/>
          </a:p>
        </p:txBody>
      </p:sp>
      <p:pic>
        <p:nvPicPr>
          <p:cNvPr id="2050" name="Picture 2" descr="Inline imag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371600" cy="216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TVzmOqcPSTLE9p2vC05dqoVGmnN3xWXDQoEqFLtIaPjyYY_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4818" name="Title 4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3429000"/>
          </a:xfrm>
          <a:solidFill>
            <a:schemeClr val="bg1"/>
          </a:solidFill>
          <a:ln w="57150">
            <a:solidFill>
              <a:schemeClr val="accent1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Most Women’s Health Issues are Caused from Hormonal Imbalance and Estrogen Dominance</a:t>
            </a:r>
            <a:br>
              <a:rPr lang="en-US" dirty="0" smtClean="0"/>
            </a:br>
            <a:r>
              <a:rPr lang="en-US" dirty="0" smtClean="0"/>
              <a:t>		</a:t>
            </a:r>
            <a:r>
              <a:rPr lang="en-US" sz="2400" dirty="0" smtClean="0"/>
              <a:t>Dr Margaret Christensen</a:t>
            </a:r>
            <a:br>
              <a:rPr lang="en-US" sz="2400" dirty="0" smtClean="0"/>
            </a:br>
            <a:endParaRPr lang="en-US" dirty="0" smtClean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TVzmOqcPSTLE9p2vC05dqoVGmnN3xWXDQoEqFLtIaPjyYY_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943600" cy="715962"/>
          </a:xfrm>
          <a:solidFill>
            <a:schemeClr val="bg1"/>
          </a:solidFill>
          <a:ln>
            <a:solidFill>
              <a:schemeClr val="bg2">
                <a:lumMod val="2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JoAnn Poole – Uterine Fibroids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8610600" cy="3810000"/>
          </a:xfrm>
          <a:solidFill>
            <a:schemeClr val="bg1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2000" dirty="0" smtClean="0"/>
              <a:t>Terrible pain before and during periods; Doctor recommended hysterectomy</a:t>
            </a:r>
          </a:p>
          <a:p>
            <a:pPr>
              <a:buNone/>
            </a:pPr>
            <a:r>
              <a:rPr lang="en-US" sz="2000" dirty="0" smtClean="0"/>
              <a:t>Decided to try Shaklee supplements and dietary changes first.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000" dirty="0" smtClean="0"/>
              <a:t>Results -- After 1 month -- no pain   …   After  3 months --  fibroids gone</a:t>
            </a:r>
          </a:p>
          <a:p>
            <a:pPr>
              <a:buNone/>
            </a:pPr>
            <a:r>
              <a:rPr lang="en-US" sz="2000" dirty="0" smtClean="0"/>
              <a:t>Doctor attributed the results to the supplements. </a:t>
            </a:r>
          </a:p>
          <a:p>
            <a:pPr>
              <a:buNone/>
            </a:pPr>
            <a:endParaRPr lang="en-US" sz="1200" dirty="0" smtClean="0"/>
          </a:p>
          <a:p>
            <a:pPr>
              <a:buNone/>
            </a:pPr>
            <a:r>
              <a:rPr lang="en-US" sz="2400" b="1" dirty="0" err="1" smtClean="0"/>
              <a:t>Vitalizer</a:t>
            </a:r>
            <a:r>
              <a:rPr lang="en-US" sz="2000" dirty="0" smtClean="0"/>
              <a:t>  (  Vita E, Zinc, </a:t>
            </a:r>
            <a:r>
              <a:rPr lang="en-US" sz="2000" dirty="0" err="1" smtClean="0"/>
              <a:t>CarotoMax</a:t>
            </a:r>
            <a:r>
              <a:rPr lang="en-US" sz="2000" dirty="0" smtClean="0"/>
              <a:t>. Omega 3 FA, Vita C took separately then )</a:t>
            </a:r>
          </a:p>
          <a:p>
            <a:pPr>
              <a:buNone/>
            </a:pPr>
            <a:r>
              <a:rPr lang="en-US" sz="2000" dirty="0" err="1" smtClean="0"/>
              <a:t>Osteo</a:t>
            </a:r>
            <a:r>
              <a:rPr lang="en-US" sz="2000" dirty="0" smtClean="0"/>
              <a:t> Matrix ( calcium and minerals for bone density ) </a:t>
            </a:r>
          </a:p>
          <a:p>
            <a:pPr>
              <a:buNone/>
            </a:pPr>
            <a:r>
              <a:rPr lang="en-US" sz="2000" b="1" dirty="0" smtClean="0"/>
              <a:t> </a:t>
            </a:r>
            <a:r>
              <a:rPr lang="en-US" sz="2400" b="1" dirty="0" smtClean="0"/>
              <a:t>GLA           B Complex  </a:t>
            </a:r>
          </a:p>
          <a:p>
            <a:pPr>
              <a:buNone/>
            </a:pPr>
            <a:r>
              <a:rPr lang="en-US" sz="2400" dirty="0" smtClean="0"/>
              <a:t> Energizing </a:t>
            </a:r>
            <a:r>
              <a:rPr lang="en-US" sz="2400" b="1" dirty="0" smtClean="0"/>
              <a:t>Soy Protein  </a:t>
            </a:r>
            <a:r>
              <a:rPr lang="en-US" sz="2400" dirty="0" smtClean="0"/>
              <a:t>or Shaklee 180 </a:t>
            </a:r>
            <a:r>
              <a:rPr lang="en-US" sz="2400" dirty="0" err="1" smtClean="0"/>
              <a:t>Smoothees</a:t>
            </a:r>
            <a:r>
              <a:rPr lang="en-US" sz="2000" dirty="0" smtClean="0"/>
              <a:t>. Several times a day </a:t>
            </a:r>
          </a:p>
          <a:p>
            <a:pPr>
              <a:buNone/>
            </a:pP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5257800"/>
            <a:ext cx="8382000" cy="138499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Marilyn Garapolo </a:t>
            </a:r>
            <a:r>
              <a:rPr lang="en-US" sz="2400" dirty="0" smtClean="0"/>
              <a:t>– </a:t>
            </a:r>
            <a:r>
              <a:rPr lang="en-US" sz="2000" dirty="0" smtClean="0"/>
              <a:t>at age 49, serious heavy bleeding, diagnosed with 3 fibroids the size of grapefruits, hysterectomy recommended..8 months on </a:t>
            </a:r>
            <a:r>
              <a:rPr lang="en-US" sz="2000" dirty="0" err="1" smtClean="0"/>
              <a:t>candida</a:t>
            </a:r>
            <a:r>
              <a:rPr lang="en-US" sz="2000" dirty="0" smtClean="0"/>
              <a:t> diet, removing all sugar and refined carbohydrates, 6 to 9 vegetables a day and supplements above.  Fibroids shrunk. .. And lost 20 pounds </a:t>
            </a:r>
            <a:r>
              <a:rPr lang="en-US" sz="2000" dirty="0" smtClean="0"/>
              <a:t>!    </a:t>
            </a:r>
            <a:r>
              <a:rPr lang="en-US" sz="2000" dirty="0" err="1" smtClean="0"/>
              <a:t>hannah</a:t>
            </a:r>
            <a:endParaRPr lang="en-US" sz="20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s://encrypted-tbn1.gstatic.com/images?q=tbn:ANd9GcTVzmOqcPSTLE9p2vC05dqoVGmnN3xWXDQoEqFLtIaPjyYY_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3505200" cy="1706562"/>
          </a:xfr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/>
              <a:t>Sandi </a:t>
            </a:r>
            <a:r>
              <a:rPr lang="en-US" sz="3600" dirty="0" err="1" smtClean="0"/>
              <a:t>Soper</a:t>
            </a:r>
            <a:r>
              <a:rPr lang="en-US" sz="3600" dirty="0" smtClean="0"/>
              <a:t> –</a:t>
            </a:r>
            <a:br>
              <a:rPr lang="en-US" sz="3600" dirty="0" smtClean="0"/>
            </a:br>
            <a:r>
              <a:rPr lang="en-US" sz="3600" dirty="0" smtClean="0"/>
              <a:t>Severe Menstrual  Bleeding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24100"/>
            <a:ext cx="4114800" cy="18669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400" dirty="0" err="1" smtClean="0"/>
              <a:t>Vitalizer</a:t>
            </a:r>
            <a:r>
              <a:rPr lang="en-US" sz="2400" dirty="0" smtClean="0"/>
              <a:t> with Iron</a:t>
            </a:r>
          </a:p>
          <a:p>
            <a:r>
              <a:rPr lang="en-US" sz="2400" dirty="0" smtClean="0"/>
              <a:t>Menopause Balance Complex</a:t>
            </a:r>
          </a:p>
          <a:p>
            <a:r>
              <a:rPr lang="en-US" sz="2400" dirty="0" smtClean="0"/>
              <a:t>Shaklee 180 Soy </a:t>
            </a:r>
            <a:r>
              <a:rPr lang="en-US" sz="2400" dirty="0" err="1" smtClean="0"/>
              <a:t>Smoothees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4572000" y="304800"/>
            <a:ext cx="4267200" cy="1354217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     Eileen </a:t>
            </a:r>
            <a:r>
              <a:rPr lang="en-US" sz="3200" dirty="0" err="1" smtClean="0"/>
              <a:t>Neusome</a:t>
            </a:r>
            <a:r>
              <a:rPr lang="en-US" sz="3200" dirty="0" smtClean="0"/>
              <a:t> –	 Hot Flashes</a:t>
            </a:r>
          </a:p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0600" y="2057400"/>
            <a:ext cx="4114800" cy="41549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000" dirty="0" smtClean="0"/>
              <a:t>Was scheduled for minor surgery  and doctor told her to stop all vitamins for 3 days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Within 3 days her hot flashes returned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She resumed her Shaklee regimen … hot flashes gone 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Vita Lea Multi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B  Complex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GLA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Menopause Balance Complex</a:t>
            </a:r>
          </a:p>
          <a:p>
            <a:pPr>
              <a:buFont typeface="Arial" pitchFamily="34" charset="0"/>
              <a:buChar char="•"/>
            </a:pPr>
            <a:r>
              <a:rPr lang="en-US" sz="2000" dirty="0" smtClean="0"/>
              <a:t> Energizing Soy Protein or Shaklee 180 </a:t>
            </a:r>
            <a:r>
              <a:rPr lang="en-US" sz="2000" dirty="0" err="1" smtClean="0"/>
              <a:t>Smoothees</a:t>
            </a:r>
            <a:r>
              <a:rPr lang="en-US" sz="2000" dirty="0" smtClean="0"/>
              <a:t>          </a:t>
            </a:r>
            <a:r>
              <a:rPr lang="en-US" sz="2000" dirty="0" err="1" smtClean="0"/>
              <a:t>cheryl</a:t>
            </a:r>
            <a:endParaRPr lang="en-US" sz="20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73162"/>
          </a:xfr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Andrea </a:t>
            </a:r>
            <a:r>
              <a:rPr lang="en-US" sz="3200" dirty="0" err="1" smtClean="0"/>
              <a:t>Hoglund</a:t>
            </a:r>
            <a:r>
              <a:rPr lang="en-US" sz="3200" dirty="0" smtClean="0"/>
              <a:t> –Heavy Menstrual Periods and Break-Through Bleeding, Anemic, Fainting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26720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en-US" sz="2000" dirty="0" smtClean="0"/>
              <a:t>Andrea would have long heavy periods lasting 7 days . Then 4  or 4 days later, heavy bleeding would resume.</a:t>
            </a:r>
          </a:p>
          <a:p>
            <a:r>
              <a:rPr lang="en-US" sz="2000" dirty="0" smtClean="0"/>
              <a:t>She eventually became anemic…. And then fainting spells began.</a:t>
            </a:r>
          </a:p>
          <a:p>
            <a:r>
              <a:rPr lang="en-US" sz="2000" dirty="0" smtClean="0"/>
              <a:t>Doctors recommended initially birth control pills and then a hysterectomy.   Andrea was 33 years old.</a:t>
            </a:r>
          </a:p>
          <a:p>
            <a:r>
              <a:rPr lang="en-US" sz="2000" dirty="0" smtClean="0"/>
              <a:t>Kylie recommended:</a:t>
            </a:r>
          </a:p>
          <a:p>
            <a:pPr>
              <a:buNone/>
            </a:pPr>
            <a:r>
              <a:rPr lang="en-US" sz="2000" dirty="0" smtClean="0"/>
              <a:t>	 </a:t>
            </a:r>
            <a:r>
              <a:rPr lang="en-US" sz="2400" b="1" dirty="0" err="1" smtClean="0"/>
              <a:t>Vitalizer</a:t>
            </a:r>
            <a:r>
              <a:rPr lang="en-US" sz="2400" b="1" dirty="0" smtClean="0"/>
              <a:t> with Iron</a:t>
            </a:r>
          </a:p>
          <a:p>
            <a:pPr>
              <a:buNone/>
            </a:pPr>
            <a:r>
              <a:rPr lang="en-US" sz="2000" dirty="0" smtClean="0"/>
              <a:t>	 Iron Plus C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400" b="1" dirty="0" smtClean="0"/>
              <a:t>GLA</a:t>
            </a:r>
          </a:p>
          <a:p>
            <a:pPr>
              <a:buNone/>
            </a:pPr>
            <a:r>
              <a:rPr lang="en-US" sz="2000" dirty="0" smtClean="0"/>
              <a:t>	</a:t>
            </a:r>
            <a:r>
              <a:rPr lang="en-US" sz="2400" b="1" dirty="0" smtClean="0"/>
              <a:t>B Complex</a:t>
            </a:r>
          </a:p>
          <a:p>
            <a:r>
              <a:rPr lang="en-US" sz="2000" dirty="0" smtClean="0"/>
              <a:t> </a:t>
            </a:r>
            <a:r>
              <a:rPr lang="en-US" sz="2400" dirty="0" smtClean="0"/>
              <a:t>Periods are now 3 days – no cramps, no PMS</a:t>
            </a:r>
          </a:p>
          <a:p>
            <a:pPr>
              <a:buNone/>
            </a:pP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6248400"/>
            <a:ext cx="1447800" cy="40011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Kylie </a:t>
            </a:r>
            <a:r>
              <a:rPr lang="en-US" sz="2000" dirty="0" err="1" smtClean="0"/>
              <a:t>HInkle</a:t>
            </a:r>
            <a:endParaRPr lang="en-US" sz="2000" dirty="0"/>
          </a:p>
        </p:txBody>
      </p:sp>
      <p:pic>
        <p:nvPicPr>
          <p:cNvPr id="1026" name="FCB9EA05-BCFE-4D9E-866D-16FBE4D55BDA" descr="image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3429000"/>
            <a:ext cx="2324100" cy="2197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114800" cy="1477962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eaLnBrk="1" hangingPunct="1"/>
            <a:r>
              <a:rPr lang="en-US" sz="3600" dirty="0" smtClean="0"/>
              <a:t>Eat Healthy Food </a:t>
            </a:r>
            <a:r>
              <a:rPr lang="en-US" sz="3600" dirty="0" smtClean="0"/>
              <a:t>…</a:t>
            </a:r>
            <a:br>
              <a:rPr lang="en-US" sz="3600" dirty="0" smtClean="0"/>
            </a:br>
            <a:r>
              <a:rPr lang="en-US" sz="3600" dirty="0" smtClean="0"/>
              <a:t>First Step to Balancing Hormones </a:t>
            </a:r>
            <a:r>
              <a:rPr lang="en-US" sz="3600" dirty="0" smtClean="0"/>
              <a:t> </a:t>
            </a:r>
            <a:endParaRPr lang="en-US" sz="3600" dirty="0" smtClean="0"/>
          </a:p>
        </p:txBody>
      </p:sp>
      <p:pic>
        <p:nvPicPr>
          <p:cNvPr id="12293" name="Picture 7" descr="vegtables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800" y="3276600"/>
            <a:ext cx="3911600" cy="3167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4" name="TextBox 8"/>
          <p:cNvSpPr txBox="1">
            <a:spLocks noChangeArrowheads="1"/>
          </p:cNvSpPr>
          <p:nvPr/>
        </p:nvSpPr>
        <p:spPr bwMode="auto">
          <a:xfrm>
            <a:off x="304800" y="2057400"/>
            <a:ext cx="28194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200" dirty="0">
                <a:latin typeface="Calibri" pitchFamily="34" charset="0"/>
              </a:rPr>
              <a:t>Whole natural</a:t>
            </a:r>
          </a:p>
          <a:p>
            <a:r>
              <a:rPr lang="en-US" sz="3200" dirty="0">
                <a:latin typeface="Calibri" pitchFamily="34" charset="0"/>
              </a:rPr>
              <a:t>real food</a:t>
            </a:r>
          </a:p>
        </p:txBody>
      </p:sp>
      <p:pic>
        <p:nvPicPr>
          <p:cNvPr id="121858" name="Picture 2" descr="http://www.nutritiouslife.com/wp-content/uploads/2010/05/IMG_07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05400" y="3657600"/>
            <a:ext cx="3657600" cy="2744743"/>
          </a:xfrm>
          <a:prstGeom prst="rect">
            <a:avLst/>
          </a:prstGeom>
          <a:noFill/>
        </p:spPr>
      </p:pic>
      <p:pic>
        <p:nvPicPr>
          <p:cNvPr id="121860" name="Picture 4" descr="https://encrypted-tbn0.gstatic.com/images?q=tbn:ANd9GcSR0peHtovmefHCz_O8Awvl4jdzEWqDx0Q_SCF7E8NUI4M-7KG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57800" y="304800"/>
            <a:ext cx="3556000" cy="2667000"/>
          </a:xfrm>
          <a:prstGeom prst="rect">
            <a:avLst/>
          </a:prstGeom>
          <a:noFill/>
        </p:spPr>
      </p:pic>
      <p:pic>
        <p:nvPicPr>
          <p:cNvPr id="12291" name="Picture 4" descr="grapes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1828800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086600" y="32004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TVzmOqcPSTLE9p2vC05dqoVGmnN3xWXDQoEqFLtIaPjyYY_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Supplements To Help Balance Hormones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Optiflora</a:t>
            </a:r>
            <a:r>
              <a:rPr lang="en-US" sz="2400" dirty="0" smtClean="0"/>
              <a:t> </a:t>
            </a:r>
            <a:r>
              <a:rPr lang="en-US" sz="2400" dirty="0" err="1" smtClean="0"/>
              <a:t>Probiotics</a:t>
            </a:r>
            <a:r>
              <a:rPr lang="en-US" sz="2400" dirty="0" smtClean="0"/>
              <a:t> ( </a:t>
            </a:r>
            <a:r>
              <a:rPr lang="en-US" sz="2400" dirty="0" smtClean="0"/>
              <a:t>C</a:t>
            </a:r>
            <a:r>
              <a:rPr lang="en-US" sz="2400" dirty="0" smtClean="0"/>
              <a:t>andida 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B Complex  (Balance Hormones)</a:t>
            </a:r>
          </a:p>
          <a:p>
            <a:r>
              <a:rPr lang="en-US" sz="2400" dirty="0" smtClean="0"/>
              <a:t>Vita E (Inflammation)</a:t>
            </a:r>
          </a:p>
          <a:p>
            <a:r>
              <a:rPr lang="en-US" sz="2400" dirty="0" smtClean="0"/>
              <a:t>Vita C (Health of Adrenals)</a:t>
            </a:r>
          </a:p>
          <a:p>
            <a:r>
              <a:rPr lang="en-US" sz="2400" dirty="0" err="1" smtClean="0"/>
              <a:t>CarotoMax</a:t>
            </a:r>
            <a:r>
              <a:rPr lang="en-US" sz="2400" dirty="0" smtClean="0"/>
              <a:t> (Inflammation)</a:t>
            </a:r>
          </a:p>
          <a:p>
            <a:r>
              <a:rPr lang="en-US" sz="2400" dirty="0" smtClean="0"/>
              <a:t>Omega Guard (Inflammation)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Soy Protein – energizing Soy Protein or Shaklee 180 </a:t>
            </a:r>
            <a:r>
              <a:rPr lang="en-US" sz="2400" dirty="0" err="1" smtClean="0"/>
              <a:t>Smootheee</a:t>
            </a:r>
            <a:r>
              <a:rPr lang="en-US" sz="2400" dirty="0" smtClean="0"/>
              <a:t> and Bars (Heal the Gut, Healthy Organs)</a:t>
            </a:r>
          </a:p>
          <a:p>
            <a:r>
              <a:rPr lang="en-US" sz="2400" dirty="0" smtClean="0"/>
              <a:t>GLA (Balance Hormones)</a:t>
            </a:r>
          </a:p>
          <a:p>
            <a:r>
              <a:rPr lang="en-US" sz="2400" dirty="0" smtClean="0"/>
              <a:t>Menopause Balance Complex (Balance Hormones)</a:t>
            </a:r>
          </a:p>
          <a:p>
            <a:r>
              <a:rPr lang="en-US" sz="2400" dirty="0" smtClean="0"/>
              <a:t>Liver DTX  (Clear Excess Hormones</a:t>
            </a:r>
            <a:r>
              <a:rPr lang="en-US" sz="2400" dirty="0" smtClean="0"/>
              <a:t>)		barb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ight Brace 4"/>
          <p:cNvSpPr/>
          <p:nvPr/>
        </p:nvSpPr>
        <p:spPr>
          <a:xfrm>
            <a:off x="4572000" y="1676400"/>
            <a:ext cx="685800" cy="2133600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2209800"/>
            <a:ext cx="2895600" cy="8925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Vitalizer</a:t>
            </a:r>
            <a:r>
              <a:rPr lang="en-US" sz="2800" b="1" dirty="0" smtClean="0"/>
              <a:t> </a:t>
            </a:r>
            <a:r>
              <a:rPr lang="en-US" sz="2400" dirty="0" smtClean="0"/>
              <a:t>-- 	    Daily Vitamin Strips</a:t>
            </a:r>
            <a:endParaRPr lang="en-US" sz="2800" b="1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/>
          <a:srcRect l="6429" r="44858"/>
          <a:stretch>
            <a:fillRect/>
          </a:stretch>
        </p:blipFill>
        <p:spPr bwMode="auto">
          <a:xfrm>
            <a:off x="609600" y="1905000"/>
            <a:ext cx="2635250" cy="31051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>
          <a:xfrm>
            <a:off x="142875" y="228600"/>
            <a:ext cx="8856663" cy="1143000"/>
          </a:xfrm>
          <a:effectLst>
            <a:outerShdw dist="35921" dir="2700000" algn="ctr" rotWithShape="0">
              <a:schemeClr val="bg2"/>
            </a:outerShdw>
          </a:effectLst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600" b="1" dirty="0" smtClean="0"/>
              <a:t>Unique, Patented “Triple Encapsulation” Technology Protects “Live” </a:t>
            </a:r>
            <a:r>
              <a:rPr lang="en-US" sz="3600" b="1" dirty="0" err="1" smtClean="0"/>
              <a:t>Microflora</a:t>
            </a:r>
            <a:endParaRPr lang="en-US" sz="3600" b="1" dirty="0" smtClean="0"/>
          </a:p>
        </p:txBody>
      </p:sp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990600" y="5562600"/>
            <a:ext cx="7772400" cy="720197"/>
          </a:xfrm>
          <a:prstGeom prst="rect">
            <a:avLst/>
          </a:prstGeom>
          <a:noFill/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ZapfHumnst BT" pitchFamily="34" charset="0"/>
                <a:cs typeface="+mn-cs"/>
              </a:rPr>
              <a:t>OPTIFLORA™ completely survives stomach acid.  </a:t>
            </a:r>
            <a:r>
              <a:rPr lang="en-US" sz="2400" b="1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ZapfHumnst BT" pitchFamily="34" charset="0"/>
                <a:cs typeface="+mn-cs"/>
              </a:rPr>
              <a:t>Microflora</a:t>
            </a:r>
            <a:r>
              <a:rPr lang="en-US" sz="24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ZapfHumnst BT" pitchFamily="34" charset="0"/>
                <a:cs typeface="+mn-cs"/>
              </a:rPr>
              <a:t> are then released in the intestine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ZapfHumnst BT" pitchFamily="34" charset="0"/>
                <a:cs typeface="+mn-cs"/>
              </a:rPr>
              <a:t>.    </a:t>
            </a:r>
            <a:r>
              <a:rPr lang="en-US" sz="2000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ZapfHumnst BT" pitchFamily="34" charset="0"/>
                <a:cs typeface="+mn-cs"/>
              </a:rPr>
              <a:t>steve</a:t>
            </a:r>
            <a:endParaRPr lang="en-US" sz="20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53253" name="Text Box 5"/>
          <p:cNvSpPr txBox="1">
            <a:spLocks noChangeArrowheads="1"/>
          </p:cNvSpPr>
          <p:nvPr/>
        </p:nvSpPr>
        <p:spPr bwMode="auto">
          <a:xfrm>
            <a:off x="4495800" y="2590800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ZapfHumnst BT" pitchFamily="34" charset="0"/>
                <a:cs typeface="+mn-cs"/>
              </a:rPr>
              <a:t>“Live” </a:t>
            </a:r>
            <a:r>
              <a:rPr lang="en-US" sz="2800" dirty="0" err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ZapfHumnst BT" pitchFamily="34" charset="0"/>
                <a:cs typeface="+mn-cs"/>
              </a:rPr>
              <a:t>microflora</a:t>
            </a:r>
            <a:endParaRPr lang="en-US" sz="2800" dirty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FFFFFF"/>
                </a:outerShdw>
              </a:effectLst>
              <a:latin typeface="ZapfHumnst BT" pitchFamily="34" charset="0"/>
              <a:cs typeface="+mn-cs"/>
            </a:endParaRPr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4572000" y="3124200"/>
            <a:ext cx="45720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ZapfHumnst BT" pitchFamily="34" charset="0"/>
                <a:cs typeface="+mn-cs"/>
              </a:rPr>
              <a:t>Water and oxygen barrier</a:t>
            </a:r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4572000" y="3581400"/>
            <a:ext cx="4343400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fontAlgn="auto" hangingPunct="0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ZapfHumnst BT" pitchFamily="34" charset="0"/>
                <a:cs typeface="+mn-cs"/>
              </a:rPr>
              <a:t>Stomach acid protection</a:t>
            </a:r>
          </a:p>
        </p:txBody>
      </p:sp>
      <p:sp>
        <p:nvSpPr>
          <p:cNvPr id="19464" name="Line 8"/>
          <p:cNvSpPr>
            <a:spLocks noChangeShapeType="1"/>
          </p:cNvSpPr>
          <p:nvPr/>
        </p:nvSpPr>
        <p:spPr bwMode="auto">
          <a:xfrm flipH="1">
            <a:off x="2133600" y="3886200"/>
            <a:ext cx="2438399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5" name="Line 9"/>
          <p:cNvSpPr>
            <a:spLocks noChangeShapeType="1"/>
          </p:cNvSpPr>
          <p:nvPr/>
        </p:nvSpPr>
        <p:spPr bwMode="auto">
          <a:xfrm flipH="1">
            <a:off x="2057400" y="3428999"/>
            <a:ext cx="2514600" cy="467519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9466" name="Line 10"/>
          <p:cNvSpPr>
            <a:spLocks noChangeShapeType="1"/>
          </p:cNvSpPr>
          <p:nvPr/>
        </p:nvSpPr>
        <p:spPr bwMode="auto">
          <a:xfrm flipH="1">
            <a:off x="2895600" y="2895599"/>
            <a:ext cx="1676399" cy="304801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3259" name="Text Box 11"/>
          <p:cNvSpPr txBox="1">
            <a:spLocks noChangeArrowheads="1"/>
          </p:cNvSpPr>
          <p:nvPr/>
        </p:nvSpPr>
        <p:spPr bwMode="auto">
          <a:xfrm>
            <a:off x="4572000" y="4191000"/>
            <a:ext cx="38623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i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ZapfHumnst BT" pitchFamily="34" charset="0"/>
                <a:cs typeface="+mn-cs"/>
              </a:rPr>
              <a:t>Only Shaklee has it!</a:t>
            </a:r>
          </a:p>
        </p:txBody>
      </p:sp>
      <p:sp>
        <p:nvSpPr>
          <p:cNvPr id="19468" name="Rectangle 11"/>
          <p:cNvSpPr>
            <a:spLocks noChangeArrowheads="1"/>
          </p:cNvSpPr>
          <p:nvPr/>
        </p:nvSpPr>
        <p:spPr bwMode="auto">
          <a:xfrm>
            <a:off x="3352800" y="4724400"/>
            <a:ext cx="579120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dirty="0">
                <a:latin typeface="Calibri" pitchFamily="34" charset="0"/>
              </a:rPr>
              <a:t>500 million friendly bacteria/capsule</a:t>
            </a:r>
          </a:p>
          <a:p>
            <a:r>
              <a:rPr lang="en-US" sz="2400" dirty="0">
                <a:latin typeface="Calibri" pitchFamily="34" charset="0"/>
              </a:rPr>
              <a:t>Triple encapsulation process → 90% delivery</a:t>
            </a:r>
          </a:p>
        </p:txBody>
      </p:sp>
      <p:sp>
        <p:nvSpPr>
          <p:cNvPr id="19469" name="Rectangle 12"/>
          <p:cNvSpPr>
            <a:spLocks noChangeArrowheads="1"/>
          </p:cNvSpPr>
          <p:nvPr/>
        </p:nvSpPr>
        <p:spPr bwMode="auto">
          <a:xfrm>
            <a:off x="3276600" y="1676400"/>
            <a:ext cx="58674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 dirty="0">
                <a:latin typeface="Calibri" pitchFamily="34" charset="0"/>
              </a:rPr>
              <a:t>Supports  healthy immune system</a:t>
            </a:r>
          </a:p>
          <a:p>
            <a:r>
              <a:rPr lang="en-US" sz="2800" dirty="0">
                <a:latin typeface="Calibri" pitchFamily="34" charset="0"/>
              </a:rPr>
              <a:t>		&amp;  healthy digestion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http://sanitarian.net/wp-content/uploads/2011/02/menopa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2743200" cy="639762"/>
          </a:xfrm>
          <a:solidFill>
            <a:schemeClr val="bg1"/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/>
              <a:t>B Complex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143000"/>
            <a:ext cx="8382000" cy="53340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Essential for </a:t>
            </a:r>
            <a:r>
              <a:rPr lang="en-US" sz="2400" b="1" dirty="0" smtClean="0"/>
              <a:t>brain and nervous system </a:t>
            </a:r>
            <a:r>
              <a:rPr lang="en-US" sz="2400" dirty="0" smtClean="0"/>
              <a:t>(mood swings, Irritability, nervousness, mental confusion, depression, dizziness, trembling )</a:t>
            </a:r>
          </a:p>
          <a:p>
            <a:r>
              <a:rPr lang="en-US" sz="2400" b="1" dirty="0" smtClean="0"/>
              <a:t>Depleted by sugar, alcohol, caffeine, refined </a:t>
            </a:r>
            <a:r>
              <a:rPr lang="en-US" sz="2400" b="1" dirty="0" err="1" smtClean="0"/>
              <a:t>carbs</a:t>
            </a:r>
            <a:r>
              <a:rPr lang="en-US" sz="2400" dirty="0" smtClean="0"/>
              <a:t>, </a:t>
            </a:r>
            <a:r>
              <a:rPr lang="en-US" sz="2400" b="1" dirty="0" smtClean="0"/>
              <a:t>medications, stress </a:t>
            </a:r>
            <a:r>
              <a:rPr lang="en-US" sz="2400" dirty="0" smtClean="0"/>
              <a:t>.. In other words .. Just about everything ! )</a:t>
            </a:r>
          </a:p>
          <a:p>
            <a:r>
              <a:rPr lang="en-US" sz="2400" b="1" dirty="0" smtClean="0"/>
              <a:t>Helps balance hormones </a:t>
            </a:r>
            <a:r>
              <a:rPr lang="en-US" sz="2400" dirty="0" smtClean="0"/>
              <a:t>( PMS, morning sickness, prevention of birth defects, cervical dysplasia )</a:t>
            </a:r>
          </a:p>
          <a:p>
            <a:r>
              <a:rPr lang="en-US" sz="2400" b="1" dirty="0" smtClean="0"/>
              <a:t>Helps regulate blood sugar </a:t>
            </a:r>
            <a:r>
              <a:rPr lang="en-US" sz="2400" dirty="0" smtClean="0"/>
              <a:t>( alleviates </a:t>
            </a:r>
            <a:r>
              <a:rPr lang="en-US" sz="2400" dirty="0" err="1" smtClean="0"/>
              <a:t>carb</a:t>
            </a:r>
            <a:r>
              <a:rPr lang="en-US" sz="2400" dirty="0" smtClean="0"/>
              <a:t> and sugar cravings, hypoglycemia symptoms, etc)</a:t>
            </a:r>
          </a:p>
          <a:p>
            <a:r>
              <a:rPr lang="en-US" sz="2400" dirty="0" smtClean="0"/>
              <a:t>Essential for formation of healthy red blood cells and protective antibodies.</a:t>
            </a:r>
          </a:p>
          <a:p>
            <a:r>
              <a:rPr lang="en-US" sz="2400" dirty="0" smtClean="0"/>
              <a:t>Reduces risk for heart disease, reduces </a:t>
            </a:r>
            <a:r>
              <a:rPr lang="en-US" sz="2400" dirty="0" err="1" smtClean="0"/>
              <a:t>homocysteine</a:t>
            </a:r>
            <a:r>
              <a:rPr lang="en-US" sz="2400" dirty="0" smtClean="0"/>
              <a:t> levels,</a:t>
            </a:r>
          </a:p>
          <a:p>
            <a:r>
              <a:rPr lang="en-US" sz="2400" dirty="0" smtClean="0"/>
              <a:t>Insomnia, hair loss, cracks at corners of mouth, normal growth in children </a:t>
            </a:r>
            <a:r>
              <a:rPr lang="en-US" sz="2400" dirty="0" smtClean="0"/>
              <a:t>)					barb</a:t>
            </a:r>
            <a:endParaRPr lang="en-US" sz="2400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0" y="5038725"/>
            <a:ext cx="9144000" cy="1600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print"/>
          <a:srcRect b="4347"/>
          <a:stretch>
            <a:fillRect/>
          </a:stretch>
        </p:blipFill>
        <p:spPr bwMode="auto">
          <a:xfrm>
            <a:off x="6113463" y="1466850"/>
            <a:ext cx="2911475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609600" y="3429000"/>
            <a:ext cx="5334000" cy="18002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800" dirty="0">
                <a:solidFill>
                  <a:srgbClr val="002060"/>
                </a:solidFill>
                <a:latin typeface="Franklin Gothic Book" pitchFamily="34" charset="0"/>
              </a:rPr>
              <a:t>80 bio-optimized nutrients </a:t>
            </a:r>
            <a:br>
              <a:rPr lang="en-US" sz="2800" dirty="0">
                <a:solidFill>
                  <a:srgbClr val="002060"/>
                </a:solidFill>
                <a:latin typeface="Franklin Gothic Book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Franklin Gothic Book" pitchFamily="34" charset="0"/>
              </a:rPr>
              <a:t>clinically proven to create a foundation for a longer, </a:t>
            </a:r>
            <a:br>
              <a:rPr lang="en-US" sz="2800" dirty="0">
                <a:solidFill>
                  <a:srgbClr val="002060"/>
                </a:solidFill>
                <a:latin typeface="Franklin Gothic Book" pitchFamily="34" charset="0"/>
              </a:rPr>
            </a:br>
            <a:r>
              <a:rPr lang="en-US" sz="2800" dirty="0">
                <a:solidFill>
                  <a:srgbClr val="002060"/>
                </a:solidFill>
                <a:latin typeface="Franklin Gothic Book" pitchFamily="34" charset="0"/>
              </a:rPr>
              <a:t>healthier life</a:t>
            </a:r>
            <a:r>
              <a:rPr lang="en-US" sz="2800" baseline="30000" dirty="0">
                <a:solidFill>
                  <a:srgbClr val="002060"/>
                </a:solidFill>
                <a:latin typeface="Franklin Gothic Book" pitchFamily="34" charset="0"/>
              </a:rPr>
              <a:t>*</a:t>
            </a:r>
            <a:endParaRPr lang="en-US" sz="2800" dirty="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661988" y="5643563"/>
            <a:ext cx="37338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002060"/>
                </a:solidFill>
                <a:latin typeface="Franklin Gothic Book" pitchFamily="34" charset="0"/>
              </a:rPr>
              <a:t>Vitality Guaranteed. 100%.</a:t>
            </a:r>
          </a:p>
        </p:txBody>
      </p:sp>
      <p:pic>
        <p:nvPicPr>
          <p:cNvPr id="18438" name="Picture 6" descr="Shaklee Guarantee 2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99000" y="4546600"/>
            <a:ext cx="145891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4114800" y="457200"/>
            <a:ext cx="4800600" cy="920750"/>
          </a:xfrm>
          <a:prstGeom prst="rect">
            <a:avLst/>
          </a:prstGeom>
          <a:noFill/>
          <a:ln w="127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en-US" sz="4400" dirty="0">
                <a:solidFill>
                  <a:srgbClr val="002060"/>
                </a:solidFill>
                <a:latin typeface="Franklin Gothic Book" pitchFamily="34" charset="0"/>
              </a:rPr>
              <a:t>Shaklee </a:t>
            </a:r>
            <a:r>
              <a:rPr lang="en-US" sz="4400" dirty="0" err="1">
                <a:solidFill>
                  <a:srgbClr val="002060"/>
                </a:solidFill>
                <a:latin typeface="Franklin Gothic Book" pitchFamily="34" charset="0"/>
              </a:rPr>
              <a:t>Vitalizer</a:t>
            </a:r>
            <a:r>
              <a:rPr lang="en-US" sz="4000" baseline="30000" dirty="0">
                <a:solidFill>
                  <a:srgbClr val="53A5E1"/>
                </a:solidFill>
                <a:latin typeface="Franklin Gothic Book" pitchFamily="34" charset="0"/>
              </a:rPr>
              <a:t>™</a:t>
            </a:r>
            <a:endParaRPr lang="en-US" sz="4000" dirty="0">
              <a:solidFill>
                <a:srgbClr val="53A5E1"/>
              </a:solidFill>
              <a:latin typeface="Franklin Gothic Book" pitchFamily="34" charset="0"/>
            </a:endParaRPr>
          </a:p>
          <a:p>
            <a:pPr eaLnBrk="0" hangingPunct="0">
              <a:lnSpc>
                <a:spcPct val="20000"/>
              </a:lnSpc>
              <a:spcBef>
                <a:spcPct val="50000"/>
              </a:spcBef>
              <a:defRPr/>
            </a:pPr>
            <a:r>
              <a:rPr lang="en-US" sz="1400" dirty="0">
                <a:solidFill>
                  <a:srgbClr val="53A5E1"/>
                </a:solidFill>
                <a:latin typeface="Franklin Gothic Book" pitchFamily="34" charset="0"/>
              </a:rPr>
              <a:t>Dietary Supplement</a:t>
            </a:r>
          </a:p>
        </p:txBody>
      </p:sp>
      <p:sp>
        <p:nvSpPr>
          <p:cNvPr id="18440" name="Text Box 9"/>
          <p:cNvSpPr txBox="1">
            <a:spLocks noChangeArrowheads="1"/>
          </p:cNvSpPr>
          <p:nvPr/>
        </p:nvSpPr>
        <p:spPr bwMode="auto">
          <a:xfrm>
            <a:off x="655638" y="6223000"/>
            <a:ext cx="4537075" cy="342900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800">
                <a:solidFill>
                  <a:srgbClr val="000000"/>
                </a:solidFill>
                <a:latin typeface="Univers 45 Light" pitchFamily="34" charset="0"/>
              </a:rPr>
              <a:t>*These statements have not been evaluated by the Food and Drug Administration. </a:t>
            </a:r>
          </a:p>
          <a:p>
            <a:r>
              <a:rPr lang="en-US" sz="800">
                <a:solidFill>
                  <a:srgbClr val="000000"/>
                </a:solidFill>
                <a:latin typeface="Univers 45 Light" pitchFamily="34" charset="0"/>
              </a:rPr>
              <a:t>These products are not intended to diagnose, treat, cure, or prevent any disease.</a:t>
            </a:r>
            <a:endParaRPr lang="en-US" sz="800">
              <a:latin typeface="Univers 45 Light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2362200"/>
            <a:ext cx="5257800" cy="830997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sz="2400" dirty="0"/>
              <a:t>People report increased energy, improved immunity, </a:t>
            </a:r>
            <a:r>
              <a:rPr lang="en-US" sz="2400" dirty="0" smtClean="0"/>
              <a:t>		</a:t>
            </a:r>
            <a:r>
              <a:rPr lang="en-US" sz="2400" dirty="0" err="1" smtClean="0"/>
              <a:t>steve</a:t>
            </a:r>
            <a:endParaRPr lang="en-US" sz="2400" dirty="0"/>
          </a:p>
        </p:txBody>
      </p:sp>
      <p:pic>
        <p:nvPicPr>
          <p:cNvPr id="18442" name="Picture 1" descr="Slide16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0"/>
            <a:ext cx="38862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TextBox 5"/>
          <p:cNvSpPr txBox="1">
            <a:spLocks noChangeArrowheads="1"/>
          </p:cNvSpPr>
          <p:nvPr/>
        </p:nvSpPr>
        <p:spPr bwMode="auto">
          <a:xfrm>
            <a:off x="586998" y="228600"/>
            <a:ext cx="7970003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atin typeface="Calibri" pitchFamily="34" charset="0"/>
              </a:rPr>
              <a:t>The Landmark Study – the Genesis of </a:t>
            </a:r>
            <a:r>
              <a:rPr lang="en-US" sz="3200" b="1" dirty="0" err="1">
                <a:latin typeface="Calibri" pitchFamily="34" charset="0"/>
              </a:rPr>
              <a:t>Vitalizer</a:t>
            </a:r>
            <a:endParaRPr lang="en-US" sz="3200" b="1" dirty="0">
              <a:latin typeface="Calibri" pitchFamily="34" charset="0"/>
            </a:endParaRPr>
          </a:p>
        </p:txBody>
      </p:sp>
      <p:sp>
        <p:nvSpPr>
          <p:cNvPr id="2053" name="TextBox 6"/>
          <p:cNvSpPr txBox="1">
            <a:spLocks noChangeArrowheads="1"/>
          </p:cNvSpPr>
          <p:nvPr/>
        </p:nvSpPr>
        <p:spPr bwMode="auto">
          <a:xfrm>
            <a:off x="457200" y="838200"/>
            <a:ext cx="86079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charset="0"/>
              <a:buChar char="•"/>
            </a:pPr>
            <a:r>
              <a:rPr lang="en-US" sz="1600" dirty="0">
                <a:latin typeface="Calibri" pitchFamily="34" charset="0"/>
              </a:rPr>
              <a:t> </a:t>
            </a:r>
            <a:r>
              <a:rPr lang="en-US" sz="1600" b="1" dirty="0">
                <a:latin typeface="Calibri" pitchFamily="34" charset="0"/>
              </a:rPr>
              <a:t> </a:t>
            </a:r>
            <a:r>
              <a:rPr lang="en-US" sz="2000" dirty="0">
                <a:latin typeface="Calibri" pitchFamily="34" charset="0"/>
              </a:rPr>
              <a:t>completely independent </a:t>
            </a:r>
            <a:r>
              <a:rPr lang="en-US" sz="2000" dirty="0" smtClean="0">
                <a:latin typeface="Calibri" pitchFamily="34" charset="0"/>
              </a:rPr>
              <a:t>study  </a:t>
            </a:r>
            <a:r>
              <a:rPr lang="en-US" sz="2000" dirty="0">
                <a:latin typeface="Calibri" pitchFamily="34" charset="0"/>
              </a:rPr>
              <a:t>performed by Dr. Gladys Block  of UC Berkeley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published Journal of  Nutrition, 2007</a:t>
            </a:r>
          </a:p>
          <a:p>
            <a:pPr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Compared…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people who used Shaklee products for 20 years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people who used multivitamins for 20 years</a:t>
            </a:r>
          </a:p>
          <a:p>
            <a:pPr lvl="1">
              <a:buFont typeface="Arial" charset="0"/>
              <a:buChar char="•"/>
            </a:pPr>
            <a:r>
              <a:rPr lang="en-US" sz="2000" dirty="0">
                <a:latin typeface="Calibri" pitchFamily="34" charset="0"/>
              </a:rPr>
              <a:t> people who used no </a:t>
            </a:r>
            <a:r>
              <a:rPr lang="en-US" sz="2000" dirty="0" smtClean="0">
                <a:latin typeface="Calibri" pitchFamily="34" charset="0"/>
              </a:rPr>
              <a:t>supplements      </a:t>
            </a:r>
            <a:r>
              <a:rPr lang="en-US" sz="2000" dirty="0" err="1" smtClean="0">
                <a:latin typeface="Calibri" pitchFamily="34" charset="0"/>
              </a:rPr>
              <a:t>steve</a:t>
            </a:r>
            <a:endParaRPr lang="en-US" sz="2000" dirty="0">
              <a:latin typeface="Calibri" pitchFamily="34" charset="0"/>
            </a:endParaRPr>
          </a:p>
        </p:txBody>
      </p:sp>
      <p:pic>
        <p:nvPicPr>
          <p:cNvPr id="2054" name="Picture 7" descr="Triglycerid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401" y="3086100"/>
            <a:ext cx="15367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8" descr="CRP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96067" y="3086100"/>
            <a:ext cx="1621367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9" descr="HDL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67200" y="2895600"/>
            <a:ext cx="16002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10" descr="HeartAttacks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400" y="4400551"/>
            <a:ext cx="1585384" cy="1238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1" descr="CongestiveHeartFailure.jp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396067" y="4267200"/>
            <a:ext cx="1559984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2" descr="Diabetes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43400" y="4724400"/>
            <a:ext cx="1598084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60" name="TextBox 13"/>
          <p:cNvSpPr txBox="1">
            <a:spLocks noChangeArrowheads="1"/>
          </p:cNvSpPr>
          <p:nvPr/>
        </p:nvSpPr>
        <p:spPr bwMode="auto">
          <a:xfrm>
            <a:off x="406400" y="2686050"/>
            <a:ext cx="262873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Markers of disease risk</a:t>
            </a:r>
          </a:p>
        </p:txBody>
      </p:sp>
      <p:sp>
        <p:nvSpPr>
          <p:cNvPr id="2061" name="TextBox 14"/>
          <p:cNvSpPr txBox="1">
            <a:spLocks noChangeArrowheads="1"/>
          </p:cNvSpPr>
          <p:nvPr/>
        </p:nvSpPr>
        <p:spPr bwMode="auto">
          <a:xfrm>
            <a:off x="406400" y="3999310"/>
            <a:ext cx="210358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chemeClr val="tx2"/>
                </a:solidFill>
                <a:latin typeface="Calibri" pitchFamily="34" charset="0"/>
              </a:rPr>
              <a:t>Disease outcomes</a:t>
            </a:r>
          </a:p>
        </p:txBody>
      </p:sp>
      <p:sp>
        <p:nvSpPr>
          <p:cNvPr id="2062" name="TextBox 15"/>
          <p:cNvSpPr txBox="1">
            <a:spLocks noChangeArrowheads="1"/>
          </p:cNvSpPr>
          <p:nvPr/>
        </p:nvSpPr>
        <p:spPr bwMode="auto">
          <a:xfrm>
            <a:off x="6172200" y="1371600"/>
            <a:ext cx="2645276" cy="132343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Nobody in the Shaklee 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group (average age = 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65) had elevated CRP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or triglycerides</a:t>
            </a:r>
          </a:p>
        </p:txBody>
      </p:sp>
      <p:sp>
        <p:nvSpPr>
          <p:cNvPr id="2063" name="TextBox 16"/>
          <p:cNvSpPr txBox="1">
            <a:spLocks noChangeArrowheads="1"/>
          </p:cNvSpPr>
          <p:nvPr/>
        </p:nvSpPr>
        <p:spPr bwMode="auto">
          <a:xfrm>
            <a:off x="6096000" y="2819400"/>
            <a:ext cx="2793265" cy="2246769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latin typeface="Calibri" pitchFamily="34" charset="0"/>
              </a:rPr>
              <a:t>The groups were </a:t>
            </a:r>
          </a:p>
          <a:p>
            <a:r>
              <a:rPr lang="en-US" sz="2000" b="1" dirty="0">
                <a:latin typeface="Calibri" pitchFamily="34" charset="0"/>
              </a:rPr>
              <a:t>matched for age, </a:t>
            </a:r>
          </a:p>
          <a:p>
            <a:r>
              <a:rPr lang="en-US" sz="2000" b="1" dirty="0">
                <a:latin typeface="Calibri" pitchFamily="34" charset="0"/>
              </a:rPr>
              <a:t>weight, gender &amp;</a:t>
            </a:r>
          </a:p>
          <a:p>
            <a:r>
              <a:rPr lang="en-US" sz="2000" b="1" dirty="0">
                <a:latin typeface="Calibri" pitchFamily="34" charset="0"/>
              </a:rPr>
              <a:t>ethnicity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The only difference was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The products the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Shaklee group was using</a:t>
            </a:r>
          </a:p>
        </p:txBody>
      </p:sp>
      <p:sp>
        <p:nvSpPr>
          <p:cNvPr id="2064" name="TextBox 17"/>
          <p:cNvSpPr txBox="1">
            <a:spLocks noChangeArrowheads="1"/>
          </p:cNvSpPr>
          <p:nvPr/>
        </p:nvSpPr>
        <p:spPr bwMode="auto">
          <a:xfrm>
            <a:off x="6400800" y="5181600"/>
            <a:ext cx="262854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Nobody else has this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kind of proof that their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products actually </a:t>
            </a:r>
          </a:p>
          <a:p>
            <a:r>
              <a:rPr lang="en-US" sz="2000" b="1" dirty="0">
                <a:solidFill>
                  <a:srgbClr val="FF0000"/>
                </a:solidFill>
                <a:latin typeface="Calibri" pitchFamily="34" charset="0"/>
              </a:rPr>
              <a:t>improve health!</a:t>
            </a:r>
          </a:p>
        </p:txBody>
      </p:sp>
      <p:pic>
        <p:nvPicPr>
          <p:cNvPr id="2067" name="Picture 18" descr="FigureLegend.jp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8001" y="5791200"/>
            <a:ext cx="34925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ext Box 3"/>
          <p:cNvSpPr txBox="1">
            <a:spLocks noChangeArrowheads="1"/>
          </p:cNvSpPr>
          <p:nvPr/>
        </p:nvSpPr>
        <p:spPr bwMode="auto">
          <a:xfrm>
            <a:off x="-2667000" y="-914400"/>
            <a:ext cx="3700462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Calibri" pitchFamily="34" charset="0"/>
              </a:rPr>
              <a:t>A Word About Soy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04800" y="3962400"/>
            <a:ext cx="8318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solidFill>
                  <a:srgbClr val="002060"/>
                </a:solidFill>
                <a:latin typeface="Calibri" pitchFamily="34" charset="0"/>
              </a:rPr>
              <a:t>A recent study with 5,000 subjects asked that question</a:t>
            </a:r>
          </a:p>
        </p:txBody>
      </p:sp>
      <p:sp>
        <p:nvSpPr>
          <p:cNvPr id="58381" name="Text Box 13"/>
          <p:cNvSpPr txBox="1">
            <a:spLocks noChangeArrowheads="1"/>
          </p:cNvSpPr>
          <p:nvPr/>
        </p:nvSpPr>
        <p:spPr bwMode="auto">
          <a:xfrm>
            <a:off x="5105400" y="304800"/>
            <a:ext cx="3749675" cy="1815882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Fears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raised about soy and breast cancer -- </a:t>
            </a: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based on animal studies (and those are mixed)</a:t>
            </a: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28600" y="2209800"/>
            <a:ext cx="8610600" cy="107721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Multiple clinical studies show consumption of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soy reduces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the risk of developing breast </a:t>
            </a:r>
            <a:r>
              <a:rPr lang="en-US" sz="3200" b="1" dirty="0" smtClean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cancer.</a:t>
            </a:r>
            <a:endParaRPr lang="en-US" sz="3200" b="1" dirty="0">
              <a:solidFill>
                <a:schemeClr val="accent3">
                  <a:lumMod val="50000"/>
                </a:schemeClr>
              </a:solidFill>
              <a:latin typeface="Calibri" pitchFamily="34" charset="0"/>
            </a:endParaRPr>
          </a:p>
        </p:txBody>
      </p:sp>
      <p:sp>
        <p:nvSpPr>
          <p:cNvPr id="16" name="Text Box 6"/>
          <p:cNvSpPr txBox="1">
            <a:spLocks noChangeArrowheads="1"/>
          </p:cNvSpPr>
          <p:nvPr/>
        </p:nvSpPr>
        <p:spPr bwMode="auto">
          <a:xfrm>
            <a:off x="381000" y="6091238"/>
            <a:ext cx="801052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err="1">
                <a:latin typeface="Calibri" pitchFamily="34" charset="0"/>
              </a:rPr>
              <a:t>Shu</a:t>
            </a:r>
            <a:r>
              <a:rPr lang="en-US" sz="2400" b="1" dirty="0">
                <a:latin typeface="Calibri" pitchFamily="34" charset="0"/>
              </a:rPr>
              <a:t> et al, JAMA, 302: 2437-2443, </a:t>
            </a:r>
            <a:r>
              <a:rPr lang="en-US" sz="2400" b="1" dirty="0" smtClean="0">
                <a:latin typeface="Calibri" pitchFamily="34" charset="0"/>
              </a:rPr>
              <a:t>2009		</a:t>
            </a:r>
            <a:r>
              <a:rPr lang="en-US" sz="2400" dirty="0" err="1" smtClean="0">
                <a:latin typeface="Calibri" pitchFamily="34" charset="0"/>
              </a:rPr>
              <a:t>steve</a:t>
            </a:r>
            <a:endParaRPr lang="en-US" sz="2400" dirty="0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/>
        </p:nvSpPr>
        <p:spPr bwMode="auto">
          <a:xfrm>
            <a:off x="619155" y="4953000"/>
            <a:ext cx="7905690" cy="1077218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25% less chance of breast cancer recurrence</a:t>
            </a:r>
          </a:p>
          <a:p>
            <a:pPr>
              <a:buFont typeface="Arial" pitchFamily="34" charset="0"/>
              <a:buChar char="•"/>
            </a:pPr>
            <a:r>
              <a:rPr lang="en-US" sz="32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 25% less chance of dying from breast cancer</a:t>
            </a:r>
          </a:p>
        </p:txBody>
      </p:sp>
      <p:sp>
        <p:nvSpPr>
          <p:cNvPr id="12" name="Text Box 13"/>
          <p:cNvSpPr txBox="1">
            <a:spLocks noChangeArrowheads="1"/>
          </p:cNvSpPr>
          <p:nvPr/>
        </p:nvSpPr>
        <p:spPr bwMode="auto">
          <a:xfrm>
            <a:off x="304800" y="3362325"/>
            <a:ext cx="81327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But what about women who have had breast cancer?</a:t>
            </a:r>
          </a:p>
        </p:txBody>
      </p:sp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304800" y="4419600"/>
            <a:ext cx="78819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</a:rPr>
              <a:t>Breast cancer survivors with highest soy intake had:</a:t>
            </a:r>
          </a:p>
        </p:txBody>
      </p:sp>
      <p:pic>
        <p:nvPicPr>
          <p:cNvPr id="24578" name="Picture 2" descr="http://blogs.oregonstate.edu/mufood/files/2013/02/DC_SOY_PROTEIN_HI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28600"/>
            <a:ext cx="4848225" cy="18288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2" presetClass="entr" presetSubtype="1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4" grpId="0"/>
      <p:bldP spid="58381" grpId="0" animBg="1" autoUpdateAnimBg="0"/>
      <p:bldP spid="14" grpId="0" animBg="1"/>
      <p:bldP spid="16" grpId="0"/>
      <p:bldP spid="11" grpId="0" animBg="1"/>
      <p:bldP spid="12" grpId="0" autoUpdateAnimBg="0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://media-cache-ak0.pinimg.com/236x/0d/44/4a/0d444a46d70c63bf98c055ddaaadb9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0"/>
            <a:ext cx="5791200" cy="6477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58000" y="54102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barb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0" y="5038725"/>
            <a:ext cx="9144000" cy="1600200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Franklin Gothic Book" pitchFamily="34" charset="0"/>
            </a:endParaRPr>
          </a:p>
        </p:txBody>
      </p:sp>
      <p:pic>
        <p:nvPicPr>
          <p:cNvPr id="39939" name="Picture 3"/>
          <p:cNvPicPr>
            <a:picLocks noChangeAspect="1" noChangeArrowheads="1"/>
          </p:cNvPicPr>
          <p:nvPr/>
        </p:nvPicPr>
        <p:blipFill>
          <a:blip r:embed="rId3" cstate="print"/>
          <a:srcRect b="4347"/>
          <a:stretch>
            <a:fillRect/>
          </a:stretch>
        </p:blipFill>
        <p:spPr bwMode="auto">
          <a:xfrm>
            <a:off x="6629400" y="1466850"/>
            <a:ext cx="2395538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0" name="Text Box 4"/>
          <p:cNvSpPr txBox="1">
            <a:spLocks noChangeArrowheads="1"/>
          </p:cNvSpPr>
          <p:nvPr/>
        </p:nvSpPr>
        <p:spPr bwMode="auto">
          <a:xfrm>
            <a:off x="381000" y="3124200"/>
            <a:ext cx="6134100" cy="8302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2400">
                <a:solidFill>
                  <a:srgbClr val="002060"/>
                </a:solidFill>
                <a:latin typeface="Franklin Gothic Book" pitchFamily="34" charset="0"/>
              </a:rPr>
              <a:t>80 bio-optimized nutrients clinically proven to create a foundation for a longer, healthier life</a:t>
            </a:r>
            <a:r>
              <a:rPr lang="en-US" sz="2400" baseline="30000">
                <a:solidFill>
                  <a:srgbClr val="002060"/>
                </a:solidFill>
                <a:latin typeface="Franklin Gothic Book" pitchFamily="34" charset="0"/>
              </a:rPr>
              <a:t>*</a:t>
            </a:r>
            <a:endParaRPr lang="en-US" sz="2400">
              <a:solidFill>
                <a:srgbClr val="002060"/>
              </a:solidFill>
              <a:latin typeface="Franklin Gothic Book" pitchFamily="34" charset="0"/>
            </a:endParaRPr>
          </a:p>
        </p:txBody>
      </p:sp>
      <p:sp>
        <p:nvSpPr>
          <p:cNvPr id="39941" name="Text Box 5"/>
          <p:cNvSpPr txBox="1">
            <a:spLocks noChangeArrowheads="1"/>
          </p:cNvSpPr>
          <p:nvPr/>
        </p:nvSpPr>
        <p:spPr bwMode="auto">
          <a:xfrm>
            <a:off x="2476500" y="4038600"/>
            <a:ext cx="4191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800">
                <a:solidFill>
                  <a:srgbClr val="002060"/>
                </a:solidFill>
                <a:latin typeface="Franklin Gothic Book" pitchFamily="34" charset="0"/>
              </a:rPr>
              <a:t>Vitality Guaranteed. 100%.</a:t>
            </a:r>
          </a:p>
        </p:txBody>
      </p:sp>
      <p:pic>
        <p:nvPicPr>
          <p:cNvPr id="39942" name="Picture 6" descr="Shaklee Guarantee 200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800600"/>
            <a:ext cx="1458913" cy="14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81000" y="1524000"/>
            <a:ext cx="5638800" cy="15049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n-US" sz="4000" dirty="0">
                <a:solidFill>
                  <a:srgbClr val="002060"/>
                </a:solidFill>
                <a:latin typeface="Franklin Gothic Book" pitchFamily="34" charset="0"/>
              </a:rPr>
              <a:t>Shaklee 180 </a:t>
            </a:r>
            <a:r>
              <a:rPr lang="en-US" sz="4000" dirty="0" err="1">
                <a:solidFill>
                  <a:srgbClr val="002060"/>
                </a:solidFill>
                <a:latin typeface="Franklin Gothic Book" pitchFamily="34" charset="0"/>
              </a:rPr>
              <a:t>Smoothees</a:t>
            </a:r>
            <a:r>
              <a:rPr lang="en-US" sz="4000" dirty="0">
                <a:solidFill>
                  <a:srgbClr val="002060"/>
                </a:solidFill>
                <a:latin typeface="Franklin Gothic Book" pitchFamily="34" charset="0"/>
              </a:rPr>
              <a:t> and  </a:t>
            </a:r>
            <a:r>
              <a:rPr lang="en-US" sz="4000" dirty="0" err="1">
                <a:solidFill>
                  <a:srgbClr val="002060"/>
                </a:solidFill>
                <a:latin typeface="Franklin Gothic Book" pitchFamily="34" charset="0"/>
              </a:rPr>
              <a:t>Vitalizer</a:t>
            </a:r>
            <a:r>
              <a:rPr lang="en-US" sz="4000" baseline="30000" dirty="0">
                <a:solidFill>
                  <a:srgbClr val="53A5E1"/>
                </a:solidFill>
                <a:latin typeface="Franklin Gothic Book" pitchFamily="34" charset="0"/>
              </a:rPr>
              <a:t>™</a:t>
            </a:r>
            <a:endParaRPr lang="en-US" sz="4000" dirty="0">
              <a:solidFill>
                <a:srgbClr val="53A5E1"/>
              </a:solidFill>
              <a:latin typeface="Franklin Gothic Book" pitchFamily="34" charset="0"/>
            </a:endParaRPr>
          </a:p>
          <a:p>
            <a:pPr algn="ctr" eaLnBrk="0" hangingPunct="0">
              <a:lnSpc>
                <a:spcPct val="20000"/>
              </a:lnSpc>
              <a:spcBef>
                <a:spcPct val="50000"/>
              </a:spcBef>
            </a:pPr>
            <a:r>
              <a:rPr lang="en-US" sz="1400" dirty="0">
                <a:solidFill>
                  <a:srgbClr val="53A5E1"/>
                </a:solidFill>
                <a:latin typeface="Franklin Gothic Book" pitchFamily="34" charset="0"/>
              </a:rPr>
              <a:t>Dietary Supplement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33400" y="304800"/>
            <a:ext cx="7010400" cy="1077218"/>
          </a:xfrm>
          <a:prstGeom prst="rect">
            <a:avLst/>
          </a:prstGeom>
          <a:noFill/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dirty="0" smtClean="0"/>
              <a:t>Where to Start --</a:t>
            </a:r>
          </a:p>
          <a:p>
            <a:pPr algn="ctr">
              <a:defRPr/>
            </a:pPr>
            <a:r>
              <a:rPr lang="en-US" sz="3200" dirty="0" smtClean="0"/>
              <a:t>Best Breakfast on the Planet ..</a:t>
            </a:r>
            <a:endParaRPr lang="en-US" sz="3200" dirty="0"/>
          </a:p>
        </p:txBody>
      </p:sp>
      <p:pic>
        <p:nvPicPr>
          <p:cNvPr id="10" name="Picture 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4495800"/>
            <a:ext cx="2667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3657600" y="53340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barb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99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99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0" grpId="0" build="allAtOnce"/>
      <p:bldP spid="39943" grpId="0" build="allAtOnce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GLA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91400" y="228600"/>
            <a:ext cx="1752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876800" cy="1143000"/>
          </a:xfrm>
          <a:ln>
            <a:solidFill>
              <a:srgbClr val="00B050"/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/>
              <a:t>GLA – Omega 6 </a:t>
            </a:r>
            <a:br>
              <a:rPr lang="en-US" sz="3600" dirty="0" smtClean="0"/>
            </a:br>
            <a:r>
              <a:rPr lang="en-US" sz="3600" dirty="0" smtClean="0"/>
              <a:t>Gamma </a:t>
            </a:r>
            <a:r>
              <a:rPr lang="en-US" sz="3600" dirty="0" err="1" smtClean="0"/>
              <a:t>Linolenic</a:t>
            </a:r>
            <a:r>
              <a:rPr lang="en-US" sz="3600" dirty="0" smtClean="0"/>
              <a:t> </a:t>
            </a:r>
            <a:r>
              <a:rPr lang="en-US" sz="3600" dirty="0" smtClean="0"/>
              <a:t> Acid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5029200"/>
          </a:xfrm>
        </p:spPr>
        <p:txBody>
          <a:bodyPr>
            <a:normAutofit/>
          </a:bodyPr>
          <a:lstStyle/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Blocks prostaglandins which cause menstrual </a:t>
            </a:r>
            <a:r>
              <a:rPr lang="en-US" sz="2400" dirty="0" smtClean="0"/>
              <a:t>cramps		 </a:t>
            </a:r>
            <a:r>
              <a:rPr lang="en-US" sz="2400" dirty="0" smtClean="0"/>
              <a:t>and bloating. Helps correct hormonal imbalance.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Women report reduction in PMS symptoms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Reduction in hormonal headaches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Reduction in menopausal symptoms</a:t>
            </a:r>
          </a:p>
          <a:p>
            <a:pPr lvl="1">
              <a:buNone/>
            </a:pPr>
            <a:r>
              <a:rPr lang="en-US" sz="2400" dirty="0" smtClean="0"/>
              <a:t>Additional benefits: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Reduces inflammation associated with rheumatoid conditions, eczema, cradle cap.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Reduces tremors associated with Parkinson’s Disease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Halts diabetic neuropathy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Supports immune system			barb</a:t>
            </a:r>
          </a:p>
          <a:p>
            <a:pPr lvl="1">
              <a:buNone/>
            </a:pPr>
            <a:endParaRPr lang="en-US" sz="2400" dirty="0" smtClean="0"/>
          </a:p>
          <a:p>
            <a:pPr lvl="1">
              <a:buNone/>
            </a:pP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sz="24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6172200" cy="715962"/>
          </a:xfrm>
          <a:ln w="19050">
            <a:solidFill>
              <a:schemeClr val="tx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Menopause Balance Complex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9831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	Evidence of the value of </a:t>
            </a:r>
            <a:r>
              <a:rPr lang="en-US" sz="2400" b="1" dirty="0" err="1" smtClean="0"/>
              <a:t>isoflavones</a:t>
            </a:r>
            <a:r>
              <a:rPr lang="en-US" sz="2400" b="1" dirty="0" smtClean="0"/>
              <a:t> in</a:t>
            </a:r>
          </a:p>
          <a:p>
            <a:pPr marL="0" indent="0">
              <a:buNone/>
            </a:pPr>
            <a:r>
              <a:rPr lang="en-US" sz="2400" b="1" dirty="0" smtClean="0"/>
              <a:t>menopausal stages comes in part from </a:t>
            </a:r>
            <a:r>
              <a:rPr lang="en-US" sz="2400" dirty="0" smtClean="0"/>
              <a:t>studying women in countries where consumption of soy is high.</a:t>
            </a:r>
          </a:p>
          <a:p>
            <a:pPr>
              <a:buNone/>
            </a:pPr>
            <a:endParaRPr lang="en-US" sz="2400" dirty="0" smtClean="0"/>
          </a:p>
          <a:p>
            <a:pPr>
              <a:buNone/>
            </a:pPr>
            <a:r>
              <a:rPr lang="en-US" sz="2400" dirty="0" smtClean="0"/>
              <a:t>	 	In Asia, where consumption of </a:t>
            </a:r>
            <a:r>
              <a:rPr lang="en-US" sz="2400" dirty="0" err="1" smtClean="0"/>
              <a:t>isoflavones</a:t>
            </a:r>
            <a:r>
              <a:rPr lang="en-US" sz="2400" dirty="0" smtClean="0"/>
              <a:t> from a variety of soy foods is estimated to be in the range of 20–80 mg per day, women report a </a:t>
            </a:r>
            <a:r>
              <a:rPr lang="en-US" sz="2400" b="1" dirty="0" smtClean="0"/>
              <a:t>smoother transition through menopause than women in Western cultures,</a:t>
            </a:r>
          </a:p>
          <a:p>
            <a:pPr>
              <a:buNone/>
            </a:pPr>
            <a:r>
              <a:rPr lang="en-US" sz="2400" b="1" dirty="0" smtClean="0"/>
              <a:t>	 </a:t>
            </a:r>
            <a:r>
              <a:rPr lang="en-US" sz="2400" dirty="0" smtClean="0"/>
              <a:t>where soy is consumed only at about 1–3 mg per day      </a:t>
            </a:r>
          </a:p>
          <a:p>
            <a:pPr>
              <a:buNone/>
            </a:pPr>
            <a:endParaRPr lang="en-US" sz="2400" dirty="0" smtClean="0"/>
          </a:p>
        </p:txBody>
      </p:sp>
      <p:pic>
        <p:nvPicPr>
          <p:cNvPr id="16386" name="Picture 2" descr="http://images.shaklee.com/canada/highres/nutrition/57820.jpg?primaryTab=training&amp;secondaryTab=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4800" y="304800"/>
            <a:ext cx="1001056" cy="1752600"/>
          </a:xfrm>
          <a:prstGeom prst="rect">
            <a:avLst/>
          </a:prstGeom>
          <a:noFill/>
        </p:spPr>
      </p:pic>
      <p:pic>
        <p:nvPicPr>
          <p:cNvPr id="5" name="Picture 4" descr="En Soy Protein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181600"/>
            <a:ext cx="1620133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6" descr="http://images.shaklee.com/canada/highres/weight/56246.jpg?primaryTab=training&amp;secondaryTab=libra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4800600"/>
            <a:ext cx="1447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81000" y="228600"/>
            <a:ext cx="5715000" cy="1447800"/>
          </a:xfrm>
          <a:ln>
            <a:solidFill>
              <a:schemeClr val="accent3">
                <a:lumMod val="75000"/>
              </a:schemeClr>
            </a:solidFill>
          </a:ln>
        </p:spPr>
        <p:txBody>
          <a:bodyPr>
            <a:normAutofit fontScale="90000"/>
          </a:bodyPr>
          <a:lstStyle/>
          <a:p>
            <a:pPr algn="l">
              <a:defRPr/>
            </a:pPr>
            <a:r>
              <a:rPr lang="en-US" sz="4800" dirty="0" smtClean="0">
                <a:solidFill>
                  <a:srgbClr val="006600"/>
                </a:solidFill>
                <a:latin typeface="Aharoni" pitchFamily="2" charset="-79"/>
                <a:cs typeface="Aharoni" pitchFamily="2" charset="-79"/>
              </a:rPr>
              <a:t> </a:t>
            </a:r>
            <a:r>
              <a:rPr lang="en-US" sz="4000" dirty="0" smtClean="0">
                <a:solidFill>
                  <a:srgbClr val="006600"/>
                </a:solidFill>
                <a:cs typeface="Aharoni" pitchFamily="2" charset="-79"/>
              </a:rPr>
              <a:t>Liver DTX Complex –             </a:t>
            </a:r>
            <a:r>
              <a:rPr lang="en-US" sz="2700" dirty="0" smtClean="0">
                <a:solidFill>
                  <a:srgbClr val="006600"/>
                </a:solidFill>
                <a:cs typeface="Aharoni" pitchFamily="2" charset="-79"/>
              </a:rPr>
              <a:t>Milk Thistle, </a:t>
            </a:r>
            <a:r>
              <a:rPr lang="en-US" sz="2700" dirty="0" err="1" smtClean="0">
                <a:solidFill>
                  <a:srgbClr val="006600"/>
                </a:solidFill>
                <a:cs typeface="Aharoni" pitchFamily="2" charset="-79"/>
              </a:rPr>
              <a:t>Schizandra</a:t>
            </a:r>
            <a:r>
              <a:rPr lang="en-US" sz="2700" dirty="0" smtClean="0">
                <a:solidFill>
                  <a:srgbClr val="006600"/>
                </a:solidFill>
                <a:cs typeface="Aharoni" pitchFamily="2" charset="-79"/>
              </a:rPr>
              <a:t> Extract, Dandelion,                    </a:t>
            </a:r>
            <a:r>
              <a:rPr lang="en-US" sz="2700" dirty="0" err="1" smtClean="0">
                <a:solidFill>
                  <a:srgbClr val="006600"/>
                </a:solidFill>
                <a:cs typeface="Aharoni" pitchFamily="2" charset="-79"/>
              </a:rPr>
              <a:t>Reishi</a:t>
            </a:r>
            <a:r>
              <a:rPr lang="en-US" sz="2700" dirty="0" smtClean="0">
                <a:solidFill>
                  <a:srgbClr val="006600"/>
                </a:solidFill>
                <a:cs typeface="Aharoni" pitchFamily="2" charset="-79"/>
              </a:rPr>
              <a:t> Mushroom,  Turmeric, Artichoke </a:t>
            </a:r>
            <a:br>
              <a:rPr lang="en-US" sz="2700" dirty="0" smtClean="0">
                <a:solidFill>
                  <a:srgbClr val="006600"/>
                </a:solidFill>
                <a:cs typeface="Aharoni" pitchFamily="2" charset="-79"/>
              </a:rPr>
            </a:br>
            <a:endParaRPr lang="en-US" sz="2700" dirty="0">
              <a:solidFill>
                <a:srgbClr val="99CC00"/>
              </a:solidFill>
              <a:cs typeface="Aharoni" pitchFamily="2" charset="-79"/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228600" y="3040063"/>
            <a:ext cx="86868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ctr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endParaRPr lang="en-US" sz="800" dirty="0">
              <a:solidFill>
                <a:schemeClr val="accent1">
                  <a:lumMod val="50000"/>
                </a:schemeClr>
              </a:solidFill>
              <a:latin typeface="Garamond" pitchFamily="18" charset="0"/>
            </a:endParaRPr>
          </a:p>
          <a:p>
            <a:pPr>
              <a:buFont typeface="Arial" pitchFamily="34" charset="0"/>
              <a:buChar char="•"/>
              <a:defRPr/>
            </a:pPr>
            <a:endParaRPr lang="en-US" sz="800" dirty="0"/>
          </a:p>
          <a:p>
            <a:pPr eaLnBrk="0" hangingPunct="0">
              <a:defRPr/>
            </a:pPr>
            <a:r>
              <a:rPr lang="en-US" sz="4400" dirty="0">
                <a:solidFill>
                  <a:schemeClr val="accent1">
                    <a:lumMod val="50000"/>
                  </a:schemeClr>
                </a:solidFill>
                <a:latin typeface="Garamond" pitchFamily="18" charset="0"/>
              </a:rPr>
              <a:t> </a:t>
            </a:r>
            <a:endParaRPr lang="en-US" sz="4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6628" name="Rectangle 2"/>
          <p:cNvSpPr>
            <a:spLocks noChangeArrowheads="1"/>
          </p:cNvSpPr>
          <p:nvPr/>
        </p:nvSpPr>
        <p:spPr bwMode="auto">
          <a:xfrm>
            <a:off x="0" y="136525"/>
            <a:ext cx="184150" cy="18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 anchor="ctr">
            <a:spAutoFit/>
          </a:bodyPr>
          <a:lstStyle/>
          <a:p>
            <a:r>
              <a:rPr lang="en-US" sz="1200">
                <a:solidFill>
                  <a:srgbClr val="006600"/>
                </a:solidFill>
                <a:latin typeface="Wingdings" pitchFamily="2" charset="2"/>
              </a:rPr>
              <a:t>ü</a:t>
            </a:r>
            <a:r>
              <a:rPr lang="en-US" sz="1000">
                <a:solidFill>
                  <a:srgbClr val="000000"/>
                </a:solidFill>
                <a:latin typeface="Garamond" pitchFamily="18" charset="0"/>
              </a:rPr>
              <a:t> </a:t>
            </a:r>
            <a:r>
              <a:rPr lang="en-US" sz="900">
                <a:solidFill>
                  <a:srgbClr val="006600"/>
                </a:solidFill>
              </a:rPr>
              <a:t> </a:t>
            </a:r>
            <a:endParaRPr lang="en-US"/>
          </a:p>
        </p:txBody>
      </p:sp>
      <p:sp>
        <p:nvSpPr>
          <p:cNvPr id="26629" name="Rectangle 4"/>
          <p:cNvSpPr>
            <a:spLocks noChangeArrowheads="1"/>
          </p:cNvSpPr>
          <p:nvPr/>
        </p:nvSpPr>
        <p:spPr bwMode="auto">
          <a:xfrm>
            <a:off x="228600" y="1676400"/>
            <a:ext cx="8686800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2400" dirty="0" smtClean="0">
                <a:solidFill>
                  <a:schemeClr val="tx2"/>
                </a:solidFill>
                <a:latin typeface="Garamond" pitchFamily="18" charset="0"/>
              </a:rPr>
              <a:t>Liver is filtering organ for the blood</a:t>
            </a:r>
          </a:p>
          <a:p>
            <a:pPr eaLnBrk="0" hangingPunct="0"/>
            <a:r>
              <a:rPr lang="en-US" sz="2400" dirty="0" smtClean="0">
                <a:solidFill>
                  <a:schemeClr val="tx2"/>
                </a:solidFill>
                <a:latin typeface="Garamond" pitchFamily="18" charset="0"/>
              </a:rPr>
              <a:t>Liver manufactures essential hormones</a:t>
            </a:r>
          </a:p>
          <a:p>
            <a:pPr eaLnBrk="0" hangingPunct="0"/>
            <a:r>
              <a:rPr lang="en-US" sz="2400" dirty="0" smtClean="0"/>
              <a:t>Helps </a:t>
            </a:r>
            <a:r>
              <a:rPr lang="en-US" sz="2400" dirty="0" err="1"/>
              <a:t>detox</a:t>
            </a:r>
            <a:r>
              <a:rPr lang="en-US" sz="2400" dirty="0"/>
              <a:t> the liver naturally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400" dirty="0"/>
              <a:t>   Helps </a:t>
            </a:r>
            <a:r>
              <a:rPr lang="en-US" sz="2400" dirty="0" smtClean="0"/>
              <a:t>improve </a:t>
            </a:r>
            <a:r>
              <a:rPr lang="en-US" sz="2400" dirty="0"/>
              <a:t>bile </a:t>
            </a:r>
            <a:r>
              <a:rPr lang="en-US" sz="2400" dirty="0" smtClean="0"/>
              <a:t>flow to eliminate compounds detoxified by 	the liver. ( including excessive hormones )</a:t>
            </a:r>
            <a:endParaRPr lang="en-US" sz="2400" dirty="0"/>
          </a:p>
          <a:p>
            <a:pPr eaLnBrk="0" hangingPunct="0">
              <a:buFont typeface="Arial" pitchFamily="34" charset="0"/>
              <a:buChar char="•"/>
            </a:pPr>
            <a:r>
              <a:rPr lang="en-US" sz="2400" dirty="0"/>
              <a:t>   </a:t>
            </a:r>
            <a:r>
              <a:rPr lang="en-US" sz="2400" dirty="0" smtClean="0"/>
              <a:t>Helps repair and </a:t>
            </a:r>
            <a:r>
              <a:rPr lang="en-US" sz="2400" dirty="0"/>
              <a:t>regenerate liver </a:t>
            </a:r>
            <a:r>
              <a:rPr lang="en-US" sz="2400" dirty="0" smtClean="0"/>
              <a:t>cells (</a:t>
            </a:r>
            <a:r>
              <a:rPr lang="en-US" sz="2400" dirty="0" smtClean="0">
                <a:solidFill>
                  <a:schemeClr val="tx2"/>
                </a:solidFill>
              </a:rPr>
              <a:t>Take </a:t>
            </a:r>
            <a:r>
              <a:rPr lang="en-US" sz="2400" dirty="0">
                <a:solidFill>
                  <a:schemeClr val="tx2"/>
                </a:solidFill>
              </a:rPr>
              <a:t>1 in </a:t>
            </a:r>
            <a:r>
              <a:rPr lang="en-US" sz="2400" dirty="0" smtClean="0">
                <a:solidFill>
                  <a:schemeClr val="tx2"/>
                </a:solidFill>
              </a:rPr>
              <a:t>AM, </a:t>
            </a:r>
            <a:r>
              <a:rPr lang="en-US" sz="2400" dirty="0">
                <a:solidFill>
                  <a:schemeClr val="tx2"/>
                </a:solidFill>
              </a:rPr>
              <a:t>2 in </a:t>
            </a:r>
            <a:r>
              <a:rPr lang="en-US" sz="2400" dirty="0" smtClean="0">
                <a:solidFill>
                  <a:schemeClr val="tx2"/>
                </a:solidFill>
              </a:rPr>
              <a:t>PM)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chemeClr val="tx2"/>
                </a:solidFill>
              </a:rPr>
              <a:t>  Antioxidants help protect liver cells  </a:t>
            </a:r>
            <a:endParaRPr lang="en-US" sz="2800" dirty="0">
              <a:solidFill>
                <a:srgbClr val="006600"/>
              </a:solidFill>
            </a:endParaRPr>
          </a:p>
        </p:txBody>
      </p:sp>
      <p:pic>
        <p:nvPicPr>
          <p:cNvPr id="7" name="Picture 4" descr="Liver-DTX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52448" y="152401"/>
            <a:ext cx="1434351" cy="2438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4267200"/>
            <a:ext cx="8686800" cy="2308324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2400" dirty="0" smtClean="0">
                <a:solidFill>
                  <a:srgbClr val="006600"/>
                </a:solidFill>
              </a:rPr>
              <a:t> </a:t>
            </a:r>
            <a:r>
              <a:rPr lang="en-US" sz="2000" dirty="0" smtClean="0">
                <a:solidFill>
                  <a:srgbClr val="006600"/>
                </a:solidFill>
              </a:rPr>
              <a:t>Important for anyone taking daily medications.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</a:rPr>
              <a:t>  Food poisoning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</a:rPr>
              <a:t>  Elevated liver enzymes/ liver damage, hepatitis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</a:rPr>
              <a:t>  Exposure to </a:t>
            </a:r>
            <a:r>
              <a:rPr lang="en-US" sz="2000" dirty="0" err="1" smtClean="0">
                <a:solidFill>
                  <a:srgbClr val="006600"/>
                </a:solidFill>
              </a:rPr>
              <a:t>pollution,hazardous</a:t>
            </a:r>
            <a:r>
              <a:rPr lang="en-US" sz="2000" dirty="0" smtClean="0">
                <a:solidFill>
                  <a:srgbClr val="006600"/>
                </a:solidFill>
              </a:rPr>
              <a:t> chemicals ( painting, pesticides, herbicides, etc) 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</a:rPr>
              <a:t>  Excessive alcohol consumption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</a:rPr>
              <a:t>  Reduces risk of gall stones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2000" dirty="0" smtClean="0">
                <a:solidFill>
                  <a:srgbClr val="006600"/>
                </a:solidFill>
              </a:rPr>
              <a:t>   Helps lower </a:t>
            </a:r>
            <a:r>
              <a:rPr lang="en-US" sz="2000" dirty="0" smtClean="0">
                <a:solidFill>
                  <a:srgbClr val="006600"/>
                </a:solidFill>
              </a:rPr>
              <a:t>cholesterol						barb</a:t>
            </a:r>
            <a:endParaRPr lang="en-US" sz="2000" dirty="0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Line 2"/>
          <p:cNvSpPr>
            <a:spLocks noChangeShapeType="1"/>
          </p:cNvSpPr>
          <p:nvPr/>
        </p:nvSpPr>
        <p:spPr bwMode="auto">
          <a:xfrm>
            <a:off x="2933700" y="3238500"/>
            <a:ext cx="444500" cy="0"/>
          </a:xfrm>
          <a:prstGeom prst="line">
            <a:avLst/>
          </a:prstGeom>
          <a:noFill/>
          <a:ln w="38100">
            <a:solidFill>
              <a:srgbClr val="F8F8F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2933700" y="3924300"/>
            <a:ext cx="444500" cy="0"/>
          </a:xfrm>
          <a:prstGeom prst="line">
            <a:avLst/>
          </a:prstGeom>
          <a:noFill/>
          <a:ln w="38100">
            <a:solidFill>
              <a:srgbClr val="F8F8F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933700" y="2667000"/>
            <a:ext cx="444500" cy="0"/>
          </a:xfrm>
          <a:prstGeom prst="line">
            <a:avLst/>
          </a:prstGeom>
          <a:noFill/>
          <a:ln w="38100">
            <a:solidFill>
              <a:srgbClr val="F8F8F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2933700" y="1879600"/>
            <a:ext cx="444500" cy="0"/>
          </a:xfrm>
          <a:prstGeom prst="line">
            <a:avLst/>
          </a:prstGeom>
          <a:noFill/>
          <a:ln w="38100">
            <a:solidFill>
              <a:srgbClr val="F8F8F8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228600" y="1600200"/>
            <a:ext cx="2743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5" tIns="45718" rIns="91435" bIns="45718">
            <a:spAutoFit/>
          </a:bodyPr>
          <a:lstStyle/>
          <a:p>
            <a:endParaRPr lang="en-US" sz="2800"/>
          </a:p>
        </p:txBody>
      </p:sp>
      <p:sp>
        <p:nvSpPr>
          <p:cNvPr id="34824" name="Rectangle 19"/>
          <p:cNvSpPr>
            <a:spLocks noGrp="1" noChangeArrowheads="1"/>
          </p:cNvSpPr>
          <p:nvPr>
            <p:ph type="body" idx="4294967295"/>
          </p:nvPr>
        </p:nvSpPr>
        <p:spPr>
          <a:xfrm>
            <a:off x="4876800" y="1219200"/>
            <a:ext cx="4191000" cy="56388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800" b="1" dirty="0" err="1" smtClean="0"/>
              <a:t>Smoothee</a:t>
            </a:r>
            <a:r>
              <a:rPr lang="en-US" sz="2800" b="1" dirty="0" smtClean="0"/>
              <a:t> Mix</a:t>
            </a:r>
          </a:p>
          <a:p>
            <a:pPr eaLnBrk="1" hangingPunct="1"/>
            <a:r>
              <a:rPr lang="en-US" sz="2800" b="1" dirty="0" smtClean="0"/>
              <a:t>Meal-In-A-Bar</a:t>
            </a:r>
          </a:p>
          <a:p>
            <a:pPr eaLnBrk="1" hangingPunct="1"/>
            <a:r>
              <a:rPr lang="en-US" sz="2800" b="1" dirty="0" smtClean="0"/>
              <a:t>Snack Bars</a:t>
            </a:r>
          </a:p>
          <a:p>
            <a:pPr eaLnBrk="1" hangingPunct="1"/>
            <a:r>
              <a:rPr lang="en-US" sz="2800" b="1" dirty="0" smtClean="0"/>
              <a:t>Energy Tea Mix</a:t>
            </a:r>
            <a:endParaRPr lang="en-US" sz="2800" b="1" dirty="0" smtClean="0">
              <a:cs typeface="Arial" pitchFamily="34" charset="0"/>
            </a:endParaRPr>
          </a:p>
          <a:p>
            <a:pPr eaLnBrk="1" hangingPunct="1"/>
            <a:r>
              <a:rPr lang="en-US" sz="2800" b="1" dirty="0" smtClean="0">
                <a:cs typeface="Arial" pitchFamily="34" charset="0"/>
              </a:rPr>
              <a:t>Metabolic Boost</a:t>
            </a:r>
          </a:p>
          <a:p>
            <a:pPr eaLnBrk="1" hangingPunct="1"/>
            <a:r>
              <a:rPr lang="en-US" sz="2800" b="1" dirty="0" smtClean="0">
                <a:cs typeface="Arial" pitchFamily="34" charset="0"/>
              </a:rPr>
              <a:t>Free Web Support</a:t>
            </a:r>
          </a:p>
          <a:p>
            <a:pPr eaLnBrk="1" hangingPunct="1">
              <a:buNone/>
            </a:pPr>
            <a:endParaRPr lang="en-US" sz="1000" b="1" dirty="0" smtClean="0">
              <a:cs typeface="Arial" pitchFamily="34" charset="0"/>
            </a:endParaRPr>
          </a:p>
          <a:p>
            <a:pPr lvl="1"/>
            <a:r>
              <a:rPr lang="en-US" sz="2000" b="1" dirty="0" smtClean="0">
                <a:cs typeface="Arial" pitchFamily="34" charset="0"/>
              </a:rPr>
              <a:t>Meal planning</a:t>
            </a:r>
          </a:p>
          <a:p>
            <a:pPr lvl="1"/>
            <a:r>
              <a:rPr lang="en-US" sz="2000" b="1" dirty="0" smtClean="0">
                <a:cs typeface="Arial" pitchFamily="34" charset="0"/>
              </a:rPr>
              <a:t>Tracking features</a:t>
            </a:r>
          </a:p>
          <a:p>
            <a:pPr lvl="1"/>
            <a:r>
              <a:rPr lang="en-US" sz="2000" b="1" dirty="0" smtClean="0">
                <a:cs typeface="Arial" pitchFamily="34" charset="0"/>
              </a:rPr>
              <a:t>Online support groups</a:t>
            </a:r>
          </a:p>
          <a:p>
            <a:pPr lvl="1"/>
            <a:r>
              <a:rPr lang="en-US" sz="2000" b="1" dirty="0" smtClean="0">
                <a:cs typeface="Arial" pitchFamily="34" charset="0"/>
              </a:rPr>
              <a:t>Dietitian to answer questions</a:t>
            </a:r>
          </a:p>
          <a:p>
            <a:pPr lvl="1"/>
            <a:r>
              <a:rPr lang="en-US" sz="2000" b="1" dirty="0" smtClean="0">
                <a:cs typeface="Arial" pitchFamily="34" charset="0"/>
              </a:rPr>
              <a:t> Online Exercise Instruction </a:t>
            </a:r>
          </a:p>
        </p:txBody>
      </p:sp>
      <p:sp>
        <p:nvSpPr>
          <p:cNvPr id="34826" name="Rectangle 17"/>
          <p:cNvSpPr>
            <a:spLocks noChangeArrowheads="1"/>
          </p:cNvSpPr>
          <p:nvPr/>
        </p:nvSpPr>
        <p:spPr bwMode="auto">
          <a:xfrm>
            <a:off x="533400" y="2590800"/>
            <a:ext cx="35814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34828" name="TextBox 3"/>
          <p:cNvSpPr txBox="1">
            <a:spLocks noChangeArrowheads="1"/>
          </p:cNvSpPr>
          <p:nvPr/>
        </p:nvSpPr>
        <p:spPr bwMode="auto">
          <a:xfrm>
            <a:off x="762000" y="228600"/>
            <a:ext cx="7467600" cy="701675"/>
          </a:xfrm>
          <a:prstGeom prst="rect">
            <a:avLst/>
          </a:prstGeom>
          <a:solidFill>
            <a:schemeClr val="bg1"/>
          </a:solidFill>
          <a:ln w="9525">
            <a:solidFill>
              <a:schemeClr val="accent6">
                <a:lumMod val="75000"/>
              </a:schemeClr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4000" dirty="0" smtClean="0"/>
              <a:t>The Shaklee 180 Turnaround Kit</a:t>
            </a:r>
            <a:endParaRPr lang="en-US" sz="2800" baseline="30000" dirty="0">
              <a:cs typeface="Arial" pitchFamily="34" charset="0"/>
            </a:endParaRPr>
          </a:p>
        </p:txBody>
      </p:sp>
      <p:pic>
        <p:nvPicPr>
          <p:cNvPr id="13" name="Picture 12" descr="180_2_Meal_Pack_Larg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6550" y="1246115"/>
            <a:ext cx="4235450" cy="2182885"/>
          </a:xfrm>
          <a:prstGeom prst="rect">
            <a:avLst/>
          </a:prstGeom>
        </p:spPr>
      </p:pic>
      <p:pic>
        <p:nvPicPr>
          <p:cNvPr id="11" name="Picture 10" descr="3 Fre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81000" y="3989070"/>
            <a:ext cx="4194810" cy="195453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57200" y="3811012"/>
            <a:ext cx="4114800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Obesity can cause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Estrogen dominance 	which can lead to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Hormonal imbalance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Blood sugar swings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 smtClean="0"/>
              <a:t> </a:t>
            </a:r>
            <a:r>
              <a:rPr lang="en-US" sz="2400" dirty="0" smtClean="0"/>
              <a:t> Increase risk for diabetes, heart disease and cancer   </a:t>
            </a:r>
            <a:r>
              <a:rPr lang="en-US" sz="2000" dirty="0" err="1" smtClean="0"/>
              <a:t>steve</a:t>
            </a:r>
            <a:endParaRPr lang="en-US" sz="2000" dirty="0" smtClean="0"/>
          </a:p>
          <a:p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348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348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48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348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348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1000"/>
                                        <p:tgtEl>
                                          <p:spTgt spid="348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1000"/>
                                        <p:tgtEl>
                                          <p:spTgt spid="348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1000"/>
                                        <p:tgtEl>
                                          <p:spTgt spid="348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348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1000"/>
                                        <p:tgtEl>
                                          <p:spTgt spid="348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1000"/>
                                        <p:tgtEl>
                                          <p:spTgt spid="348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24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encrypted-tbn1.gstatic.com/images?q=tbn:ANd9GcTVzmOqcPSTLE9p2vC05dqoVGmnN3xWXDQoEqFLtIaPjyYY_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r>
              <a:rPr lang="en-US" sz="3600" dirty="0" smtClean="0"/>
              <a:t>Supplements To Help Balance Hormones	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  <a:solidFill>
            <a:schemeClr val="bg1"/>
          </a:solidFill>
        </p:spPr>
        <p:txBody>
          <a:bodyPr>
            <a:normAutofit lnSpcReduction="10000"/>
          </a:bodyPr>
          <a:lstStyle/>
          <a:p>
            <a:r>
              <a:rPr lang="en-US" sz="2400" dirty="0" err="1" smtClean="0"/>
              <a:t>Optiflora</a:t>
            </a:r>
            <a:r>
              <a:rPr lang="en-US" sz="2400" dirty="0" smtClean="0"/>
              <a:t> </a:t>
            </a:r>
            <a:r>
              <a:rPr lang="en-US" sz="2400" dirty="0" err="1" smtClean="0"/>
              <a:t>Probiotics</a:t>
            </a:r>
            <a:r>
              <a:rPr lang="en-US" sz="2400" dirty="0" smtClean="0"/>
              <a:t> ( </a:t>
            </a:r>
            <a:r>
              <a:rPr lang="en-US" sz="2400" dirty="0" smtClean="0"/>
              <a:t>C</a:t>
            </a:r>
            <a:r>
              <a:rPr lang="en-US" sz="2400" dirty="0" smtClean="0"/>
              <a:t>andida </a:t>
            </a:r>
            <a:r>
              <a:rPr lang="en-US" sz="2400" dirty="0" smtClean="0"/>
              <a:t>)</a:t>
            </a:r>
          </a:p>
          <a:p>
            <a:r>
              <a:rPr lang="en-US" sz="2400" dirty="0" smtClean="0"/>
              <a:t>B Complex  (Balance Hormones)</a:t>
            </a:r>
          </a:p>
          <a:p>
            <a:r>
              <a:rPr lang="en-US" sz="2400" dirty="0" smtClean="0"/>
              <a:t>Vita E (Inflammation)</a:t>
            </a:r>
          </a:p>
          <a:p>
            <a:r>
              <a:rPr lang="en-US" sz="2400" dirty="0" smtClean="0"/>
              <a:t>Vita C (Health of Adrenals)</a:t>
            </a:r>
          </a:p>
          <a:p>
            <a:r>
              <a:rPr lang="en-US" sz="2400" dirty="0" err="1" smtClean="0"/>
              <a:t>CarotoMax</a:t>
            </a:r>
            <a:r>
              <a:rPr lang="en-US" sz="2400" dirty="0" smtClean="0"/>
              <a:t> (Inflammation)</a:t>
            </a:r>
          </a:p>
          <a:p>
            <a:r>
              <a:rPr lang="en-US" sz="2400" dirty="0" smtClean="0"/>
              <a:t>Omega Guard (Inflammation)</a:t>
            </a:r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Soy Protein – energizing Soy Protein or Shaklee 180 </a:t>
            </a:r>
            <a:r>
              <a:rPr lang="en-US" sz="2400" dirty="0" err="1" smtClean="0"/>
              <a:t>Smootheee</a:t>
            </a:r>
            <a:r>
              <a:rPr lang="en-US" sz="2400" dirty="0" smtClean="0"/>
              <a:t> and Bars (Heal the Gut, Healthy Organs)</a:t>
            </a:r>
          </a:p>
          <a:p>
            <a:r>
              <a:rPr lang="en-US" sz="2400" dirty="0" smtClean="0"/>
              <a:t>GLA (Balance Hormones)</a:t>
            </a:r>
          </a:p>
          <a:p>
            <a:r>
              <a:rPr lang="en-US" sz="2400" dirty="0" smtClean="0"/>
              <a:t>Menopause Balance Complex (Balance Hormones)</a:t>
            </a:r>
          </a:p>
          <a:p>
            <a:r>
              <a:rPr lang="en-US" sz="2400" dirty="0" smtClean="0"/>
              <a:t>Liver DTX  (Clear Excess Hormones</a:t>
            </a:r>
            <a:r>
              <a:rPr lang="en-US" sz="2400" dirty="0" smtClean="0"/>
              <a:t>)		barb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ight Brace 4"/>
          <p:cNvSpPr/>
          <p:nvPr/>
        </p:nvSpPr>
        <p:spPr>
          <a:xfrm>
            <a:off x="4572000" y="1676400"/>
            <a:ext cx="685800" cy="2133600"/>
          </a:xfrm>
          <a:prstGeom prst="rightBrace">
            <a:avLst/>
          </a:prstGeom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5410200" y="2209800"/>
            <a:ext cx="2895600" cy="892552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Vitalizer</a:t>
            </a:r>
            <a:r>
              <a:rPr lang="en-US" sz="2800" b="1" dirty="0" smtClean="0"/>
              <a:t> </a:t>
            </a:r>
            <a:r>
              <a:rPr lang="en-US" sz="2400" dirty="0" smtClean="0"/>
              <a:t>-- 	    Daily Vitamin Strips</a:t>
            </a:r>
            <a:endParaRPr lang="en-US" sz="2800" b="1" dirty="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6019800" cy="1143000"/>
          </a:xfrm>
          <a:ln>
            <a:solidFill>
              <a:srgbClr val="FF0000"/>
            </a:solidFill>
          </a:ln>
        </p:spPr>
        <p:txBody>
          <a:bodyPr>
            <a:normAutofit/>
          </a:bodyPr>
          <a:lstStyle/>
          <a:p>
            <a:r>
              <a:rPr lang="en-US" sz="3200" dirty="0" smtClean="0"/>
              <a:t>When Momma </a:t>
            </a:r>
            <a:r>
              <a:rPr lang="en-US" sz="3200" dirty="0" err="1" smtClean="0"/>
              <a:t>Ain’t</a:t>
            </a:r>
            <a:r>
              <a:rPr lang="en-US" sz="3200" dirty="0" smtClean="0"/>
              <a:t> Happy… 			</a:t>
            </a:r>
            <a:r>
              <a:rPr lang="en-US" sz="3200" dirty="0" err="1" smtClean="0"/>
              <a:t>Ain’t</a:t>
            </a:r>
            <a:r>
              <a:rPr lang="en-US" sz="3200" dirty="0" smtClean="0"/>
              <a:t> Nobody Happy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990600"/>
          </a:xfrm>
          <a:ln>
            <a:solidFill>
              <a:srgbClr val="FF0000"/>
            </a:solidFill>
          </a:ln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3800" dirty="0" smtClean="0"/>
              <a:t>So here’s to…						 happy healthy mommas everywhere!</a:t>
            </a:r>
            <a:endParaRPr lang="en-US" dirty="0"/>
          </a:p>
        </p:txBody>
      </p:sp>
      <p:pic>
        <p:nvPicPr>
          <p:cNvPr id="15362" name="Picture 2" descr="http://3.bp.blogspot.com/-IzivZPRzR0E/UGU21ByZ4rI/AAAAAAAAEpo/bvOXWLIOQsQ/s1600/royalty-free-happy-clipart-illustration-2156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4600" y="2743200"/>
            <a:ext cx="3562350" cy="3743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  <a:ln w="38100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For Hormonal Imbalance .. Start here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382000" cy="56388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Candida – big cause  </a:t>
            </a:r>
            <a:r>
              <a:rPr lang="en-US" dirty="0" smtClean="0"/>
              <a:t>…</a:t>
            </a:r>
            <a:r>
              <a:rPr lang="en-US" sz="2000" dirty="0" smtClean="0"/>
              <a:t>Overgrowth of yeasts in intestines.</a:t>
            </a:r>
            <a:r>
              <a:rPr lang="en-US" dirty="0" smtClean="0"/>
              <a:t> </a:t>
            </a:r>
            <a:r>
              <a:rPr lang="en-US" sz="2000" dirty="0" smtClean="0"/>
              <a:t>Estrogen should be excreted through intestinal tract when it is healthy. If not, it is reabsorbed and estrogen levels get too high.</a:t>
            </a:r>
          </a:p>
          <a:p>
            <a:pPr eaLnBrk="1" hangingPunct="1"/>
            <a:r>
              <a:rPr lang="en-US" sz="2800" dirty="0" smtClean="0"/>
              <a:t>Recommended :</a:t>
            </a:r>
          </a:p>
          <a:p>
            <a:pPr lvl="1" eaLnBrk="1" hangingPunct="1"/>
            <a:r>
              <a:rPr lang="en-US" b="1" dirty="0" err="1" smtClean="0"/>
              <a:t>Vitalizer</a:t>
            </a:r>
            <a:r>
              <a:rPr lang="en-US" dirty="0" smtClean="0"/>
              <a:t> </a:t>
            </a:r>
            <a:r>
              <a:rPr lang="en-US" sz="2400" dirty="0" smtClean="0"/>
              <a:t>( contains </a:t>
            </a:r>
            <a:r>
              <a:rPr lang="en-US" sz="2400" dirty="0" err="1" smtClean="0"/>
              <a:t>Optiflora</a:t>
            </a:r>
            <a:r>
              <a:rPr lang="en-US" sz="2400" dirty="0" smtClean="0"/>
              <a:t>,  B Complex, </a:t>
            </a:r>
          </a:p>
          <a:p>
            <a:pPr lvl="1" eaLnBrk="1" hangingPunct="1">
              <a:buFont typeface="Wingdings 3" pitchFamily="18" charset="2"/>
              <a:buNone/>
            </a:pPr>
            <a:r>
              <a:rPr lang="en-US" sz="2400" dirty="0" smtClean="0"/>
              <a:t>			Multi, Omega 3,  80 nutrients  )</a:t>
            </a:r>
          </a:p>
          <a:p>
            <a:pPr lvl="1" eaLnBrk="1" hangingPunct="1"/>
            <a:r>
              <a:rPr lang="en-US" b="1" dirty="0" smtClean="0"/>
              <a:t>Garlic </a:t>
            </a:r>
            <a:r>
              <a:rPr lang="en-US" dirty="0" smtClean="0"/>
              <a:t>– </a:t>
            </a:r>
            <a:r>
              <a:rPr lang="en-US" sz="2400" dirty="0" smtClean="0"/>
              <a:t>helps kill </a:t>
            </a:r>
            <a:r>
              <a:rPr lang="en-US" sz="2400" dirty="0" err="1" smtClean="0"/>
              <a:t>candida</a:t>
            </a:r>
            <a:r>
              <a:rPr lang="en-US" sz="2400" dirty="0" smtClean="0"/>
              <a:t> yeasts</a:t>
            </a:r>
          </a:p>
          <a:p>
            <a:pPr lvl="1" eaLnBrk="1" hangingPunct="1"/>
            <a:r>
              <a:rPr lang="en-US" b="1" dirty="0" smtClean="0"/>
              <a:t>GLA</a:t>
            </a:r>
            <a:r>
              <a:rPr lang="en-US" dirty="0" smtClean="0"/>
              <a:t>- </a:t>
            </a:r>
            <a:r>
              <a:rPr lang="en-US" sz="2400" dirty="0" smtClean="0"/>
              <a:t>blocks prostaglandins which cause </a:t>
            </a:r>
          </a:p>
          <a:p>
            <a:pPr lvl="1" eaLnBrk="1" hangingPunct="1">
              <a:buFont typeface="Wingdings 3" pitchFamily="18" charset="2"/>
              <a:buNone/>
            </a:pPr>
            <a:r>
              <a:rPr lang="en-US" sz="2400" dirty="0" smtClean="0"/>
              <a:t>			menstrual cramps and bloating</a:t>
            </a:r>
          </a:p>
          <a:p>
            <a:pPr lvl="1" eaLnBrk="1" hangingPunct="1"/>
            <a:r>
              <a:rPr lang="en-US" b="1" dirty="0" smtClean="0"/>
              <a:t>B Complex </a:t>
            </a:r>
            <a:r>
              <a:rPr lang="en-US" dirty="0" smtClean="0"/>
              <a:t>( might want extra )</a:t>
            </a:r>
          </a:p>
          <a:p>
            <a:pPr lvl="1" eaLnBrk="1" hangingPunct="1">
              <a:buFont typeface="Wingdings 3" pitchFamily="18" charset="2"/>
              <a:buNone/>
            </a:pPr>
            <a:endParaRPr lang="en-US" dirty="0" smtClean="0"/>
          </a:p>
          <a:p>
            <a:pPr lvl="1" eaLnBrk="1" hangingPunct="1">
              <a:buFont typeface="Wingdings 3" pitchFamily="18" charset="2"/>
              <a:buNone/>
            </a:pPr>
            <a:endParaRPr lang="en-US" dirty="0" smtClean="0"/>
          </a:p>
        </p:txBody>
      </p:sp>
      <p:pic>
        <p:nvPicPr>
          <p:cNvPr id="35844" name="Picture 3" descr="lvitaliz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5105400"/>
            <a:ext cx="16764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lGarl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3886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lBComple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2971800"/>
            <a:ext cx="1371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GL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96200" y="22098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://www.lifelovequotesandsayings.com/wp-content/uploads/2012/08/373958_262274033888435_480557329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81000"/>
            <a:ext cx="72390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sanitarian.net/wp-content/uploads/2011/02/menopaus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6705600" cy="9144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algn="l"/>
            <a:r>
              <a:rPr lang="en-US" sz="3600" b="1" dirty="0" smtClean="0"/>
              <a:t>    </a:t>
            </a:r>
            <a:r>
              <a:rPr lang="en-US" sz="3600" dirty="0" smtClean="0"/>
              <a:t> Adrenal Exhaustion Collection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828800"/>
            <a:ext cx="7010400" cy="4419600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err="1" smtClean="0"/>
              <a:t>Vitalizer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Shaklee Soy Protein Shakes and </a:t>
            </a:r>
            <a:r>
              <a:rPr lang="en-US" sz="2400" dirty="0" err="1" smtClean="0"/>
              <a:t>Smoothees</a:t>
            </a: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Then add:</a:t>
            </a:r>
          </a:p>
          <a:p>
            <a:pPr marL="0" indent="0">
              <a:buNone/>
            </a:pPr>
            <a:r>
              <a:rPr lang="en-US" sz="2400" dirty="0" smtClean="0"/>
              <a:t>Vita C – Vitamin C is drained from adrenals under 	stress because it is needed to make </a:t>
            </a:r>
            <a:r>
              <a:rPr lang="en-US" sz="2400" dirty="0" err="1" smtClean="0"/>
              <a:t>cortisol</a:t>
            </a:r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B Complex -- 	depleted by stress</a:t>
            </a:r>
          </a:p>
          <a:p>
            <a:pPr marL="0" indent="0">
              <a:buNone/>
            </a:pPr>
            <a:r>
              <a:rPr lang="en-US" sz="2400" dirty="0" err="1" smtClean="0"/>
              <a:t>CorEnergy</a:t>
            </a:r>
            <a:r>
              <a:rPr lang="en-US" sz="2400" dirty="0" smtClean="0"/>
              <a:t> – Ginseng and </a:t>
            </a:r>
            <a:r>
              <a:rPr lang="en-US" sz="2400" dirty="0" err="1" smtClean="0"/>
              <a:t>Cordyseps</a:t>
            </a:r>
            <a:r>
              <a:rPr lang="en-US" sz="2400" dirty="0" smtClean="0"/>
              <a:t> are </a:t>
            </a:r>
            <a:r>
              <a:rPr lang="en-US" sz="2400" dirty="0" err="1" smtClean="0"/>
              <a:t>adaptogens</a:t>
            </a:r>
            <a:r>
              <a:rPr lang="en-US" sz="2400" dirty="0" smtClean="0"/>
              <a:t> 	that help glands normalize         </a:t>
            </a:r>
          </a:p>
          <a:p>
            <a:pPr marL="0" indent="0">
              <a:buNone/>
            </a:pPr>
            <a:r>
              <a:rPr lang="en-US" sz="2400" dirty="0" smtClean="0"/>
              <a:t>barb</a:t>
            </a:r>
            <a:endParaRPr lang="en-US" sz="2400" dirty="0"/>
          </a:p>
        </p:txBody>
      </p:sp>
      <p:pic>
        <p:nvPicPr>
          <p:cNvPr id="5" name="Picture 6" descr="http://images.shaklee.com/canada/highres/weight/56246.jpg?primaryTab=training&amp;secondaryTab=library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72400" y="1371600"/>
            <a:ext cx="9906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6" name="Picture 2" descr="http://images.shaklee.com/library/vitalizer_women_2011.jpg?primaryTab=training&amp;secondaryTab=librar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1981200"/>
            <a:ext cx="1242302" cy="1058863"/>
          </a:xfrm>
          <a:prstGeom prst="rect">
            <a:avLst/>
          </a:prstGeom>
          <a:noFill/>
        </p:spPr>
      </p:pic>
      <p:pic>
        <p:nvPicPr>
          <p:cNvPr id="72708" name="Picture 4" descr="http://images.shaklee.com/library/20095VitaC_lo_rez.jpg?primaryTab=training&amp;secondaryTab=librar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53400" y="3124200"/>
            <a:ext cx="740903" cy="1135063"/>
          </a:xfrm>
          <a:prstGeom prst="rect">
            <a:avLst/>
          </a:prstGeom>
          <a:noFill/>
        </p:spPr>
      </p:pic>
      <p:pic>
        <p:nvPicPr>
          <p:cNvPr id="72710" name="Picture 6" descr="http://images.shaklee.com/library/20194BComplex_lo_rez.jpg?primaryTab=training&amp;secondaryTab=librar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620000" y="3962400"/>
            <a:ext cx="759669" cy="1287463"/>
          </a:xfrm>
          <a:prstGeom prst="rect">
            <a:avLst/>
          </a:prstGeom>
          <a:noFill/>
        </p:spPr>
      </p:pic>
      <p:pic>
        <p:nvPicPr>
          <p:cNvPr id="72712" name="Picture 8" descr="http://images.shaklee.com/canada/highres/nutrition/57815.jpg?primaryTab=training&amp;secondaryTab=library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077200" y="5029200"/>
            <a:ext cx="695360" cy="124736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1.gstatic.com/images?q=tbn:ANd9GcTVzmOqcPSTLE9p2vC05dqoVGmnN3xWXDQoEqFLtIaPjyYY_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482" name="Picture 2" descr="http://www.boisenaturalhealth.com/files/testing_hormone_table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8240" y="533400"/>
            <a:ext cx="7727994" cy="60198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6858000" y="6019800"/>
            <a:ext cx="1447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barb</a:t>
            </a:r>
            <a:endParaRPr lang="en-US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762000"/>
          </a:xfrm>
          <a:ln w="38100"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 eaLnBrk="1" hangingPunct="1"/>
            <a:r>
              <a:rPr lang="en-US" sz="3600" dirty="0" smtClean="0"/>
              <a:t>For Hormonal Imbalance .. Start here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447800"/>
            <a:ext cx="8382000" cy="5410200"/>
          </a:xfrm>
        </p:spPr>
        <p:txBody>
          <a:bodyPr/>
          <a:lstStyle/>
          <a:p>
            <a:pPr eaLnBrk="1" hangingPunct="1"/>
            <a:r>
              <a:rPr lang="en-US" sz="2800" dirty="0" smtClean="0"/>
              <a:t>Candida – big cause  </a:t>
            </a:r>
            <a:r>
              <a:rPr lang="en-US" dirty="0" smtClean="0"/>
              <a:t>… </a:t>
            </a:r>
            <a:r>
              <a:rPr lang="en-US" sz="2000" dirty="0" smtClean="0"/>
              <a:t>estrogen should be excreted through intestinal tract when the digestive tract is healthy. If not, it is reabsorbed and estrogen levels get too high</a:t>
            </a:r>
          </a:p>
          <a:p>
            <a:pPr eaLnBrk="1" hangingPunct="1"/>
            <a:r>
              <a:rPr lang="en-US" sz="2800" dirty="0" smtClean="0"/>
              <a:t>Recommended :</a:t>
            </a:r>
          </a:p>
          <a:p>
            <a:pPr lvl="1" eaLnBrk="1" hangingPunct="1"/>
            <a:r>
              <a:rPr lang="en-US" sz="2400" dirty="0" err="1" smtClean="0"/>
              <a:t>Vitalizer</a:t>
            </a:r>
            <a:r>
              <a:rPr lang="en-US" sz="2400" dirty="0" smtClean="0"/>
              <a:t> ( contains </a:t>
            </a:r>
            <a:r>
              <a:rPr lang="en-US" sz="2400" dirty="0" err="1" smtClean="0"/>
              <a:t>Optiflora</a:t>
            </a:r>
            <a:r>
              <a:rPr lang="en-US" sz="2400" dirty="0" smtClean="0"/>
              <a:t>,  B Complex, </a:t>
            </a:r>
          </a:p>
          <a:p>
            <a:pPr lvl="1" eaLnBrk="1" hangingPunct="1">
              <a:buFont typeface="Wingdings 3" pitchFamily="18" charset="2"/>
              <a:buNone/>
            </a:pPr>
            <a:r>
              <a:rPr lang="en-US" sz="2400" dirty="0" smtClean="0"/>
              <a:t>			Multi, Omega 3,  80 nutrients  )</a:t>
            </a:r>
          </a:p>
          <a:p>
            <a:pPr lvl="1" eaLnBrk="1" hangingPunct="1"/>
            <a:r>
              <a:rPr lang="en-US" sz="2400" dirty="0" smtClean="0"/>
              <a:t>Garlic – kills </a:t>
            </a:r>
            <a:r>
              <a:rPr lang="en-US" sz="2400" dirty="0" err="1" smtClean="0"/>
              <a:t>candida</a:t>
            </a:r>
            <a:r>
              <a:rPr lang="en-US" sz="2400" dirty="0" smtClean="0"/>
              <a:t> yeasts</a:t>
            </a:r>
          </a:p>
          <a:p>
            <a:pPr lvl="1" eaLnBrk="1" hangingPunct="1"/>
            <a:r>
              <a:rPr lang="en-US" sz="2400" dirty="0" smtClean="0"/>
              <a:t>GLA- blocks prostaglandins which cause </a:t>
            </a:r>
          </a:p>
          <a:p>
            <a:pPr lvl="1" eaLnBrk="1" hangingPunct="1">
              <a:buFont typeface="Wingdings 3" pitchFamily="18" charset="2"/>
              <a:buNone/>
            </a:pPr>
            <a:r>
              <a:rPr lang="en-US" sz="2400" dirty="0" smtClean="0"/>
              <a:t>			menstrual cramps and bloating</a:t>
            </a:r>
          </a:p>
          <a:p>
            <a:pPr lvl="1" eaLnBrk="1" hangingPunct="1"/>
            <a:r>
              <a:rPr lang="en-US" sz="2400" dirty="0" smtClean="0"/>
              <a:t>B Complex ( might want extra )</a:t>
            </a:r>
          </a:p>
          <a:p>
            <a:pPr lvl="1" eaLnBrk="1" hangingPunct="1"/>
            <a:r>
              <a:rPr lang="en-US" sz="2400" dirty="0" smtClean="0"/>
              <a:t>Energizing Soy Shakes or Shaklee 180 </a:t>
            </a:r>
            <a:r>
              <a:rPr lang="en-US" sz="2400" dirty="0" err="1" smtClean="0"/>
              <a:t>Smoothees</a:t>
            </a:r>
            <a:endParaRPr lang="en-US" sz="2400" dirty="0" smtClean="0"/>
          </a:p>
          <a:p>
            <a:pPr lvl="1" eaLnBrk="1" hangingPunct="1">
              <a:buFont typeface="Wingdings 3" pitchFamily="18" charset="2"/>
              <a:buNone/>
            </a:pPr>
            <a:endParaRPr lang="en-US" dirty="0" smtClean="0"/>
          </a:p>
          <a:p>
            <a:pPr lvl="1" eaLnBrk="1" hangingPunct="1">
              <a:buFont typeface="Wingdings 3" pitchFamily="18" charset="2"/>
              <a:buNone/>
            </a:pPr>
            <a:endParaRPr lang="en-US" dirty="0" smtClean="0"/>
          </a:p>
        </p:txBody>
      </p:sp>
      <p:pic>
        <p:nvPicPr>
          <p:cNvPr id="35844" name="Picture 3" descr="lvitaliz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7000" y="3886200"/>
            <a:ext cx="1676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5" name="Picture 4" descr="lGarlic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72400" y="2362200"/>
            <a:ext cx="1371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5" descr="lBComplex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362200"/>
            <a:ext cx="1371600" cy="142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7" name="Picture 6" descr="GLA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24800" y="3810000"/>
            <a:ext cx="121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239000" y="5334000"/>
            <a:ext cx="160020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s://encrypted-tbn1.gstatic.com/images?q=tbn:ANd9GcTVzmOqcPSTLE9p2vC05dqoVGmnN3xWXDQoEqFLtIaPjyYY_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4114800" cy="639762"/>
          </a:xfr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2800" dirty="0" smtClean="0"/>
              <a:t>Effects of Excess Estrogen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114800" cy="5486400"/>
          </a:xfrm>
          <a:solidFill>
            <a:schemeClr val="bg1"/>
          </a:solidFill>
        </p:spPr>
        <p:txBody>
          <a:bodyPr>
            <a:normAutofit fontScale="92500"/>
          </a:bodyPr>
          <a:lstStyle/>
          <a:p>
            <a:r>
              <a:rPr lang="en-US" sz="2000" dirty="0" smtClean="0"/>
              <a:t>Stimulates fast-multiplying cells in uterine lining</a:t>
            </a:r>
          </a:p>
          <a:p>
            <a:r>
              <a:rPr lang="en-US" sz="2000" dirty="0" smtClean="0"/>
              <a:t>Causes breast stimulation</a:t>
            </a:r>
          </a:p>
          <a:p>
            <a:r>
              <a:rPr lang="en-US" sz="2000" dirty="0" smtClean="0"/>
              <a:t>Increase body fat</a:t>
            </a:r>
          </a:p>
          <a:p>
            <a:r>
              <a:rPr lang="en-US" sz="2000" dirty="0" smtClean="0"/>
              <a:t>Depression and headaches</a:t>
            </a:r>
          </a:p>
          <a:p>
            <a:r>
              <a:rPr lang="en-US" sz="2000" dirty="0" smtClean="0"/>
              <a:t>Salt and fluid retention</a:t>
            </a:r>
          </a:p>
          <a:p>
            <a:r>
              <a:rPr lang="en-US" sz="2000" dirty="0" smtClean="0"/>
              <a:t>Interferes with thyroid function</a:t>
            </a:r>
          </a:p>
          <a:p>
            <a:r>
              <a:rPr lang="en-US" sz="2000" dirty="0" smtClean="0"/>
              <a:t>Increase blood clotting</a:t>
            </a:r>
          </a:p>
          <a:p>
            <a:r>
              <a:rPr lang="en-US" sz="2000" dirty="0" smtClean="0"/>
              <a:t>Decrease sex drive</a:t>
            </a:r>
          </a:p>
          <a:p>
            <a:r>
              <a:rPr lang="en-US" sz="2000" dirty="0" smtClean="0"/>
              <a:t>Impairs blood sugar control</a:t>
            </a:r>
          </a:p>
          <a:p>
            <a:r>
              <a:rPr lang="en-US" sz="2000" dirty="0" smtClean="0"/>
              <a:t>Loss of zinc and retention of copper</a:t>
            </a:r>
          </a:p>
          <a:p>
            <a:r>
              <a:rPr lang="en-US" sz="2000" dirty="0" smtClean="0"/>
              <a:t>Reduces oxygen levels in all cells</a:t>
            </a:r>
          </a:p>
          <a:p>
            <a:r>
              <a:rPr lang="en-US" sz="2000" dirty="0" smtClean="0"/>
              <a:t>Increases risk of endometrial cancer</a:t>
            </a:r>
          </a:p>
          <a:p>
            <a:r>
              <a:rPr lang="en-US" sz="2000" dirty="0" smtClean="0"/>
              <a:t>Increases risk of breast cancer</a:t>
            </a:r>
          </a:p>
          <a:p>
            <a:r>
              <a:rPr lang="en-US" sz="2000" dirty="0" smtClean="0"/>
              <a:t>Reduces strength of blood vessels</a:t>
            </a:r>
          </a:p>
          <a:p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1371601"/>
            <a:ext cx="4038600" cy="547842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Maintains nourishing uterine lining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Protects against fibrocystic breasts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Helps use fat for energy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Natural anti-depressant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Natural diuretic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Facilitates thyroid hormone action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 Normalizes blood clotting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Restores sex drive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Normalizes blood sugar levels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Normalizes zinc and copper levels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Restores proper oxygen levels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Helps prevent endometrial cancer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Helps prevent breast cancer</a:t>
            </a:r>
          </a:p>
          <a:p>
            <a:pPr>
              <a:lnSpc>
                <a:spcPts val="3000"/>
              </a:lnSpc>
              <a:buFont typeface="Arial" pitchFamily="34" charset="0"/>
              <a:buChar char="•"/>
            </a:pPr>
            <a:r>
              <a:rPr lang="en-US" sz="2000" dirty="0" smtClean="0"/>
              <a:t>  Restores strength of blood vessels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800600" y="228601"/>
            <a:ext cx="4114800" cy="954107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Progesterone	 Balancing Effects</a:t>
            </a:r>
            <a:endParaRPr lang="en-US" sz="2800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Esr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7650" name="Picture 2" descr="http://www.zimmernutrition.com/wp-content/uploads/2012/07/Char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0"/>
            <a:ext cx="86106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9698" name="Picture 2" descr="http://patentimages.storage.googleapis.com/WO2002062367A1/imgf000008_0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Yeah, screw gender stereotype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083" y="0"/>
            <a:ext cx="5564717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toonclips.com/600/9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819400" cy="291585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95400"/>
          </a:xfrm>
          <a:solidFill>
            <a:schemeClr val="accent4">
              <a:lumMod val="20000"/>
              <a:lumOff val="80000"/>
            </a:schemeClr>
          </a:solidFill>
          <a:ln w="28575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defRPr/>
            </a:pPr>
            <a:r>
              <a:rPr lang="en-US" sz="3200" dirty="0" smtClean="0"/>
              <a:t>  Side Effects  of Anti-Depressants </a:t>
            </a:r>
            <a:br>
              <a:rPr lang="en-US" sz="3200" dirty="0" smtClean="0"/>
            </a:br>
            <a:r>
              <a:rPr lang="en-US" sz="3200" dirty="0" smtClean="0"/>
              <a:t>Prescribed for 1 out of 10 Americans 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sz="quarter" idx="1"/>
          </p:nvPr>
        </p:nvSpPr>
        <p:spPr>
          <a:xfrm>
            <a:off x="228600" y="1752600"/>
            <a:ext cx="8610600" cy="4724400"/>
          </a:xfrm>
          <a:ln w="19050">
            <a:solidFill>
              <a:srgbClr val="0070C0"/>
            </a:solidFill>
          </a:ln>
        </p:spPr>
        <p:txBody>
          <a:bodyPr>
            <a:normAutofit/>
          </a:bodyPr>
          <a:lstStyle/>
          <a:p>
            <a:pPr>
              <a:buFont typeface="Wingdings 3" pitchFamily="18" charset="2"/>
              <a:buNone/>
            </a:pPr>
            <a:r>
              <a:rPr lang="en-US" sz="3200" dirty="0" smtClean="0"/>
              <a:t>Headache			 		Nausea</a:t>
            </a:r>
          </a:p>
          <a:p>
            <a:pPr>
              <a:buFont typeface="Wingdings 3" pitchFamily="18" charset="2"/>
              <a:buNone/>
            </a:pPr>
            <a:r>
              <a:rPr lang="en-US" sz="3200" dirty="0" smtClean="0"/>
              <a:t>GI Track upset				Agitation</a:t>
            </a:r>
          </a:p>
          <a:p>
            <a:pPr>
              <a:buFont typeface="Wingdings 3" pitchFamily="18" charset="2"/>
              <a:buNone/>
            </a:pPr>
            <a:r>
              <a:rPr lang="en-US" sz="3200" dirty="0" smtClean="0"/>
              <a:t>Anxiety				 	Dizziness</a:t>
            </a:r>
          </a:p>
          <a:p>
            <a:pPr>
              <a:buFont typeface="Wingdings 3" pitchFamily="18" charset="2"/>
              <a:buNone/>
            </a:pPr>
            <a:r>
              <a:rPr lang="en-US" sz="3200" dirty="0" smtClean="0"/>
              <a:t>Dry mouth				 	Blurred vision</a:t>
            </a:r>
          </a:p>
          <a:p>
            <a:pPr>
              <a:buFont typeface="Wingdings 3" pitchFamily="18" charset="2"/>
              <a:buNone/>
            </a:pPr>
            <a:r>
              <a:rPr lang="en-US" sz="3200" dirty="0" smtClean="0"/>
              <a:t>Constipation			 	Sleep </a:t>
            </a:r>
            <a:r>
              <a:rPr lang="en-US" dirty="0" smtClean="0"/>
              <a:t>D</a:t>
            </a:r>
            <a:r>
              <a:rPr lang="en-US" sz="3200" dirty="0" smtClean="0"/>
              <a:t>isruption</a:t>
            </a:r>
          </a:p>
          <a:p>
            <a:pPr>
              <a:buFont typeface="Wingdings 3" pitchFamily="18" charset="2"/>
              <a:buNone/>
            </a:pPr>
            <a:r>
              <a:rPr lang="en-US" sz="3200" dirty="0" smtClean="0"/>
              <a:t>Weight gain</a:t>
            </a:r>
          </a:p>
          <a:p>
            <a:pPr>
              <a:buFont typeface="Wingdings 3" pitchFamily="18" charset="2"/>
              <a:buNone/>
            </a:pPr>
            <a:r>
              <a:rPr lang="en-US" dirty="0" smtClean="0"/>
              <a:t> </a:t>
            </a:r>
          </a:p>
          <a:p>
            <a:endParaRPr lang="en-US" dirty="0" smtClean="0"/>
          </a:p>
        </p:txBody>
      </p:sp>
      <p:pic>
        <p:nvPicPr>
          <p:cNvPr id="25604" name="Picture 3" descr="headach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2819400"/>
            <a:ext cx="2526030" cy="3200400"/>
          </a:xfrm>
          <a:prstGeom prst="rect">
            <a:avLst/>
          </a:prstGeom>
          <a:noFill/>
          <a:ln w="9525">
            <a:solidFill>
              <a:srgbClr val="00206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0" name="Picture 2" descr="http://m.biohormona.com/img/criticalHormonesChart_g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457200"/>
            <a:ext cx="5486400" cy="64008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0" y="228600"/>
            <a:ext cx="7543800" cy="1143000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l"/>
            <a:r>
              <a:rPr lang="en-US" sz="3600" dirty="0" smtClean="0"/>
              <a:t>	Glands Produce Hormones and 			Their Activity is All Inter-Related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81200"/>
            <a:ext cx="3352800" cy="28956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That’s why a holistic approach – that seeks to provide essential nutrients needed to  repair and rebuild cells all over the body is a good starting place.</a:t>
            </a:r>
            <a:endParaRPr lang="en-US" sz="2400" dirty="0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menstrualcycle_060809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457200"/>
            <a:ext cx="5105400" cy="6172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http://drsaulmarcus.com/img/hormone%20balance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43025" y="381000"/>
            <a:ext cx="6457950" cy="571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s://encrypted-tbn1.gstatic.com/images?q=tbn:ANd9GcTVzmOqcPSTLE9p2vC05dqoVGmnN3xWXDQoEqFLtIaPjyYY_Ud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6626" name="Picture 2" descr="http://beyondgoodhealthclinics.com.au/wp-content/uploads/2014/05/effects-of-high-and-low-estrog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28600"/>
            <a:ext cx="8153400" cy="61722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4572000" y="533400"/>
            <a:ext cx="41148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When Estrogen is Too Low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609600" y="228600"/>
            <a:ext cx="396240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3400" y="533400"/>
            <a:ext cx="4038600" cy="523220"/>
          </a:xfrm>
          <a:prstGeom prst="rect">
            <a:avLst/>
          </a:prstGeom>
          <a:solidFill>
            <a:schemeClr val="bg1"/>
          </a:solidFill>
          <a:ln>
            <a:solidFill>
              <a:schemeClr val="tx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When Estrogen is Too High </a:t>
            </a:r>
            <a:endParaRPr lang="en-US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7086600" y="5562600"/>
            <a:ext cx="16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barb</a:t>
            </a:r>
            <a:endParaRPr lang="en-US"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http://www.boisenaturalhealth.com/files/testing_hormone_table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95837"/>
            <a:ext cx="9144000" cy="67621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458200" cy="762000"/>
          </a:xfrm>
          <a:ln w="28575">
            <a:solidFill>
              <a:srgbClr val="C00000"/>
            </a:solidFill>
          </a:ln>
        </p:spPr>
        <p:txBody>
          <a:bodyPr>
            <a:normAutofit/>
          </a:bodyPr>
          <a:lstStyle/>
          <a:p>
            <a:pPr algn="ctr"/>
            <a:r>
              <a:rPr lang="en-US" sz="3600" dirty="0" smtClean="0"/>
              <a:t>Side Effects of Hormonal Medications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19200"/>
            <a:ext cx="8839200" cy="5257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 3" pitchFamily="18" charset="2"/>
              <a:buNone/>
            </a:pPr>
            <a:r>
              <a:rPr lang="en-US" dirty="0" smtClean="0"/>
              <a:t>Hormone Replacement Therapy</a:t>
            </a:r>
          </a:p>
          <a:p>
            <a:r>
              <a:rPr lang="en-US" sz="2600" dirty="0" smtClean="0"/>
              <a:t>Increase risk of cancer particularly breast and endometrial.</a:t>
            </a:r>
          </a:p>
          <a:p>
            <a:r>
              <a:rPr lang="en-US" sz="2600" dirty="0" smtClean="0"/>
              <a:t>Increase risk of blood clotting leading to heart attack and stroke.</a:t>
            </a:r>
          </a:p>
          <a:p>
            <a:r>
              <a:rPr lang="en-US" sz="2600" dirty="0" smtClean="0"/>
              <a:t>Increase risk of gallbladder disease.</a:t>
            </a:r>
          </a:p>
          <a:p>
            <a:pPr>
              <a:buFont typeface="Wingdings 3" pitchFamily="18" charset="2"/>
              <a:buNone/>
            </a:pPr>
            <a:r>
              <a:rPr lang="en-US" sz="3500" dirty="0" smtClean="0"/>
              <a:t>Birth Control Pills</a:t>
            </a:r>
          </a:p>
          <a:p>
            <a:r>
              <a:rPr lang="en-US" sz="2600" dirty="0" smtClean="0"/>
              <a:t>Depression				</a:t>
            </a:r>
          </a:p>
          <a:p>
            <a:r>
              <a:rPr lang="en-US" sz="2600" dirty="0" smtClean="0"/>
              <a:t>Migraines</a:t>
            </a:r>
          </a:p>
          <a:p>
            <a:r>
              <a:rPr lang="en-US" sz="2600" dirty="0" smtClean="0"/>
              <a:t>Breast Lumps		</a:t>
            </a:r>
          </a:p>
          <a:p>
            <a:r>
              <a:rPr lang="en-US" sz="2600" dirty="0" smtClean="0"/>
              <a:t>Heavy bleeding between periods.</a:t>
            </a:r>
          </a:p>
          <a:p>
            <a:r>
              <a:rPr lang="en-US" sz="2600" dirty="0" smtClean="0"/>
              <a:t>Increased blood pressure.	Increased cholesterol.</a:t>
            </a:r>
          </a:p>
          <a:p>
            <a:r>
              <a:rPr lang="en-US" sz="2600" dirty="0" smtClean="0"/>
              <a:t>Blood clots in legs or lungs may cause heart attack or stroke.</a:t>
            </a:r>
          </a:p>
          <a:p>
            <a:r>
              <a:rPr lang="en-US" sz="2600" dirty="0" smtClean="0"/>
              <a:t>Liver damage</a:t>
            </a:r>
            <a:r>
              <a:rPr lang="en-US" sz="2600" dirty="0" smtClean="0"/>
              <a:t>.				</a:t>
            </a:r>
            <a:r>
              <a:rPr lang="en-US" sz="2600" dirty="0" err="1" smtClean="0"/>
              <a:t>steve</a:t>
            </a:r>
            <a:endParaRPr lang="en-US" sz="2600" dirty="0" smtClean="0"/>
          </a:p>
          <a:p>
            <a:endParaRPr lang="en-US" dirty="0" smtClean="0"/>
          </a:p>
        </p:txBody>
      </p:sp>
      <p:pic>
        <p:nvPicPr>
          <p:cNvPr id="24580" name="Picture 3" descr="aspirin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48400" y="2819400"/>
            <a:ext cx="2443446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28600"/>
            <a:ext cx="6477000" cy="1020762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en-US" sz="3600" dirty="0" smtClean="0"/>
              <a:t>It’s Complicated – Progesterone Balances Estrogen</a:t>
            </a:r>
            <a:endParaRPr lang="en-US" sz="3600" dirty="0"/>
          </a:p>
        </p:txBody>
      </p:sp>
      <p:pic>
        <p:nvPicPr>
          <p:cNvPr id="93186" name="Picture 2" descr="http://womeninbalance.org/wp-content/uploads/2013/06/Menstrual-Headaches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371600"/>
            <a:ext cx="7315200" cy="522922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924800" y="5029200"/>
            <a:ext cx="914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steve</a:t>
            </a: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936" y="304800"/>
            <a:ext cx="8336128" cy="584775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sz="3200" b="1" dirty="0" smtClean="0"/>
              <a:t>It’s Complicated – All Our Body Systems Interact</a:t>
            </a:r>
            <a:endParaRPr lang="en-US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383280" y="1371600"/>
            <a:ext cx="192552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1200" b="1" dirty="0" smtClean="0"/>
          </a:p>
          <a:p>
            <a:r>
              <a:rPr lang="en-US" sz="2400" b="1" dirty="0" smtClean="0"/>
              <a:t>   Hormones   </a:t>
            </a:r>
          </a:p>
          <a:p>
            <a:endParaRPr lang="en-US" sz="12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200400" y="4350603"/>
            <a:ext cx="2331344" cy="83099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1200" b="1" dirty="0" smtClean="0"/>
          </a:p>
          <a:p>
            <a:r>
              <a:rPr lang="en-US" sz="2400" b="1" dirty="0" smtClean="0"/>
              <a:t>   Inflammation   </a:t>
            </a:r>
          </a:p>
          <a:p>
            <a:endParaRPr lang="en-US" sz="12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066800" y="2872323"/>
            <a:ext cx="1066318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1200" b="1" dirty="0" smtClean="0"/>
          </a:p>
          <a:p>
            <a:r>
              <a:rPr lang="en-US" sz="2400" b="1" dirty="0" smtClean="0"/>
              <a:t>   Gut   </a:t>
            </a:r>
          </a:p>
          <a:p>
            <a:endParaRPr lang="en-US" sz="12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582228" y="2865120"/>
            <a:ext cx="1266372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endParaRPr lang="en-US" sz="1200" b="1" dirty="0" smtClean="0"/>
          </a:p>
          <a:p>
            <a:r>
              <a:rPr lang="en-US" sz="2400" b="1" dirty="0" smtClean="0"/>
              <a:t>   Brain   </a:t>
            </a:r>
          </a:p>
          <a:p>
            <a:endParaRPr lang="en-US" sz="1200" b="1" dirty="0"/>
          </a:p>
        </p:txBody>
      </p:sp>
      <p:sp>
        <p:nvSpPr>
          <p:cNvPr id="7" name="Oval 6"/>
          <p:cNvSpPr/>
          <p:nvPr/>
        </p:nvSpPr>
        <p:spPr>
          <a:xfrm>
            <a:off x="3505200" y="2743200"/>
            <a:ext cx="1752600" cy="10668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627120" y="3048000"/>
            <a:ext cx="158351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All Interact</a:t>
            </a:r>
            <a:endParaRPr lang="en-US" sz="2400" b="1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4343400" y="2209800"/>
            <a:ext cx="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4343400" y="3733800"/>
            <a:ext cx="0" cy="609600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6" idx="1"/>
          </p:cNvCxnSpPr>
          <p:nvPr/>
        </p:nvCxnSpPr>
        <p:spPr>
          <a:xfrm flipH="1" flipV="1">
            <a:off x="5212080" y="3276600"/>
            <a:ext cx="1370148" cy="4019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2118360" y="3276600"/>
            <a:ext cx="1370148" cy="4019"/>
          </a:xfrm>
          <a:prstGeom prst="straightConnector1">
            <a:avLst/>
          </a:prstGeom>
          <a:ln w="57150"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0" y="4114800"/>
            <a:ext cx="76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33400" y="3810000"/>
            <a:ext cx="179350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Candida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Bad Bacteria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Gluten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Bad Diet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93296" y="3810000"/>
            <a:ext cx="184056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Stress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Anxiety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Depression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Lack of Sleep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81400" y="5257800"/>
            <a:ext cx="182235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Obesity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High Fat Diet</a:t>
            </a:r>
          </a:p>
          <a:p>
            <a:r>
              <a:rPr lang="en-US" sz="2400" b="1" dirty="0" smtClean="0">
                <a:solidFill>
                  <a:srgbClr val="FF0000"/>
                </a:solidFill>
              </a:rPr>
              <a:t>Infection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400800" y="5638800"/>
            <a:ext cx="1905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steve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www.2prn.com/image/47760416_scaled_359x35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304800"/>
            <a:ext cx="7848600" cy="64008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553200" y="5334000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steve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</TotalTime>
  <Words>1765</Words>
  <Application>Microsoft Office PowerPoint</Application>
  <PresentationFormat>On-screen Show (4:3)</PresentationFormat>
  <Paragraphs>393</Paragraphs>
  <Slides>50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1" baseType="lpstr">
      <vt:lpstr>Office Theme</vt:lpstr>
      <vt:lpstr>Natural Approaches to  Hormonal Imbalance </vt:lpstr>
      <vt:lpstr> Most Women’s Health Issues are Caused from Hormonal Imbalance and Estrogen Dominance   Dr Margaret Christensen </vt:lpstr>
      <vt:lpstr>Slide 3</vt:lpstr>
      <vt:lpstr>Slide 4</vt:lpstr>
      <vt:lpstr>Slide 5</vt:lpstr>
      <vt:lpstr>Side Effects of Hormonal Medications</vt:lpstr>
      <vt:lpstr>It’s Complicated – Progesterone Balances Estrogen</vt:lpstr>
      <vt:lpstr>Slide 8</vt:lpstr>
      <vt:lpstr>Slide 9</vt:lpstr>
      <vt:lpstr>Slide 10</vt:lpstr>
      <vt:lpstr>Slide 11</vt:lpstr>
      <vt:lpstr>Slide 12</vt:lpstr>
      <vt:lpstr>Slide 13</vt:lpstr>
      <vt:lpstr>Slide 14</vt:lpstr>
      <vt:lpstr>Common Symptoms of Adrenal Exhaustion</vt:lpstr>
      <vt:lpstr> Hormonal Imbalance Stories   Let’s look at what has worked  for other women.  </vt:lpstr>
      <vt:lpstr>Cheryl Mangan’s Severe PMS </vt:lpstr>
      <vt:lpstr>Megan Densmore             Ovarian Cysts, Polycystic Ovarian Syndrome</vt:lpstr>
      <vt:lpstr>Beth Kaniuk – Polycystic Ovarian Syndrome,  No Ovulation, No Periods</vt:lpstr>
      <vt:lpstr>JoAnn Poole – Uterine Fibroids</vt:lpstr>
      <vt:lpstr>Sandi Soper – Severe Menstrual  Bleeding </vt:lpstr>
      <vt:lpstr>Andrea Hoglund –Heavy Menstrual Periods and Break-Through Bleeding, Anemic, Fainting </vt:lpstr>
      <vt:lpstr>Eat Healthy Food … First Step to Balancing Hormones  </vt:lpstr>
      <vt:lpstr>Supplements To Help Balance Hormones </vt:lpstr>
      <vt:lpstr> Unique, Patented “Triple Encapsulation” Technology Protects “Live” Microflora</vt:lpstr>
      <vt:lpstr>B Complex</vt:lpstr>
      <vt:lpstr>Slide 27</vt:lpstr>
      <vt:lpstr>Slide 28</vt:lpstr>
      <vt:lpstr>Slide 29</vt:lpstr>
      <vt:lpstr>Slide 30</vt:lpstr>
      <vt:lpstr>GLA – Omega 6  Gamma Linolenic  Acid</vt:lpstr>
      <vt:lpstr>Menopause Balance Complex </vt:lpstr>
      <vt:lpstr> Liver DTX Complex –             Milk Thistle, Schizandra Extract, Dandelion,                    Reishi Mushroom,  Turmeric, Artichoke  </vt:lpstr>
      <vt:lpstr>Slide 34</vt:lpstr>
      <vt:lpstr>Supplements To Help Balance Hormones </vt:lpstr>
      <vt:lpstr>When Momma Ain’t Happy…    Ain’t Nobody Happy</vt:lpstr>
      <vt:lpstr>For Hormonal Imbalance .. Start here</vt:lpstr>
      <vt:lpstr>Slide 38</vt:lpstr>
      <vt:lpstr>     Adrenal Exhaustion Collection</vt:lpstr>
      <vt:lpstr>For Hormonal Imbalance .. Start here</vt:lpstr>
      <vt:lpstr>Effects of Excess Estrogen</vt:lpstr>
      <vt:lpstr>Esr</vt:lpstr>
      <vt:lpstr>Slide 43</vt:lpstr>
      <vt:lpstr>Slide 44</vt:lpstr>
      <vt:lpstr>Slide 45</vt:lpstr>
      <vt:lpstr>  Side Effects  of Anti-Depressants  Prescribed for 1 out of 10 Americans </vt:lpstr>
      <vt:lpstr> Glands Produce Hormones and    Their Activity is All Inter-Related </vt:lpstr>
      <vt:lpstr>Slide 48</vt:lpstr>
      <vt:lpstr>Slide 49</vt:lpstr>
      <vt:lpstr>Slide 50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Hormonal Imbalance … or The Understanding What Makes Women so … Difficult Temperamental</dc:title>
  <dc:creator>Barb</dc:creator>
  <cp:lastModifiedBy>Barb</cp:lastModifiedBy>
  <cp:revision>134</cp:revision>
  <dcterms:created xsi:type="dcterms:W3CDTF">2014-06-25T01:42:31Z</dcterms:created>
  <dcterms:modified xsi:type="dcterms:W3CDTF">2014-07-14T23:44:07Z</dcterms:modified>
</cp:coreProperties>
</file>